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2"/>
  </p:notesMasterIdLst>
  <p:sldIdLst>
    <p:sldId id="1011" r:id="rId2"/>
    <p:sldId id="256" r:id="rId3"/>
    <p:sldId id="1007" r:id="rId4"/>
    <p:sldId id="485" r:id="rId5"/>
    <p:sldId id="891" r:id="rId6"/>
    <p:sldId id="961" r:id="rId7"/>
    <p:sldId id="484" r:id="rId8"/>
    <p:sldId id="913" r:id="rId9"/>
    <p:sldId id="269" r:id="rId10"/>
    <p:sldId id="287" r:id="rId11"/>
    <p:sldId id="896" r:id="rId12"/>
    <p:sldId id="897" r:id="rId13"/>
    <p:sldId id="898" r:id="rId14"/>
    <p:sldId id="268" r:id="rId15"/>
    <p:sldId id="283" r:id="rId16"/>
    <p:sldId id="962" r:id="rId17"/>
    <p:sldId id="379" r:id="rId18"/>
    <p:sldId id="384" r:id="rId19"/>
    <p:sldId id="401" r:id="rId20"/>
    <p:sldId id="486" r:id="rId21"/>
    <p:sldId id="487" r:id="rId22"/>
    <p:sldId id="984" r:id="rId23"/>
    <p:sldId id="503" r:id="rId24"/>
    <p:sldId id="539" r:id="rId25"/>
    <p:sldId id="541" r:id="rId26"/>
    <p:sldId id="542" r:id="rId27"/>
    <p:sldId id="540" r:id="rId28"/>
    <p:sldId id="543" r:id="rId29"/>
    <p:sldId id="966" r:id="rId30"/>
    <p:sldId id="967" r:id="rId31"/>
    <p:sldId id="968" r:id="rId32"/>
    <p:sldId id="969" r:id="rId33"/>
    <p:sldId id="970" r:id="rId34"/>
    <p:sldId id="971" r:id="rId35"/>
    <p:sldId id="974" r:id="rId36"/>
    <p:sldId id="972" r:id="rId37"/>
    <p:sldId id="973" r:id="rId38"/>
    <p:sldId id="975" r:id="rId39"/>
    <p:sldId id="976" r:id="rId40"/>
    <p:sldId id="977" r:id="rId41"/>
    <p:sldId id="978" r:id="rId42"/>
    <p:sldId id="979" r:id="rId43"/>
    <p:sldId id="980" r:id="rId44"/>
    <p:sldId id="991" r:id="rId45"/>
    <p:sldId id="981" r:id="rId46"/>
    <p:sldId id="982" r:id="rId47"/>
    <p:sldId id="1004" r:id="rId48"/>
    <p:sldId id="1005" r:id="rId49"/>
    <p:sldId id="983" r:id="rId50"/>
    <p:sldId id="985" r:id="rId51"/>
    <p:sldId id="986" r:id="rId52"/>
    <p:sldId id="987" r:id="rId53"/>
    <p:sldId id="988" r:id="rId54"/>
    <p:sldId id="992" r:id="rId55"/>
    <p:sldId id="993" r:id="rId56"/>
    <p:sldId id="994" r:id="rId57"/>
    <p:sldId id="995" r:id="rId58"/>
    <p:sldId id="1003" r:id="rId59"/>
    <p:sldId id="997" r:id="rId60"/>
    <p:sldId id="998" r:id="rId61"/>
    <p:sldId id="1000" r:id="rId62"/>
    <p:sldId id="999" r:id="rId63"/>
    <p:sldId id="363" r:id="rId64"/>
    <p:sldId id="365" r:id="rId65"/>
    <p:sldId id="996" r:id="rId66"/>
    <p:sldId id="385" r:id="rId67"/>
    <p:sldId id="1013" r:id="rId68"/>
    <p:sldId id="1014" r:id="rId69"/>
    <p:sldId id="1015" r:id="rId70"/>
    <p:sldId id="1017" r:id="rId71"/>
    <p:sldId id="1021" r:id="rId72"/>
    <p:sldId id="1022" r:id="rId73"/>
    <p:sldId id="1006" r:id="rId74"/>
    <p:sldId id="1012" r:id="rId75"/>
    <p:sldId id="1023" r:id="rId76"/>
    <p:sldId id="1024" r:id="rId77"/>
    <p:sldId id="1018" r:id="rId78"/>
    <p:sldId id="1019" r:id="rId79"/>
    <p:sldId id="1020" r:id="rId80"/>
    <p:sldId id="1016" r:id="rId81"/>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627"/>
    <p:restoredTop sz="91426" autoAdjust="0"/>
  </p:normalViewPr>
  <p:slideViewPr>
    <p:cSldViewPr>
      <p:cViewPr varScale="1">
        <p:scale>
          <a:sx n="86" d="100"/>
          <a:sy n="86" d="100"/>
        </p:scale>
        <p:origin x="1296"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F40662BF-A1C7-560A-D391-CCC45D915E81}"/>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0"/>
                <a:cs typeface="ＭＳ Ｐゴシック" charset="0"/>
              </a:defRPr>
            </a:lvl1pPr>
          </a:lstStyle>
          <a:p>
            <a:pPr>
              <a:defRPr/>
            </a:pPr>
            <a:endParaRPr lang="es-ES"/>
          </a:p>
        </p:txBody>
      </p:sp>
      <p:sp>
        <p:nvSpPr>
          <p:cNvPr id="3" name="Marcador de fecha 2">
            <a:extLst>
              <a:ext uri="{FF2B5EF4-FFF2-40B4-BE49-F238E27FC236}">
                <a16:creationId xmlns:a16="http://schemas.microsoft.com/office/drawing/2014/main" id="{84B39E43-8C66-CCC3-15AD-A012C47DF79D}"/>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4B31F216-2F23-D64D-BCF9-6A1228E5CF1D}" type="datetimeFigureOut">
              <a:rPr lang="es-ES" altLang="es-AR"/>
              <a:pPr/>
              <a:t>12/2/26</a:t>
            </a:fld>
            <a:endParaRPr lang="es-ES" altLang="es-AR"/>
          </a:p>
        </p:txBody>
      </p:sp>
      <p:sp>
        <p:nvSpPr>
          <p:cNvPr id="4" name="Marcador de imagen de diapositiva 3">
            <a:extLst>
              <a:ext uri="{FF2B5EF4-FFF2-40B4-BE49-F238E27FC236}">
                <a16:creationId xmlns:a16="http://schemas.microsoft.com/office/drawing/2014/main" id="{5541EB23-63BA-0333-0381-8BD4ADF1813E}"/>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Marcador de notas 4">
            <a:extLst>
              <a:ext uri="{FF2B5EF4-FFF2-40B4-BE49-F238E27FC236}">
                <a16:creationId xmlns:a16="http://schemas.microsoft.com/office/drawing/2014/main" id="{FE968B63-6370-6952-A1D4-133E4C879570}"/>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s-ES_tradnl" altLang="es-AR"/>
              <a:t>Haga clic para modificar el estilo de texto del patrón</a:t>
            </a:r>
          </a:p>
          <a:p>
            <a:pPr lvl="1"/>
            <a:r>
              <a:rPr lang="es-ES_tradnl" altLang="es-AR"/>
              <a:t>Segundo nivel</a:t>
            </a:r>
          </a:p>
          <a:p>
            <a:pPr lvl="2"/>
            <a:r>
              <a:rPr lang="es-ES_tradnl" altLang="es-AR"/>
              <a:t>Tercer nivel</a:t>
            </a:r>
          </a:p>
          <a:p>
            <a:pPr lvl="3"/>
            <a:r>
              <a:rPr lang="es-ES_tradnl" altLang="es-AR"/>
              <a:t>Cuarto nivel</a:t>
            </a:r>
          </a:p>
          <a:p>
            <a:pPr lvl="4"/>
            <a:r>
              <a:rPr lang="es-ES_tradnl" altLang="es-AR"/>
              <a:t>Quinto nivel</a:t>
            </a:r>
            <a:endParaRPr lang="es-ES" altLang="es-AR"/>
          </a:p>
        </p:txBody>
      </p:sp>
      <p:sp>
        <p:nvSpPr>
          <p:cNvPr id="6" name="Marcador de pie de página 5">
            <a:extLst>
              <a:ext uri="{FF2B5EF4-FFF2-40B4-BE49-F238E27FC236}">
                <a16:creationId xmlns:a16="http://schemas.microsoft.com/office/drawing/2014/main" id="{B3A6A662-D741-FD72-D9A4-28E12C546663}"/>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0"/>
                <a:cs typeface="ＭＳ Ｐゴシック" charset="0"/>
              </a:defRPr>
            </a:lvl1pPr>
          </a:lstStyle>
          <a:p>
            <a:pPr>
              <a:defRPr/>
            </a:pPr>
            <a:endParaRPr lang="es-ES"/>
          </a:p>
        </p:txBody>
      </p:sp>
      <p:sp>
        <p:nvSpPr>
          <p:cNvPr id="7" name="Marcador de número de diapositiva 6">
            <a:extLst>
              <a:ext uri="{FF2B5EF4-FFF2-40B4-BE49-F238E27FC236}">
                <a16:creationId xmlns:a16="http://schemas.microsoft.com/office/drawing/2014/main" id="{0D240376-F0FB-9775-5815-93EBF62EB627}"/>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C2ED090-682D-1741-9523-30FC32B9DDD5}" type="slidenum">
              <a:rPr lang="es-ES" altLang="es-AR"/>
              <a:pPr/>
              <a:t>‹Nº›</a:t>
            </a:fld>
            <a:endParaRPr lang="es-ES" altLang="es-AR"/>
          </a:p>
        </p:txBody>
      </p:sp>
    </p:spTree>
    <p:extLst>
      <p:ext uri="{BB962C8B-B14F-4D97-AF65-F5344CB8AC3E}">
        <p14:creationId xmlns:p14="http://schemas.microsoft.com/office/powerpoint/2010/main" val="326060212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C2ED090-682D-1741-9523-30FC32B9DDD5}" type="slidenum">
              <a:rPr lang="es-ES" altLang="es-AR" smtClean="0"/>
              <a:pPr/>
              <a:t>1</a:t>
            </a:fld>
            <a:endParaRPr lang="es-ES" altLang="es-AR"/>
          </a:p>
        </p:txBody>
      </p:sp>
    </p:spTree>
    <p:extLst>
      <p:ext uri="{BB962C8B-B14F-4D97-AF65-F5344CB8AC3E}">
        <p14:creationId xmlns:p14="http://schemas.microsoft.com/office/powerpoint/2010/main" val="511527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7420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4366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5527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9" name="Google Shape;279;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7252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88324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9C2ED090-682D-1741-9523-30FC32B9DDD5}" type="slidenum">
              <a:rPr lang="es-ES" altLang="es-AR" smtClean="0"/>
              <a:pPr/>
              <a:t>30</a:t>
            </a:fld>
            <a:endParaRPr lang="es-ES" altLang="es-AR"/>
          </a:p>
        </p:txBody>
      </p:sp>
    </p:spTree>
    <p:extLst>
      <p:ext uri="{BB962C8B-B14F-4D97-AF65-F5344CB8AC3E}">
        <p14:creationId xmlns:p14="http://schemas.microsoft.com/office/powerpoint/2010/main" val="36042945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C2ED090-682D-1741-9523-30FC32B9DDD5}" type="slidenum">
              <a:rPr lang="es-ES" altLang="es-AR" smtClean="0"/>
              <a:pPr/>
              <a:t>74</a:t>
            </a:fld>
            <a:endParaRPr lang="es-ES" altLang="es-AR"/>
          </a:p>
        </p:txBody>
      </p:sp>
    </p:spTree>
    <p:extLst>
      <p:ext uri="{BB962C8B-B14F-4D97-AF65-F5344CB8AC3E}">
        <p14:creationId xmlns:p14="http://schemas.microsoft.com/office/powerpoint/2010/main" val="3049805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343597"/>
            <a:headEnd type="none" w="sm" len="sm"/>
            <a:tailEnd type="none" w="sm" len="sm"/>
          </a:ln>
        </p:spPr>
      </p:sp>
      <p:sp>
        <p:nvSpPr>
          <p:cNvPr id="98" name="Google Shape;98;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9" name="Google Shape;99;p1: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2</a:t>
            </a:fld>
            <a:endParaRPr/>
          </a:p>
        </p:txBody>
      </p:sp>
    </p:spTree>
    <p:extLst>
      <p:ext uri="{BB962C8B-B14F-4D97-AF65-F5344CB8AC3E}">
        <p14:creationId xmlns:p14="http://schemas.microsoft.com/office/powerpoint/2010/main" val="1925351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2664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9084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9C2ED090-682D-1741-9523-30FC32B9DDD5}" type="slidenum">
              <a:rPr lang="es-ES" altLang="es-AR" smtClean="0"/>
              <a:pPr/>
              <a:t>7</a:t>
            </a:fld>
            <a:endParaRPr lang="es-ES" altLang="es-AR"/>
          </a:p>
        </p:txBody>
      </p:sp>
    </p:spTree>
    <p:extLst>
      <p:ext uri="{BB962C8B-B14F-4D97-AF65-F5344CB8AC3E}">
        <p14:creationId xmlns:p14="http://schemas.microsoft.com/office/powerpoint/2010/main" val="2874307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644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1726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7" name="Google Shape;307;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7746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8435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endParaRPr lang="es-AR"/>
          </a:p>
        </p:txBody>
      </p:sp>
      <p:sp>
        <p:nvSpPr>
          <p:cNvPr id="4" name="Rectangle 4">
            <a:extLst>
              <a:ext uri="{FF2B5EF4-FFF2-40B4-BE49-F238E27FC236}">
                <a16:creationId xmlns:a16="http://schemas.microsoft.com/office/drawing/2014/main" id="{80F289BC-0B00-DB81-45C8-84F5C7B3B585}"/>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id="{F13A8D29-5E84-AB7C-66EA-89592CA3EB94}"/>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id="{1839AB94-8827-64C2-CAB0-794805A4C85B}"/>
              </a:ext>
            </a:extLst>
          </p:cNvPr>
          <p:cNvSpPr>
            <a:spLocks noGrp="1" noChangeArrowheads="1"/>
          </p:cNvSpPr>
          <p:nvPr>
            <p:ph type="sldNum" sz="quarter" idx="12"/>
          </p:nvPr>
        </p:nvSpPr>
        <p:spPr>
          <a:ln/>
        </p:spPr>
        <p:txBody>
          <a:bodyPr/>
          <a:lstStyle>
            <a:lvl1pPr>
              <a:defRPr/>
            </a:lvl1pPr>
          </a:lstStyle>
          <a:p>
            <a:fld id="{7FC12FA1-F400-724E-ACB7-3EE4EEAAECB1}" type="slidenum">
              <a:rPr lang="es-ES" altLang="es-AR"/>
              <a:pPr/>
              <a:t>‹Nº›</a:t>
            </a:fld>
            <a:endParaRPr lang="es-ES" altLang="es-AR"/>
          </a:p>
        </p:txBody>
      </p:sp>
    </p:spTree>
    <p:extLst>
      <p:ext uri="{BB962C8B-B14F-4D97-AF65-F5344CB8AC3E}">
        <p14:creationId xmlns:p14="http://schemas.microsoft.com/office/powerpoint/2010/main" val="3658880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Rectangle 4">
            <a:extLst>
              <a:ext uri="{FF2B5EF4-FFF2-40B4-BE49-F238E27FC236}">
                <a16:creationId xmlns:a16="http://schemas.microsoft.com/office/drawing/2014/main" id="{14F62509-D079-7CBE-D1F2-9A6E81F455E1}"/>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id="{76726917-3F3E-A4E5-50C7-D84755D8A022}"/>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id="{2045DD1C-71E3-E4F1-E521-B3D9D54A483C}"/>
              </a:ext>
            </a:extLst>
          </p:cNvPr>
          <p:cNvSpPr>
            <a:spLocks noGrp="1" noChangeArrowheads="1"/>
          </p:cNvSpPr>
          <p:nvPr>
            <p:ph type="sldNum" sz="quarter" idx="12"/>
          </p:nvPr>
        </p:nvSpPr>
        <p:spPr>
          <a:ln/>
        </p:spPr>
        <p:txBody>
          <a:bodyPr/>
          <a:lstStyle>
            <a:lvl1pPr>
              <a:defRPr/>
            </a:lvl1pPr>
          </a:lstStyle>
          <a:p>
            <a:fld id="{A2CC86A5-65FE-8D4D-B37C-682DD99D049A}" type="slidenum">
              <a:rPr lang="es-ES" altLang="es-AR"/>
              <a:pPr/>
              <a:t>‹Nº›</a:t>
            </a:fld>
            <a:endParaRPr lang="es-ES" altLang="es-AR"/>
          </a:p>
        </p:txBody>
      </p:sp>
    </p:spTree>
    <p:extLst>
      <p:ext uri="{BB962C8B-B14F-4D97-AF65-F5344CB8AC3E}">
        <p14:creationId xmlns:p14="http://schemas.microsoft.com/office/powerpoint/2010/main" val="3968969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Rectangle 4">
            <a:extLst>
              <a:ext uri="{FF2B5EF4-FFF2-40B4-BE49-F238E27FC236}">
                <a16:creationId xmlns:a16="http://schemas.microsoft.com/office/drawing/2014/main" id="{3AE137A8-073A-7C3D-D1AA-5E210D673F4C}"/>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id="{98733E16-8185-2426-091C-D788F9B6D3CF}"/>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id="{E9C252A6-011F-48A5-1A9B-64C3E366255A}"/>
              </a:ext>
            </a:extLst>
          </p:cNvPr>
          <p:cNvSpPr>
            <a:spLocks noGrp="1" noChangeArrowheads="1"/>
          </p:cNvSpPr>
          <p:nvPr>
            <p:ph type="sldNum" sz="quarter" idx="12"/>
          </p:nvPr>
        </p:nvSpPr>
        <p:spPr>
          <a:ln/>
        </p:spPr>
        <p:txBody>
          <a:bodyPr/>
          <a:lstStyle>
            <a:lvl1pPr>
              <a:defRPr/>
            </a:lvl1pPr>
          </a:lstStyle>
          <a:p>
            <a:fld id="{657E5F4C-FB08-4043-ABFB-7F706C6B7075}" type="slidenum">
              <a:rPr lang="es-ES" altLang="es-AR"/>
              <a:pPr/>
              <a:t>‹Nº›</a:t>
            </a:fld>
            <a:endParaRPr lang="es-ES" altLang="es-AR"/>
          </a:p>
        </p:txBody>
      </p:sp>
    </p:spTree>
    <p:extLst>
      <p:ext uri="{BB962C8B-B14F-4D97-AF65-F5344CB8AC3E}">
        <p14:creationId xmlns:p14="http://schemas.microsoft.com/office/powerpoint/2010/main" val="1417144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Rectangle 4">
            <a:extLst>
              <a:ext uri="{FF2B5EF4-FFF2-40B4-BE49-F238E27FC236}">
                <a16:creationId xmlns:a16="http://schemas.microsoft.com/office/drawing/2014/main" id="{AB3A93DC-EF73-71D6-F355-87CE6C1C08D0}"/>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id="{734789C8-9437-E7DD-051F-03F6C7B18858}"/>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id="{02236E5C-0F44-45B5-CC19-F8877C6E6906}"/>
              </a:ext>
            </a:extLst>
          </p:cNvPr>
          <p:cNvSpPr>
            <a:spLocks noGrp="1" noChangeArrowheads="1"/>
          </p:cNvSpPr>
          <p:nvPr>
            <p:ph type="sldNum" sz="quarter" idx="12"/>
          </p:nvPr>
        </p:nvSpPr>
        <p:spPr>
          <a:ln/>
        </p:spPr>
        <p:txBody>
          <a:bodyPr/>
          <a:lstStyle>
            <a:lvl1pPr>
              <a:defRPr/>
            </a:lvl1pPr>
          </a:lstStyle>
          <a:p>
            <a:fld id="{C8C0933F-1B28-5A40-8150-C3AAA1F99363}" type="slidenum">
              <a:rPr lang="es-ES" altLang="es-AR"/>
              <a:pPr/>
              <a:t>‹Nº›</a:t>
            </a:fld>
            <a:endParaRPr lang="es-ES" altLang="es-AR"/>
          </a:p>
        </p:txBody>
      </p:sp>
    </p:spTree>
    <p:extLst>
      <p:ext uri="{BB962C8B-B14F-4D97-AF65-F5344CB8AC3E}">
        <p14:creationId xmlns:p14="http://schemas.microsoft.com/office/powerpoint/2010/main" val="3813737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4">
            <a:extLst>
              <a:ext uri="{FF2B5EF4-FFF2-40B4-BE49-F238E27FC236}">
                <a16:creationId xmlns:a16="http://schemas.microsoft.com/office/drawing/2014/main" id="{572FA4CE-21E4-9F63-AA68-1010375CAF7E}"/>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id="{6368A617-5C8C-F4B2-6152-4BA2683D7613}"/>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id="{6F64309D-28B5-DBEC-ACAC-A03602B12C8A}"/>
              </a:ext>
            </a:extLst>
          </p:cNvPr>
          <p:cNvSpPr>
            <a:spLocks noGrp="1" noChangeArrowheads="1"/>
          </p:cNvSpPr>
          <p:nvPr>
            <p:ph type="sldNum" sz="quarter" idx="12"/>
          </p:nvPr>
        </p:nvSpPr>
        <p:spPr>
          <a:ln/>
        </p:spPr>
        <p:txBody>
          <a:bodyPr/>
          <a:lstStyle>
            <a:lvl1pPr>
              <a:defRPr/>
            </a:lvl1pPr>
          </a:lstStyle>
          <a:p>
            <a:fld id="{F4B95A13-044E-B946-97C3-72B313B7D001}" type="slidenum">
              <a:rPr lang="es-ES" altLang="es-AR"/>
              <a:pPr/>
              <a:t>‹Nº›</a:t>
            </a:fld>
            <a:endParaRPr lang="es-ES" altLang="es-AR"/>
          </a:p>
        </p:txBody>
      </p:sp>
    </p:spTree>
    <p:extLst>
      <p:ext uri="{BB962C8B-B14F-4D97-AF65-F5344CB8AC3E}">
        <p14:creationId xmlns:p14="http://schemas.microsoft.com/office/powerpoint/2010/main" val="837541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Rectangle 4">
            <a:extLst>
              <a:ext uri="{FF2B5EF4-FFF2-40B4-BE49-F238E27FC236}">
                <a16:creationId xmlns:a16="http://schemas.microsoft.com/office/drawing/2014/main" id="{9D63EE4D-6351-93E5-BCC3-5373C6A6DB76}"/>
              </a:ext>
            </a:extLst>
          </p:cNvPr>
          <p:cNvSpPr>
            <a:spLocks noGrp="1" noChangeArrowheads="1"/>
          </p:cNvSpPr>
          <p:nvPr>
            <p:ph type="dt" sz="half" idx="10"/>
          </p:nvPr>
        </p:nvSpPr>
        <p:spPr>
          <a:ln/>
        </p:spPr>
        <p:txBody>
          <a:bodyPr/>
          <a:lstStyle>
            <a:lvl1pPr>
              <a:defRPr/>
            </a:lvl1pPr>
          </a:lstStyle>
          <a:p>
            <a:pPr>
              <a:defRPr/>
            </a:pPr>
            <a:endParaRPr lang="es-ES"/>
          </a:p>
        </p:txBody>
      </p:sp>
      <p:sp>
        <p:nvSpPr>
          <p:cNvPr id="6" name="Rectangle 5">
            <a:extLst>
              <a:ext uri="{FF2B5EF4-FFF2-40B4-BE49-F238E27FC236}">
                <a16:creationId xmlns:a16="http://schemas.microsoft.com/office/drawing/2014/main" id="{8534E5E5-EB2B-E499-BE78-9B01CF4DB34E}"/>
              </a:ext>
            </a:extLst>
          </p:cNvPr>
          <p:cNvSpPr>
            <a:spLocks noGrp="1" noChangeArrowheads="1"/>
          </p:cNvSpPr>
          <p:nvPr>
            <p:ph type="ftr" sz="quarter" idx="11"/>
          </p:nvPr>
        </p:nvSpPr>
        <p:spPr>
          <a:ln/>
        </p:spPr>
        <p:txBody>
          <a:bodyPr/>
          <a:lstStyle>
            <a:lvl1pPr>
              <a:defRPr/>
            </a:lvl1pPr>
          </a:lstStyle>
          <a:p>
            <a:pPr>
              <a:defRPr/>
            </a:pPr>
            <a:endParaRPr lang="es-ES"/>
          </a:p>
        </p:txBody>
      </p:sp>
      <p:sp>
        <p:nvSpPr>
          <p:cNvPr id="7" name="Rectangle 6">
            <a:extLst>
              <a:ext uri="{FF2B5EF4-FFF2-40B4-BE49-F238E27FC236}">
                <a16:creationId xmlns:a16="http://schemas.microsoft.com/office/drawing/2014/main" id="{0D13A8A1-C18A-C361-0C14-9DD87598949D}"/>
              </a:ext>
            </a:extLst>
          </p:cNvPr>
          <p:cNvSpPr>
            <a:spLocks noGrp="1" noChangeArrowheads="1"/>
          </p:cNvSpPr>
          <p:nvPr>
            <p:ph type="sldNum" sz="quarter" idx="12"/>
          </p:nvPr>
        </p:nvSpPr>
        <p:spPr>
          <a:ln/>
        </p:spPr>
        <p:txBody>
          <a:bodyPr/>
          <a:lstStyle>
            <a:lvl1pPr>
              <a:defRPr/>
            </a:lvl1pPr>
          </a:lstStyle>
          <a:p>
            <a:fld id="{EFD64F73-389B-034D-ADCE-3638C9164771}" type="slidenum">
              <a:rPr lang="es-ES" altLang="es-AR"/>
              <a:pPr/>
              <a:t>‹Nº›</a:t>
            </a:fld>
            <a:endParaRPr lang="es-ES" altLang="es-AR"/>
          </a:p>
        </p:txBody>
      </p:sp>
    </p:spTree>
    <p:extLst>
      <p:ext uri="{BB962C8B-B14F-4D97-AF65-F5344CB8AC3E}">
        <p14:creationId xmlns:p14="http://schemas.microsoft.com/office/powerpoint/2010/main" val="1771690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Rectangle 4">
            <a:extLst>
              <a:ext uri="{FF2B5EF4-FFF2-40B4-BE49-F238E27FC236}">
                <a16:creationId xmlns:a16="http://schemas.microsoft.com/office/drawing/2014/main" id="{8F37A24F-C8D8-6BFC-964B-6F056371BEBF}"/>
              </a:ext>
            </a:extLst>
          </p:cNvPr>
          <p:cNvSpPr>
            <a:spLocks noGrp="1" noChangeArrowheads="1"/>
          </p:cNvSpPr>
          <p:nvPr>
            <p:ph type="dt" sz="half" idx="10"/>
          </p:nvPr>
        </p:nvSpPr>
        <p:spPr>
          <a:ln/>
        </p:spPr>
        <p:txBody>
          <a:bodyPr/>
          <a:lstStyle>
            <a:lvl1pPr>
              <a:defRPr/>
            </a:lvl1pPr>
          </a:lstStyle>
          <a:p>
            <a:pPr>
              <a:defRPr/>
            </a:pPr>
            <a:endParaRPr lang="es-ES"/>
          </a:p>
        </p:txBody>
      </p:sp>
      <p:sp>
        <p:nvSpPr>
          <p:cNvPr id="8" name="Rectangle 5">
            <a:extLst>
              <a:ext uri="{FF2B5EF4-FFF2-40B4-BE49-F238E27FC236}">
                <a16:creationId xmlns:a16="http://schemas.microsoft.com/office/drawing/2014/main" id="{9DF462C6-2EA7-255F-408B-D12F61A9CE5B}"/>
              </a:ext>
            </a:extLst>
          </p:cNvPr>
          <p:cNvSpPr>
            <a:spLocks noGrp="1" noChangeArrowheads="1"/>
          </p:cNvSpPr>
          <p:nvPr>
            <p:ph type="ftr" sz="quarter" idx="11"/>
          </p:nvPr>
        </p:nvSpPr>
        <p:spPr>
          <a:ln/>
        </p:spPr>
        <p:txBody>
          <a:bodyPr/>
          <a:lstStyle>
            <a:lvl1pPr>
              <a:defRPr/>
            </a:lvl1pPr>
          </a:lstStyle>
          <a:p>
            <a:pPr>
              <a:defRPr/>
            </a:pPr>
            <a:endParaRPr lang="es-ES"/>
          </a:p>
        </p:txBody>
      </p:sp>
      <p:sp>
        <p:nvSpPr>
          <p:cNvPr id="9" name="Rectangle 6">
            <a:extLst>
              <a:ext uri="{FF2B5EF4-FFF2-40B4-BE49-F238E27FC236}">
                <a16:creationId xmlns:a16="http://schemas.microsoft.com/office/drawing/2014/main" id="{BB4A9DEC-3957-A4E6-10D5-327437E05B90}"/>
              </a:ext>
            </a:extLst>
          </p:cNvPr>
          <p:cNvSpPr>
            <a:spLocks noGrp="1" noChangeArrowheads="1"/>
          </p:cNvSpPr>
          <p:nvPr>
            <p:ph type="sldNum" sz="quarter" idx="12"/>
          </p:nvPr>
        </p:nvSpPr>
        <p:spPr>
          <a:ln/>
        </p:spPr>
        <p:txBody>
          <a:bodyPr/>
          <a:lstStyle>
            <a:lvl1pPr>
              <a:defRPr/>
            </a:lvl1pPr>
          </a:lstStyle>
          <a:p>
            <a:fld id="{B4919567-C887-E14F-A77C-64BE37E0577F}" type="slidenum">
              <a:rPr lang="es-ES" altLang="es-AR"/>
              <a:pPr/>
              <a:t>‹Nº›</a:t>
            </a:fld>
            <a:endParaRPr lang="es-ES" altLang="es-AR"/>
          </a:p>
        </p:txBody>
      </p:sp>
    </p:spTree>
    <p:extLst>
      <p:ext uri="{BB962C8B-B14F-4D97-AF65-F5344CB8AC3E}">
        <p14:creationId xmlns:p14="http://schemas.microsoft.com/office/powerpoint/2010/main" val="330202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Rectangle 4">
            <a:extLst>
              <a:ext uri="{FF2B5EF4-FFF2-40B4-BE49-F238E27FC236}">
                <a16:creationId xmlns:a16="http://schemas.microsoft.com/office/drawing/2014/main" id="{851EC513-3B0D-ED36-4C42-925E232ED784}"/>
              </a:ext>
            </a:extLst>
          </p:cNvPr>
          <p:cNvSpPr>
            <a:spLocks noGrp="1" noChangeArrowheads="1"/>
          </p:cNvSpPr>
          <p:nvPr>
            <p:ph type="dt" sz="half" idx="10"/>
          </p:nvPr>
        </p:nvSpPr>
        <p:spPr>
          <a:ln/>
        </p:spPr>
        <p:txBody>
          <a:bodyPr/>
          <a:lstStyle>
            <a:lvl1pPr>
              <a:defRPr/>
            </a:lvl1pPr>
          </a:lstStyle>
          <a:p>
            <a:pPr>
              <a:defRPr/>
            </a:pPr>
            <a:endParaRPr lang="es-ES"/>
          </a:p>
        </p:txBody>
      </p:sp>
      <p:sp>
        <p:nvSpPr>
          <p:cNvPr id="4" name="Rectangle 5">
            <a:extLst>
              <a:ext uri="{FF2B5EF4-FFF2-40B4-BE49-F238E27FC236}">
                <a16:creationId xmlns:a16="http://schemas.microsoft.com/office/drawing/2014/main" id="{347DBA75-13A0-4DAA-8C2E-5C49185C8FCC}"/>
              </a:ext>
            </a:extLst>
          </p:cNvPr>
          <p:cNvSpPr>
            <a:spLocks noGrp="1" noChangeArrowheads="1"/>
          </p:cNvSpPr>
          <p:nvPr>
            <p:ph type="ftr" sz="quarter" idx="11"/>
          </p:nvPr>
        </p:nvSpPr>
        <p:spPr>
          <a:ln/>
        </p:spPr>
        <p:txBody>
          <a:bodyPr/>
          <a:lstStyle>
            <a:lvl1pPr>
              <a:defRPr/>
            </a:lvl1pPr>
          </a:lstStyle>
          <a:p>
            <a:pPr>
              <a:defRPr/>
            </a:pPr>
            <a:endParaRPr lang="es-ES"/>
          </a:p>
        </p:txBody>
      </p:sp>
      <p:sp>
        <p:nvSpPr>
          <p:cNvPr id="5" name="Rectangle 6">
            <a:extLst>
              <a:ext uri="{FF2B5EF4-FFF2-40B4-BE49-F238E27FC236}">
                <a16:creationId xmlns:a16="http://schemas.microsoft.com/office/drawing/2014/main" id="{9D214468-F814-F160-CD9D-6D2CB3ED00CA}"/>
              </a:ext>
            </a:extLst>
          </p:cNvPr>
          <p:cNvSpPr>
            <a:spLocks noGrp="1" noChangeArrowheads="1"/>
          </p:cNvSpPr>
          <p:nvPr>
            <p:ph type="sldNum" sz="quarter" idx="12"/>
          </p:nvPr>
        </p:nvSpPr>
        <p:spPr>
          <a:ln/>
        </p:spPr>
        <p:txBody>
          <a:bodyPr/>
          <a:lstStyle>
            <a:lvl1pPr>
              <a:defRPr/>
            </a:lvl1pPr>
          </a:lstStyle>
          <a:p>
            <a:fld id="{1B75222A-64D8-A44B-8A20-A4144F00816F}" type="slidenum">
              <a:rPr lang="es-ES" altLang="es-AR"/>
              <a:pPr/>
              <a:t>‹Nº›</a:t>
            </a:fld>
            <a:endParaRPr lang="es-ES" altLang="es-AR"/>
          </a:p>
        </p:txBody>
      </p:sp>
    </p:spTree>
    <p:extLst>
      <p:ext uri="{BB962C8B-B14F-4D97-AF65-F5344CB8AC3E}">
        <p14:creationId xmlns:p14="http://schemas.microsoft.com/office/powerpoint/2010/main" val="1526130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0A1EB85-2243-51E4-9C54-5B98D4B38DFC}"/>
              </a:ext>
            </a:extLst>
          </p:cNvPr>
          <p:cNvSpPr>
            <a:spLocks noGrp="1" noChangeArrowheads="1"/>
          </p:cNvSpPr>
          <p:nvPr>
            <p:ph type="dt" sz="half" idx="10"/>
          </p:nvPr>
        </p:nvSpPr>
        <p:spPr>
          <a:ln/>
        </p:spPr>
        <p:txBody>
          <a:bodyPr/>
          <a:lstStyle>
            <a:lvl1pPr>
              <a:defRPr/>
            </a:lvl1pPr>
          </a:lstStyle>
          <a:p>
            <a:pPr>
              <a:defRPr/>
            </a:pPr>
            <a:endParaRPr lang="es-ES"/>
          </a:p>
        </p:txBody>
      </p:sp>
      <p:sp>
        <p:nvSpPr>
          <p:cNvPr id="3" name="Rectangle 5">
            <a:extLst>
              <a:ext uri="{FF2B5EF4-FFF2-40B4-BE49-F238E27FC236}">
                <a16:creationId xmlns:a16="http://schemas.microsoft.com/office/drawing/2014/main" id="{6B5FAB9B-DE03-78F5-5BCF-7AEA99DF34DB}"/>
              </a:ext>
            </a:extLst>
          </p:cNvPr>
          <p:cNvSpPr>
            <a:spLocks noGrp="1" noChangeArrowheads="1"/>
          </p:cNvSpPr>
          <p:nvPr>
            <p:ph type="ftr" sz="quarter" idx="11"/>
          </p:nvPr>
        </p:nvSpPr>
        <p:spPr>
          <a:ln/>
        </p:spPr>
        <p:txBody>
          <a:bodyPr/>
          <a:lstStyle>
            <a:lvl1pPr>
              <a:defRPr/>
            </a:lvl1pPr>
          </a:lstStyle>
          <a:p>
            <a:pPr>
              <a:defRPr/>
            </a:pPr>
            <a:endParaRPr lang="es-ES"/>
          </a:p>
        </p:txBody>
      </p:sp>
      <p:sp>
        <p:nvSpPr>
          <p:cNvPr id="4" name="Rectangle 6">
            <a:extLst>
              <a:ext uri="{FF2B5EF4-FFF2-40B4-BE49-F238E27FC236}">
                <a16:creationId xmlns:a16="http://schemas.microsoft.com/office/drawing/2014/main" id="{CC341E84-0FD2-D995-3314-77E423BDB597}"/>
              </a:ext>
            </a:extLst>
          </p:cNvPr>
          <p:cNvSpPr>
            <a:spLocks noGrp="1" noChangeArrowheads="1"/>
          </p:cNvSpPr>
          <p:nvPr>
            <p:ph type="sldNum" sz="quarter" idx="12"/>
          </p:nvPr>
        </p:nvSpPr>
        <p:spPr>
          <a:ln/>
        </p:spPr>
        <p:txBody>
          <a:bodyPr/>
          <a:lstStyle>
            <a:lvl1pPr>
              <a:defRPr/>
            </a:lvl1pPr>
          </a:lstStyle>
          <a:p>
            <a:fld id="{61EEE8F9-760F-8149-907E-BDFCCC0DB6A6}" type="slidenum">
              <a:rPr lang="es-ES" altLang="es-AR"/>
              <a:pPr/>
              <a:t>‹Nº›</a:t>
            </a:fld>
            <a:endParaRPr lang="es-ES" altLang="es-AR"/>
          </a:p>
        </p:txBody>
      </p:sp>
    </p:spTree>
    <p:extLst>
      <p:ext uri="{BB962C8B-B14F-4D97-AF65-F5344CB8AC3E}">
        <p14:creationId xmlns:p14="http://schemas.microsoft.com/office/powerpoint/2010/main" val="1136611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a:extLst>
              <a:ext uri="{FF2B5EF4-FFF2-40B4-BE49-F238E27FC236}">
                <a16:creationId xmlns:a16="http://schemas.microsoft.com/office/drawing/2014/main" id="{AA8D8404-0AD4-3112-A59F-49FFD1C341F8}"/>
              </a:ext>
            </a:extLst>
          </p:cNvPr>
          <p:cNvSpPr>
            <a:spLocks noGrp="1" noChangeArrowheads="1"/>
          </p:cNvSpPr>
          <p:nvPr>
            <p:ph type="dt" sz="half" idx="10"/>
          </p:nvPr>
        </p:nvSpPr>
        <p:spPr>
          <a:ln/>
        </p:spPr>
        <p:txBody>
          <a:bodyPr/>
          <a:lstStyle>
            <a:lvl1pPr>
              <a:defRPr/>
            </a:lvl1pPr>
          </a:lstStyle>
          <a:p>
            <a:pPr>
              <a:defRPr/>
            </a:pPr>
            <a:endParaRPr lang="es-ES"/>
          </a:p>
        </p:txBody>
      </p:sp>
      <p:sp>
        <p:nvSpPr>
          <p:cNvPr id="6" name="Rectangle 5">
            <a:extLst>
              <a:ext uri="{FF2B5EF4-FFF2-40B4-BE49-F238E27FC236}">
                <a16:creationId xmlns:a16="http://schemas.microsoft.com/office/drawing/2014/main" id="{FCEB9BB9-0F05-C8CC-7557-ACDF806B81E0}"/>
              </a:ext>
            </a:extLst>
          </p:cNvPr>
          <p:cNvSpPr>
            <a:spLocks noGrp="1" noChangeArrowheads="1"/>
          </p:cNvSpPr>
          <p:nvPr>
            <p:ph type="ftr" sz="quarter" idx="11"/>
          </p:nvPr>
        </p:nvSpPr>
        <p:spPr>
          <a:ln/>
        </p:spPr>
        <p:txBody>
          <a:bodyPr/>
          <a:lstStyle>
            <a:lvl1pPr>
              <a:defRPr/>
            </a:lvl1pPr>
          </a:lstStyle>
          <a:p>
            <a:pPr>
              <a:defRPr/>
            </a:pPr>
            <a:endParaRPr lang="es-ES"/>
          </a:p>
        </p:txBody>
      </p:sp>
      <p:sp>
        <p:nvSpPr>
          <p:cNvPr id="7" name="Rectangle 6">
            <a:extLst>
              <a:ext uri="{FF2B5EF4-FFF2-40B4-BE49-F238E27FC236}">
                <a16:creationId xmlns:a16="http://schemas.microsoft.com/office/drawing/2014/main" id="{A1E23234-501A-ABF7-1F9F-4E36932BE785}"/>
              </a:ext>
            </a:extLst>
          </p:cNvPr>
          <p:cNvSpPr>
            <a:spLocks noGrp="1" noChangeArrowheads="1"/>
          </p:cNvSpPr>
          <p:nvPr>
            <p:ph type="sldNum" sz="quarter" idx="12"/>
          </p:nvPr>
        </p:nvSpPr>
        <p:spPr>
          <a:ln/>
        </p:spPr>
        <p:txBody>
          <a:bodyPr/>
          <a:lstStyle>
            <a:lvl1pPr>
              <a:defRPr/>
            </a:lvl1pPr>
          </a:lstStyle>
          <a:p>
            <a:fld id="{28481951-1482-D045-9544-7CB20BD54671}" type="slidenum">
              <a:rPr lang="es-ES" altLang="es-AR"/>
              <a:pPr/>
              <a:t>‹Nº›</a:t>
            </a:fld>
            <a:endParaRPr lang="es-ES" altLang="es-AR"/>
          </a:p>
        </p:txBody>
      </p:sp>
    </p:spTree>
    <p:extLst>
      <p:ext uri="{BB962C8B-B14F-4D97-AF65-F5344CB8AC3E}">
        <p14:creationId xmlns:p14="http://schemas.microsoft.com/office/powerpoint/2010/main" val="3646843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AR"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a:extLst>
              <a:ext uri="{FF2B5EF4-FFF2-40B4-BE49-F238E27FC236}">
                <a16:creationId xmlns:a16="http://schemas.microsoft.com/office/drawing/2014/main" id="{03F68802-A901-3002-4C83-DBB211660E1E}"/>
              </a:ext>
            </a:extLst>
          </p:cNvPr>
          <p:cNvSpPr>
            <a:spLocks noGrp="1" noChangeArrowheads="1"/>
          </p:cNvSpPr>
          <p:nvPr>
            <p:ph type="dt" sz="half" idx="10"/>
          </p:nvPr>
        </p:nvSpPr>
        <p:spPr>
          <a:ln/>
        </p:spPr>
        <p:txBody>
          <a:bodyPr/>
          <a:lstStyle>
            <a:lvl1pPr>
              <a:defRPr/>
            </a:lvl1pPr>
          </a:lstStyle>
          <a:p>
            <a:pPr>
              <a:defRPr/>
            </a:pPr>
            <a:endParaRPr lang="es-ES"/>
          </a:p>
        </p:txBody>
      </p:sp>
      <p:sp>
        <p:nvSpPr>
          <p:cNvPr id="6" name="Rectangle 5">
            <a:extLst>
              <a:ext uri="{FF2B5EF4-FFF2-40B4-BE49-F238E27FC236}">
                <a16:creationId xmlns:a16="http://schemas.microsoft.com/office/drawing/2014/main" id="{9D305CC1-BC22-6410-4DC0-409A362FABA0}"/>
              </a:ext>
            </a:extLst>
          </p:cNvPr>
          <p:cNvSpPr>
            <a:spLocks noGrp="1" noChangeArrowheads="1"/>
          </p:cNvSpPr>
          <p:nvPr>
            <p:ph type="ftr" sz="quarter" idx="11"/>
          </p:nvPr>
        </p:nvSpPr>
        <p:spPr>
          <a:ln/>
        </p:spPr>
        <p:txBody>
          <a:bodyPr/>
          <a:lstStyle>
            <a:lvl1pPr>
              <a:defRPr/>
            </a:lvl1pPr>
          </a:lstStyle>
          <a:p>
            <a:pPr>
              <a:defRPr/>
            </a:pPr>
            <a:endParaRPr lang="es-ES"/>
          </a:p>
        </p:txBody>
      </p:sp>
      <p:sp>
        <p:nvSpPr>
          <p:cNvPr id="7" name="Rectangle 6">
            <a:extLst>
              <a:ext uri="{FF2B5EF4-FFF2-40B4-BE49-F238E27FC236}">
                <a16:creationId xmlns:a16="http://schemas.microsoft.com/office/drawing/2014/main" id="{4FBABDF4-1CEE-C7FB-121D-B64AE84FD52E}"/>
              </a:ext>
            </a:extLst>
          </p:cNvPr>
          <p:cNvSpPr>
            <a:spLocks noGrp="1" noChangeArrowheads="1"/>
          </p:cNvSpPr>
          <p:nvPr>
            <p:ph type="sldNum" sz="quarter" idx="12"/>
          </p:nvPr>
        </p:nvSpPr>
        <p:spPr>
          <a:ln/>
        </p:spPr>
        <p:txBody>
          <a:bodyPr/>
          <a:lstStyle>
            <a:lvl1pPr>
              <a:defRPr/>
            </a:lvl1pPr>
          </a:lstStyle>
          <a:p>
            <a:fld id="{D08B328B-F2C4-E74D-940D-43A2E81C4683}" type="slidenum">
              <a:rPr lang="es-ES" altLang="es-AR"/>
              <a:pPr/>
              <a:t>‹Nº›</a:t>
            </a:fld>
            <a:endParaRPr lang="es-ES" altLang="es-AR"/>
          </a:p>
        </p:txBody>
      </p:sp>
    </p:spTree>
    <p:extLst>
      <p:ext uri="{BB962C8B-B14F-4D97-AF65-F5344CB8AC3E}">
        <p14:creationId xmlns:p14="http://schemas.microsoft.com/office/powerpoint/2010/main" val="2819195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8000"/>
            <a:lum/>
          </a:blip>
          <a:srcRect/>
          <a:stretch>
            <a:fillRect l="-1000" r="-2000"/>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7A6A00E-292C-7EA4-16F9-E2C01994EBD4}"/>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AR"/>
              <a:t>Haga clic para cambiar el estilo de título	</a:t>
            </a:r>
          </a:p>
        </p:txBody>
      </p:sp>
      <p:sp>
        <p:nvSpPr>
          <p:cNvPr id="1027" name="Rectangle 3">
            <a:extLst>
              <a:ext uri="{FF2B5EF4-FFF2-40B4-BE49-F238E27FC236}">
                <a16:creationId xmlns:a16="http://schemas.microsoft.com/office/drawing/2014/main" id="{3AC5AC5C-122A-F3C9-9B03-8A291561E005}"/>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AR"/>
              <a:t>Haga clic para modificar el estilo de texto del patrón</a:t>
            </a:r>
          </a:p>
          <a:p>
            <a:pPr lvl="1"/>
            <a:r>
              <a:rPr lang="es-ES" altLang="es-AR"/>
              <a:t>Segundo nivel</a:t>
            </a:r>
          </a:p>
          <a:p>
            <a:pPr lvl="2"/>
            <a:r>
              <a:rPr lang="es-ES" altLang="es-AR"/>
              <a:t>Tercer nivel</a:t>
            </a:r>
          </a:p>
          <a:p>
            <a:pPr lvl="3"/>
            <a:r>
              <a:rPr lang="es-ES" altLang="es-AR"/>
              <a:t>Cuarto nivel</a:t>
            </a:r>
          </a:p>
          <a:p>
            <a:pPr lvl="4"/>
            <a:r>
              <a:rPr lang="es-ES" altLang="es-AR"/>
              <a:t>Quinto nivel</a:t>
            </a:r>
          </a:p>
        </p:txBody>
      </p:sp>
      <p:sp>
        <p:nvSpPr>
          <p:cNvPr id="1028" name="Rectangle 4">
            <a:extLst>
              <a:ext uri="{FF2B5EF4-FFF2-40B4-BE49-F238E27FC236}">
                <a16:creationId xmlns:a16="http://schemas.microsoft.com/office/drawing/2014/main" id="{B1E96E72-C2D0-AB66-C46A-662619D1D9EC}"/>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mn-ea"/>
                <a:cs typeface="+mn-cs"/>
              </a:defRPr>
            </a:lvl1pPr>
          </a:lstStyle>
          <a:p>
            <a:pPr>
              <a:defRPr/>
            </a:pPr>
            <a:endParaRPr lang="es-ES"/>
          </a:p>
        </p:txBody>
      </p:sp>
      <p:sp>
        <p:nvSpPr>
          <p:cNvPr id="1029" name="Rectangle 5">
            <a:extLst>
              <a:ext uri="{FF2B5EF4-FFF2-40B4-BE49-F238E27FC236}">
                <a16:creationId xmlns:a16="http://schemas.microsoft.com/office/drawing/2014/main" id="{AB387BA4-39DD-67C7-0F3C-9646904D24AC}"/>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a:defRPr/>
            </a:pPr>
            <a:endParaRPr lang="es-ES"/>
          </a:p>
        </p:txBody>
      </p:sp>
      <p:sp>
        <p:nvSpPr>
          <p:cNvPr id="1030" name="Rectangle 6">
            <a:extLst>
              <a:ext uri="{FF2B5EF4-FFF2-40B4-BE49-F238E27FC236}">
                <a16:creationId xmlns:a16="http://schemas.microsoft.com/office/drawing/2014/main" id="{AA7A4353-D707-0002-5ABB-9FE6C40D5906}"/>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FE76C93-286E-5547-A57C-09FE16C5B42A}" type="slidenum">
              <a:rPr lang="es-ES" altLang="es-AR"/>
              <a:pPr/>
              <a:t>‹Nº›</a:t>
            </a:fld>
            <a:endParaRPr lang="es-ES" altLang="es-AR"/>
          </a:p>
        </p:txBody>
      </p:sp>
      <p:pic>
        <p:nvPicPr>
          <p:cNvPr id="1031" name="Picture 7" descr="cardozo logo">
            <a:extLst>
              <a:ext uri="{FF2B5EF4-FFF2-40B4-BE49-F238E27FC236}">
                <a16:creationId xmlns:a16="http://schemas.microsoft.com/office/drawing/2014/main" id="{9C6F4DA8-7DD3-E30E-E73B-89DF3905CB7A}"/>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23850" y="5854700"/>
            <a:ext cx="2735263"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68000"/>
            <a:lum/>
          </a:blip>
          <a:srcRect/>
          <a:stretch>
            <a:fillRect l="-6000"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3792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308"/>
        <p:cNvGrpSpPr/>
        <p:nvPr/>
      </p:nvGrpSpPr>
      <p:grpSpPr>
        <a:xfrm>
          <a:off x="0" y="0"/>
          <a:ext cx="0" cy="0"/>
          <a:chOff x="0" y="0"/>
          <a:chExt cx="0" cy="0"/>
        </a:xfrm>
      </p:grpSpPr>
      <p:sp>
        <p:nvSpPr>
          <p:cNvPr id="309" name="Google Shape;309;p44"/>
          <p:cNvSpPr txBox="1">
            <a:spLocks noGrp="1"/>
          </p:cNvSpPr>
          <p:nvPr>
            <p:ph type="title"/>
          </p:nvPr>
        </p:nvSpPr>
        <p:spPr>
          <a:xfrm>
            <a:off x="452086" y="-99392"/>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669900"/>
              </a:buClr>
              <a:buSzPts val="4400"/>
              <a:buFont typeface="Arial"/>
              <a:buNone/>
            </a:pPr>
            <a:r>
              <a:rPr lang="en-US" sz="4400" b="0" i="0" u="none" dirty="0">
                <a:solidFill>
                  <a:schemeClr val="accent2"/>
                </a:solidFill>
                <a:latin typeface="Arial"/>
                <a:ea typeface="Arial"/>
                <a:cs typeface="Arial"/>
                <a:sym typeface="Arial"/>
              </a:rPr>
              <a:t>BALA DE PLATA</a:t>
            </a:r>
            <a:endParaRPr dirty="0">
              <a:solidFill>
                <a:schemeClr val="accent2"/>
              </a:solidFill>
            </a:endParaRPr>
          </a:p>
        </p:txBody>
      </p:sp>
      <p:sp>
        <p:nvSpPr>
          <p:cNvPr id="310" name="Google Shape;310;p44"/>
          <p:cNvSpPr txBox="1">
            <a:spLocks noGrp="1"/>
          </p:cNvSpPr>
          <p:nvPr>
            <p:ph type="body" idx="1"/>
          </p:nvPr>
        </p:nvSpPr>
        <p:spPr>
          <a:xfrm>
            <a:off x="452086" y="836712"/>
            <a:ext cx="8229600" cy="4525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None/>
            </a:pPr>
            <a:r>
              <a:rPr lang="en-US" sz="2000" b="0" i="0" u="none" dirty="0">
                <a:solidFill>
                  <a:schemeClr val="dk1"/>
                </a:solidFill>
                <a:latin typeface="Arial"/>
                <a:ea typeface="Arial"/>
                <a:cs typeface="Arial"/>
                <a:sym typeface="Arial"/>
              </a:rPr>
              <a:t>ARTÍCULO 16.- En </a:t>
            </a:r>
            <a:r>
              <a:rPr lang="en-US" sz="2000" b="0" i="0" u="none" dirty="0" err="1">
                <a:solidFill>
                  <a:schemeClr val="dk1"/>
                </a:solidFill>
                <a:latin typeface="Arial"/>
                <a:ea typeface="Arial"/>
                <a:cs typeface="Arial"/>
                <a:sym typeface="Arial"/>
              </a:rPr>
              <a:t>los</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casos</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previstos</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en</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los</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artículos</a:t>
            </a:r>
            <a:r>
              <a:rPr lang="en-US" sz="2000" b="0" i="0" u="none" dirty="0">
                <a:solidFill>
                  <a:schemeClr val="dk1"/>
                </a:solidFill>
                <a:latin typeface="Arial"/>
                <a:ea typeface="Arial"/>
                <a:cs typeface="Arial"/>
                <a:sym typeface="Arial"/>
              </a:rPr>
              <a:t> 1°, 2°, 3°, 5° y 6° la </a:t>
            </a:r>
            <a:r>
              <a:rPr lang="en-US" sz="2000" b="0" i="0" u="none" dirty="0" err="1">
                <a:solidFill>
                  <a:schemeClr val="dk1"/>
                </a:solidFill>
                <a:latin typeface="Arial"/>
                <a:ea typeface="Arial"/>
                <a:cs typeface="Arial"/>
                <a:sym typeface="Arial"/>
              </a:rPr>
              <a:t>acción</a:t>
            </a:r>
            <a:r>
              <a:rPr lang="en-US" sz="2000" b="0" i="0" u="none" dirty="0">
                <a:solidFill>
                  <a:schemeClr val="dk1"/>
                </a:solidFill>
                <a:latin typeface="Arial"/>
                <a:ea typeface="Arial"/>
                <a:cs typeface="Arial"/>
                <a:sym typeface="Arial"/>
              </a:rPr>
              <a:t> penal se </a:t>
            </a:r>
            <a:r>
              <a:rPr lang="en-US" sz="2000" b="0" i="0" u="none" dirty="0" err="1">
                <a:solidFill>
                  <a:schemeClr val="dk1"/>
                </a:solidFill>
                <a:latin typeface="Arial"/>
                <a:ea typeface="Arial"/>
                <a:cs typeface="Arial"/>
                <a:sym typeface="Arial"/>
              </a:rPr>
              <a:t>extinguirá</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si</a:t>
            </a:r>
            <a:r>
              <a:rPr lang="en-US" sz="2000" b="0" i="0" u="none" dirty="0">
                <a:solidFill>
                  <a:schemeClr val="dk1"/>
                </a:solidFill>
                <a:latin typeface="Arial"/>
                <a:ea typeface="Arial"/>
                <a:cs typeface="Arial"/>
                <a:sym typeface="Arial"/>
              </a:rPr>
              <a:t> se </a:t>
            </a:r>
            <a:r>
              <a:rPr lang="en-US" sz="2000" b="0" i="0" u="none" dirty="0" err="1">
                <a:solidFill>
                  <a:schemeClr val="dk1"/>
                </a:solidFill>
                <a:latin typeface="Arial"/>
                <a:ea typeface="Arial"/>
                <a:cs typeface="Arial"/>
                <a:sym typeface="Arial"/>
              </a:rPr>
              <a:t>aceptan</a:t>
            </a:r>
            <a:r>
              <a:rPr lang="en-US" sz="2000" b="0" i="0" u="none" dirty="0">
                <a:solidFill>
                  <a:schemeClr val="dk1"/>
                </a:solidFill>
                <a:latin typeface="Arial"/>
                <a:ea typeface="Arial"/>
                <a:cs typeface="Arial"/>
                <a:sym typeface="Arial"/>
              </a:rPr>
              <a:t> y </a:t>
            </a:r>
            <a:r>
              <a:rPr lang="en-US" sz="2000" b="0" i="0" u="none" dirty="0" err="1">
                <a:solidFill>
                  <a:schemeClr val="dk1"/>
                </a:solidFill>
                <a:latin typeface="Arial"/>
                <a:ea typeface="Arial"/>
                <a:cs typeface="Arial"/>
                <a:sym typeface="Arial"/>
              </a:rPr>
              <a:t>cancelan</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en</a:t>
            </a:r>
            <a:r>
              <a:rPr lang="en-US" sz="2000" b="0" i="0" u="none" dirty="0">
                <a:solidFill>
                  <a:schemeClr val="dk1"/>
                </a:solidFill>
                <a:latin typeface="Arial"/>
                <a:ea typeface="Arial"/>
                <a:cs typeface="Arial"/>
                <a:sym typeface="Arial"/>
              </a:rPr>
              <a:t> forma </a:t>
            </a:r>
            <a:r>
              <a:rPr lang="en-US" sz="2000" b="0" i="0" u="none" dirty="0" err="1">
                <a:solidFill>
                  <a:schemeClr val="dk1"/>
                </a:solidFill>
                <a:latin typeface="Arial"/>
                <a:ea typeface="Arial"/>
                <a:cs typeface="Arial"/>
                <a:sym typeface="Arial"/>
              </a:rPr>
              <a:t>incondicional</a:t>
            </a:r>
            <a:r>
              <a:rPr lang="en-US" sz="2000" b="0" i="0" u="none" dirty="0">
                <a:solidFill>
                  <a:schemeClr val="dk1"/>
                </a:solidFill>
                <a:latin typeface="Arial"/>
                <a:ea typeface="Arial"/>
                <a:cs typeface="Arial"/>
                <a:sym typeface="Arial"/>
              </a:rPr>
              <a:t> y total las </a:t>
            </a:r>
            <a:r>
              <a:rPr lang="en-US" sz="2000" b="0" i="0" u="none" dirty="0" err="1">
                <a:solidFill>
                  <a:schemeClr val="dk1"/>
                </a:solidFill>
                <a:latin typeface="Arial"/>
                <a:ea typeface="Arial"/>
                <a:cs typeface="Arial"/>
                <a:sym typeface="Arial"/>
              </a:rPr>
              <a:t>obligaciones</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evadidas</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aprovechadas</a:t>
            </a:r>
            <a:r>
              <a:rPr lang="en-US" sz="2000" b="0" i="0" u="none" dirty="0">
                <a:solidFill>
                  <a:schemeClr val="dk1"/>
                </a:solidFill>
                <a:latin typeface="Arial"/>
                <a:ea typeface="Arial"/>
                <a:cs typeface="Arial"/>
                <a:sym typeface="Arial"/>
              </a:rPr>
              <a:t> o </a:t>
            </a:r>
            <a:r>
              <a:rPr lang="en-US" sz="2000" b="0" i="0" u="none" dirty="0" err="1">
                <a:solidFill>
                  <a:schemeClr val="dk1"/>
                </a:solidFill>
                <a:latin typeface="Arial"/>
                <a:ea typeface="Arial"/>
                <a:cs typeface="Arial"/>
                <a:sym typeface="Arial"/>
              </a:rPr>
              <a:t>percibidas</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indebidamente</a:t>
            </a:r>
            <a:r>
              <a:rPr lang="en-US" sz="2000" b="0" i="0" u="none" dirty="0">
                <a:solidFill>
                  <a:schemeClr val="dk1"/>
                </a:solidFill>
                <a:latin typeface="Arial"/>
                <a:ea typeface="Arial"/>
                <a:cs typeface="Arial"/>
                <a:sym typeface="Arial"/>
              </a:rPr>
              <a:t> y sus </a:t>
            </a:r>
            <a:r>
              <a:rPr lang="en-US" sz="2000" b="0" i="0" u="none" dirty="0" err="1">
                <a:solidFill>
                  <a:schemeClr val="dk1"/>
                </a:solidFill>
                <a:latin typeface="Arial"/>
                <a:ea typeface="Arial"/>
                <a:cs typeface="Arial"/>
                <a:sym typeface="Arial"/>
              </a:rPr>
              <a:t>accesorios</a:t>
            </a:r>
            <a:r>
              <a:rPr lang="en-US" sz="2000" b="0" i="0" u="none" dirty="0">
                <a:solidFill>
                  <a:schemeClr val="dk1"/>
                </a:solidFill>
                <a:latin typeface="Arial"/>
                <a:ea typeface="Arial"/>
                <a:cs typeface="Arial"/>
                <a:sym typeface="Arial"/>
              </a:rPr>
              <a:t>, hasta </a:t>
            </a:r>
            <a:r>
              <a:rPr lang="en-US" sz="2000" b="0" i="0" u="none" dirty="0" err="1">
                <a:solidFill>
                  <a:schemeClr val="dk1"/>
                </a:solidFill>
                <a:latin typeface="Arial"/>
                <a:ea typeface="Arial"/>
                <a:cs typeface="Arial"/>
                <a:sym typeface="Arial"/>
              </a:rPr>
              <a:t>los</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treinta</a:t>
            </a:r>
            <a:r>
              <a:rPr lang="en-US" sz="2000" b="0" i="0" u="none" dirty="0">
                <a:solidFill>
                  <a:schemeClr val="dk1"/>
                </a:solidFill>
                <a:latin typeface="Arial"/>
                <a:ea typeface="Arial"/>
                <a:cs typeface="Arial"/>
                <a:sym typeface="Arial"/>
              </a:rPr>
              <a:t> (30) días </a:t>
            </a:r>
            <a:r>
              <a:rPr lang="en-US" sz="2000" b="0" i="0" u="none" dirty="0" err="1">
                <a:solidFill>
                  <a:schemeClr val="dk1"/>
                </a:solidFill>
                <a:latin typeface="Arial"/>
                <a:ea typeface="Arial"/>
                <a:cs typeface="Arial"/>
                <a:sym typeface="Arial"/>
              </a:rPr>
              <a:t>hábiles</a:t>
            </a:r>
            <a:r>
              <a:rPr lang="en-US" sz="2000" b="0" i="0" u="none" dirty="0">
                <a:solidFill>
                  <a:schemeClr val="dk1"/>
                </a:solidFill>
                <a:latin typeface="Arial"/>
                <a:ea typeface="Arial"/>
                <a:cs typeface="Arial"/>
                <a:sym typeface="Arial"/>
              </a:rPr>
              <a:t> posteriores al </a:t>
            </a:r>
            <a:r>
              <a:rPr lang="en-US" sz="2000" b="0" i="0" u="none" dirty="0" err="1">
                <a:solidFill>
                  <a:schemeClr val="dk1"/>
                </a:solidFill>
                <a:latin typeface="Arial"/>
                <a:ea typeface="Arial"/>
                <a:cs typeface="Arial"/>
                <a:sym typeface="Arial"/>
              </a:rPr>
              <a:t>acto</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procesal</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por</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el</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cual</a:t>
            </a:r>
            <a:r>
              <a:rPr lang="en-US" sz="2000" b="0" i="0" u="none" dirty="0">
                <a:solidFill>
                  <a:schemeClr val="dk1"/>
                </a:solidFill>
                <a:latin typeface="Arial"/>
                <a:ea typeface="Arial"/>
                <a:cs typeface="Arial"/>
                <a:sym typeface="Arial"/>
              </a:rPr>
              <a:t> se </a:t>
            </a:r>
            <a:r>
              <a:rPr lang="en-US" sz="2000" b="0" i="0" u="none" dirty="0" err="1">
                <a:solidFill>
                  <a:schemeClr val="dk1"/>
                </a:solidFill>
                <a:latin typeface="Arial"/>
                <a:ea typeface="Arial"/>
                <a:cs typeface="Arial"/>
                <a:sym typeface="Arial"/>
              </a:rPr>
              <a:t>notifique</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fehacientemente</a:t>
            </a:r>
            <a:r>
              <a:rPr lang="en-US" sz="2000" b="0" i="0" u="none" dirty="0">
                <a:solidFill>
                  <a:schemeClr val="dk1"/>
                </a:solidFill>
                <a:latin typeface="Arial"/>
                <a:ea typeface="Arial"/>
                <a:cs typeface="Arial"/>
                <a:sym typeface="Arial"/>
              </a:rPr>
              <a:t> la </a:t>
            </a:r>
            <a:r>
              <a:rPr lang="en-US" sz="2000" b="0" i="0" u="none" dirty="0" err="1">
                <a:solidFill>
                  <a:schemeClr val="dk1"/>
                </a:solidFill>
                <a:latin typeface="Arial"/>
                <a:ea typeface="Arial"/>
                <a:cs typeface="Arial"/>
                <a:sym typeface="Arial"/>
              </a:rPr>
              <a:t>imputación</a:t>
            </a:r>
            <a:r>
              <a:rPr lang="en-US" sz="2000" b="0" i="0" u="none" dirty="0">
                <a:solidFill>
                  <a:schemeClr val="dk1"/>
                </a:solidFill>
                <a:latin typeface="Arial"/>
                <a:ea typeface="Arial"/>
                <a:cs typeface="Arial"/>
                <a:sym typeface="Arial"/>
              </a:rPr>
              <a:t> penal que se le formula.</a:t>
            </a:r>
          </a:p>
          <a:p>
            <a:pPr marL="0" marR="0" lvl="0" indent="0" algn="l" rtl="0">
              <a:lnSpc>
                <a:spcPct val="100000"/>
              </a:lnSpc>
              <a:spcBef>
                <a:spcPts val="0"/>
              </a:spcBef>
              <a:spcAft>
                <a:spcPts val="0"/>
              </a:spcAft>
              <a:buClr>
                <a:schemeClr val="dk1"/>
              </a:buClr>
              <a:buSzPts val="2000"/>
              <a:buNone/>
            </a:pPr>
            <a:r>
              <a:rPr lang="en-US" sz="2000" b="0" i="0" u="none" dirty="0">
                <a:solidFill>
                  <a:schemeClr val="dk1"/>
                </a:solidFill>
                <a:latin typeface="Arial"/>
                <a:ea typeface="Arial"/>
                <a:cs typeface="Arial"/>
                <a:sym typeface="Arial"/>
              </a:rPr>
              <a:t>Para </a:t>
            </a:r>
            <a:r>
              <a:rPr lang="en-US" sz="2000" b="0" i="0" u="none" dirty="0" err="1">
                <a:solidFill>
                  <a:schemeClr val="dk1"/>
                </a:solidFill>
                <a:latin typeface="Arial"/>
                <a:ea typeface="Arial"/>
                <a:cs typeface="Arial"/>
                <a:sym typeface="Arial"/>
              </a:rPr>
              <a:t>el</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caso</a:t>
            </a:r>
            <a:r>
              <a:rPr lang="en-US" sz="2000" b="0" i="0" u="none" dirty="0">
                <a:solidFill>
                  <a:schemeClr val="dk1"/>
                </a:solidFill>
                <a:latin typeface="Arial"/>
                <a:ea typeface="Arial"/>
                <a:cs typeface="Arial"/>
                <a:sym typeface="Arial"/>
              </a:rPr>
              <a:t>, la Administración </a:t>
            </a:r>
            <a:r>
              <a:rPr lang="en-US" sz="2000" b="0" i="0" u="none" dirty="0" err="1">
                <a:solidFill>
                  <a:schemeClr val="dk1"/>
                </a:solidFill>
                <a:latin typeface="Arial"/>
                <a:ea typeface="Arial"/>
                <a:cs typeface="Arial"/>
                <a:sym typeface="Arial"/>
              </a:rPr>
              <a:t>Tributaria</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estará</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dispensada</a:t>
            </a:r>
            <a:r>
              <a:rPr lang="en-US" sz="2000" b="0" i="0" u="none" dirty="0">
                <a:solidFill>
                  <a:schemeClr val="dk1"/>
                </a:solidFill>
                <a:latin typeface="Arial"/>
                <a:ea typeface="Arial"/>
                <a:cs typeface="Arial"/>
                <a:sym typeface="Arial"/>
              </a:rPr>
              <a:t> de formular </a:t>
            </a:r>
            <a:r>
              <a:rPr lang="en-US" sz="2000" b="0" i="0" u="none" dirty="0" err="1">
                <a:solidFill>
                  <a:schemeClr val="dk1"/>
                </a:solidFill>
                <a:latin typeface="Arial"/>
                <a:ea typeface="Arial"/>
                <a:cs typeface="Arial"/>
                <a:sym typeface="Arial"/>
              </a:rPr>
              <a:t>denuncia</a:t>
            </a:r>
            <a:r>
              <a:rPr lang="en-US" sz="2000" b="0" i="0" u="none" dirty="0">
                <a:solidFill>
                  <a:schemeClr val="dk1"/>
                </a:solidFill>
                <a:latin typeface="Arial"/>
                <a:ea typeface="Arial"/>
                <a:cs typeface="Arial"/>
                <a:sym typeface="Arial"/>
              </a:rPr>
              <a:t> penal </a:t>
            </a:r>
            <a:r>
              <a:rPr lang="en-US" sz="2000" b="0" i="0" u="none" dirty="0" err="1">
                <a:solidFill>
                  <a:schemeClr val="dk1"/>
                </a:solidFill>
                <a:latin typeface="Arial"/>
                <a:ea typeface="Arial"/>
                <a:cs typeface="Arial"/>
                <a:sym typeface="Arial"/>
              </a:rPr>
              <a:t>cuando</a:t>
            </a:r>
            <a:r>
              <a:rPr lang="en-US" sz="2000" b="0" i="0" u="none" dirty="0">
                <a:solidFill>
                  <a:schemeClr val="dk1"/>
                </a:solidFill>
                <a:latin typeface="Arial"/>
                <a:ea typeface="Arial"/>
                <a:cs typeface="Arial"/>
                <a:sym typeface="Arial"/>
              </a:rPr>
              <a:t> las </a:t>
            </a:r>
            <a:r>
              <a:rPr lang="en-US" sz="2000" b="0" i="0" u="none" dirty="0" err="1">
                <a:solidFill>
                  <a:schemeClr val="dk1"/>
                </a:solidFill>
                <a:latin typeface="Arial"/>
                <a:ea typeface="Arial"/>
                <a:cs typeface="Arial"/>
                <a:sym typeface="Arial"/>
              </a:rPr>
              <a:t>obligaciones</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evadidas</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aprovechadas</a:t>
            </a:r>
            <a:r>
              <a:rPr lang="en-US" sz="2000" b="0" i="0" u="none" dirty="0">
                <a:solidFill>
                  <a:schemeClr val="dk1"/>
                </a:solidFill>
                <a:latin typeface="Arial"/>
                <a:ea typeface="Arial"/>
                <a:cs typeface="Arial"/>
                <a:sym typeface="Arial"/>
              </a:rPr>
              <a:t> o </a:t>
            </a:r>
            <a:r>
              <a:rPr lang="en-US" sz="2000" b="0" i="0" u="none" dirty="0" err="1">
                <a:solidFill>
                  <a:schemeClr val="dk1"/>
                </a:solidFill>
                <a:latin typeface="Arial"/>
                <a:ea typeface="Arial"/>
                <a:cs typeface="Arial"/>
                <a:sym typeface="Arial"/>
              </a:rPr>
              <a:t>percibidas</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indebidamente</a:t>
            </a:r>
            <a:r>
              <a:rPr lang="en-US" sz="2000" b="0" i="0" u="none" dirty="0">
                <a:solidFill>
                  <a:schemeClr val="dk1"/>
                </a:solidFill>
                <a:latin typeface="Arial"/>
                <a:ea typeface="Arial"/>
                <a:cs typeface="Arial"/>
                <a:sym typeface="Arial"/>
              </a:rPr>
              <a:t> y sus </a:t>
            </a:r>
            <a:r>
              <a:rPr lang="en-US" sz="2000" b="0" i="0" u="none" dirty="0" err="1">
                <a:solidFill>
                  <a:schemeClr val="dk1"/>
                </a:solidFill>
                <a:latin typeface="Arial"/>
                <a:ea typeface="Arial"/>
                <a:cs typeface="Arial"/>
                <a:sym typeface="Arial"/>
              </a:rPr>
              <a:t>accesorios</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fueren</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cancelados</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en</a:t>
            </a:r>
            <a:r>
              <a:rPr lang="en-US" sz="2000" b="0" i="0" u="none" dirty="0">
                <a:solidFill>
                  <a:schemeClr val="dk1"/>
                </a:solidFill>
                <a:latin typeface="Arial"/>
                <a:ea typeface="Arial"/>
                <a:cs typeface="Arial"/>
                <a:sym typeface="Arial"/>
              </a:rPr>
              <a:t> forma </a:t>
            </a:r>
            <a:r>
              <a:rPr lang="en-US" sz="2000" b="0" i="0" u="none" dirty="0" err="1">
                <a:solidFill>
                  <a:schemeClr val="dk1"/>
                </a:solidFill>
                <a:latin typeface="Arial"/>
                <a:ea typeface="Arial"/>
                <a:cs typeface="Arial"/>
                <a:sym typeface="Arial"/>
              </a:rPr>
              <a:t>incondicional</a:t>
            </a:r>
            <a:r>
              <a:rPr lang="en-US" sz="2000" b="0" i="0" u="none" dirty="0">
                <a:solidFill>
                  <a:schemeClr val="dk1"/>
                </a:solidFill>
                <a:latin typeface="Arial"/>
                <a:ea typeface="Arial"/>
                <a:cs typeface="Arial"/>
                <a:sym typeface="Arial"/>
              </a:rPr>
              <a:t> y total con </a:t>
            </a:r>
            <a:r>
              <a:rPr lang="en-US" sz="2000" b="0" i="0" u="none" dirty="0" err="1">
                <a:solidFill>
                  <a:schemeClr val="dk1"/>
                </a:solidFill>
                <a:latin typeface="Arial"/>
                <a:ea typeface="Arial"/>
                <a:cs typeface="Arial"/>
                <a:sym typeface="Arial"/>
              </a:rPr>
              <a:t>anterioridad</a:t>
            </a:r>
            <a:r>
              <a:rPr lang="en-US" sz="2000" b="0" i="0" u="none" dirty="0">
                <a:solidFill>
                  <a:schemeClr val="dk1"/>
                </a:solidFill>
                <a:latin typeface="Arial"/>
                <a:ea typeface="Arial"/>
                <a:cs typeface="Arial"/>
                <a:sym typeface="Arial"/>
              </a:rPr>
              <a:t> a la </a:t>
            </a:r>
            <a:r>
              <a:rPr lang="en-US" sz="2000" b="0" i="0" u="none" dirty="0" err="1">
                <a:solidFill>
                  <a:schemeClr val="dk1"/>
                </a:solidFill>
                <a:latin typeface="Arial"/>
                <a:ea typeface="Arial"/>
                <a:cs typeface="Arial"/>
                <a:sym typeface="Arial"/>
              </a:rPr>
              <a:t>formulación</a:t>
            </a:r>
            <a:r>
              <a:rPr lang="en-US" sz="2000" b="0" i="0" u="none" dirty="0">
                <a:solidFill>
                  <a:schemeClr val="dk1"/>
                </a:solidFill>
                <a:latin typeface="Arial"/>
                <a:ea typeface="Arial"/>
                <a:cs typeface="Arial"/>
                <a:sym typeface="Arial"/>
              </a:rPr>
              <a:t> de la </a:t>
            </a:r>
            <a:r>
              <a:rPr lang="en-US" sz="2000" b="0" i="0" u="none" dirty="0" err="1">
                <a:solidFill>
                  <a:schemeClr val="dk1"/>
                </a:solidFill>
                <a:latin typeface="Arial"/>
                <a:ea typeface="Arial"/>
                <a:cs typeface="Arial"/>
                <a:sym typeface="Arial"/>
              </a:rPr>
              <a:t>denuncia</a:t>
            </a:r>
            <a:r>
              <a:rPr lang="en-US" sz="2000" b="0" i="0" u="none" dirty="0">
                <a:solidFill>
                  <a:schemeClr val="dk1"/>
                </a:solidFill>
                <a:latin typeface="Arial"/>
                <a:ea typeface="Arial"/>
                <a:cs typeface="Arial"/>
                <a:sym typeface="Arial"/>
              </a:rPr>
              <a:t>. Este </a:t>
            </a:r>
            <a:r>
              <a:rPr lang="en-US" sz="2000" b="0" i="0" u="none" dirty="0" err="1">
                <a:solidFill>
                  <a:schemeClr val="dk1"/>
                </a:solidFill>
                <a:latin typeface="Arial"/>
                <a:ea typeface="Arial"/>
                <a:cs typeface="Arial"/>
                <a:sym typeface="Arial"/>
              </a:rPr>
              <a:t>beneficio</a:t>
            </a:r>
            <a:r>
              <a:rPr lang="en-US" sz="2000" b="0" i="0" u="none" dirty="0">
                <a:solidFill>
                  <a:schemeClr val="dk1"/>
                </a:solidFill>
                <a:latin typeface="Arial"/>
                <a:ea typeface="Arial"/>
                <a:cs typeface="Arial"/>
                <a:sym typeface="Arial"/>
              </a:rPr>
              <a:t> de </a:t>
            </a:r>
            <a:r>
              <a:rPr lang="en-US" sz="2000" b="0" i="0" u="none" dirty="0" err="1">
                <a:solidFill>
                  <a:schemeClr val="dk1"/>
                </a:solidFill>
                <a:latin typeface="Arial"/>
                <a:ea typeface="Arial"/>
                <a:cs typeface="Arial"/>
                <a:sym typeface="Arial"/>
              </a:rPr>
              <a:t>extinción</a:t>
            </a:r>
            <a:r>
              <a:rPr lang="en-US" sz="2000" b="0" i="0" u="none" dirty="0">
                <a:solidFill>
                  <a:schemeClr val="dk1"/>
                </a:solidFill>
                <a:latin typeface="Arial"/>
                <a:ea typeface="Arial"/>
                <a:cs typeface="Arial"/>
                <a:sym typeface="Arial"/>
              </a:rPr>
              <a:t> se </a:t>
            </a:r>
            <a:r>
              <a:rPr lang="en-US" sz="2000" b="0" i="0" u="none" dirty="0" err="1">
                <a:solidFill>
                  <a:schemeClr val="dk1"/>
                </a:solidFill>
                <a:latin typeface="Arial"/>
                <a:ea typeface="Arial"/>
                <a:cs typeface="Arial"/>
                <a:sym typeface="Arial"/>
              </a:rPr>
              <a:t>otorgará</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por</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única</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vez</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por</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cada</a:t>
            </a:r>
            <a:r>
              <a:rPr lang="en-US" sz="2000" b="0" i="0" u="none" dirty="0">
                <a:solidFill>
                  <a:schemeClr val="dk1"/>
                </a:solidFill>
                <a:latin typeface="Arial"/>
                <a:ea typeface="Arial"/>
                <a:cs typeface="Arial"/>
                <a:sym typeface="Arial"/>
              </a:rPr>
              <a:t> persona humana o </a:t>
            </a:r>
            <a:r>
              <a:rPr lang="en-US" sz="2000" b="0" i="0" u="none" dirty="0" err="1">
                <a:solidFill>
                  <a:schemeClr val="dk1"/>
                </a:solidFill>
                <a:latin typeface="Arial"/>
                <a:ea typeface="Arial"/>
                <a:cs typeface="Arial"/>
                <a:sym typeface="Arial"/>
              </a:rPr>
              <a:t>jurídica</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obligada</a:t>
            </a:r>
            <a:r>
              <a:rPr lang="en-US" sz="2000" b="0" i="0" u="none" dirty="0">
                <a:solidFill>
                  <a:schemeClr val="dk1"/>
                </a:solidFill>
                <a:latin typeface="Arial"/>
                <a:ea typeface="Arial"/>
                <a:cs typeface="Arial"/>
                <a:sym typeface="Arial"/>
              </a:rPr>
              <a:t>.</a:t>
            </a:r>
            <a:endParaRPr dirty="0"/>
          </a:p>
          <a:p>
            <a:pPr marL="342900" marR="0" lvl="0" indent="-215900" algn="l" rtl="0">
              <a:spcBef>
                <a:spcPts val="400"/>
              </a:spcBef>
              <a:spcAft>
                <a:spcPts val="0"/>
              </a:spcAft>
              <a:buClr>
                <a:schemeClr val="dk1"/>
              </a:buClr>
              <a:buSzPts val="2000"/>
              <a:buFont typeface="Arial"/>
              <a:buNone/>
            </a:pPr>
            <a:endParaRPr sz="2000" b="0" i="0" u="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576869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160"/>
        <p:cNvGrpSpPr/>
        <p:nvPr/>
      </p:nvGrpSpPr>
      <p:grpSpPr>
        <a:xfrm>
          <a:off x="0" y="0"/>
          <a:ext cx="0" cy="0"/>
          <a:chOff x="0" y="0"/>
          <a:chExt cx="0" cy="0"/>
        </a:xfrm>
      </p:grpSpPr>
      <p:sp>
        <p:nvSpPr>
          <p:cNvPr id="161" name="Google Shape;161;p2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B050"/>
              </a:buClr>
              <a:buSzPts val="4400"/>
              <a:buFont typeface="Arial"/>
              <a:buNone/>
            </a:pPr>
            <a:r>
              <a:rPr lang="en-US" dirty="0">
                <a:solidFill>
                  <a:schemeClr val="accent2"/>
                </a:solidFill>
              </a:rPr>
              <a:t>NO PAGO DE IMPUESTOS</a:t>
            </a:r>
            <a:endParaRPr dirty="0">
              <a:solidFill>
                <a:schemeClr val="accent2"/>
              </a:solidFill>
            </a:endParaRPr>
          </a:p>
        </p:txBody>
      </p:sp>
      <p:sp>
        <p:nvSpPr>
          <p:cNvPr id="162" name="Google Shape;162;p23"/>
          <p:cNvSpPr txBox="1">
            <a:spLocks noGrp="1"/>
          </p:cNvSpPr>
          <p:nvPr>
            <p:ph type="body" idx="1"/>
          </p:nvPr>
        </p:nvSpPr>
        <p:spPr>
          <a:xfrm>
            <a:off x="476742" y="1194364"/>
            <a:ext cx="8229600" cy="4525962"/>
          </a:xfrm>
          <a:prstGeom prst="rect">
            <a:avLst/>
          </a:prstGeom>
          <a:noFill/>
          <a:ln>
            <a:noFill/>
          </a:ln>
        </p:spPr>
        <p:txBody>
          <a:bodyPr spcFirstLastPara="1" wrap="square" lIns="91425" tIns="45700" rIns="91425" bIns="45700" anchor="t" anchorCtr="0">
            <a:noAutofit/>
          </a:bodyPr>
          <a:lstStyle/>
          <a:p>
            <a:pPr marL="660400" marR="0" lvl="0" indent="-457200" algn="l" rtl="0">
              <a:lnSpc>
                <a:spcPct val="100000"/>
              </a:lnSpc>
              <a:spcBef>
                <a:spcPts val="640"/>
              </a:spcBef>
              <a:spcAft>
                <a:spcPts val="0"/>
              </a:spcAft>
              <a:buClr>
                <a:schemeClr val="dk1"/>
              </a:buClr>
              <a:buSzPts val="3200"/>
              <a:buFont typeface="Arial" panose="020B0604020202020204" pitchFamily="34" charset="0"/>
              <a:buChar char="•"/>
            </a:pPr>
            <a:r>
              <a:rPr lang="es-ES" dirty="0"/>
              <a:t>NO es delito</a:t>
            </a:r>
          </a:p>
          <a:p>
            <a:pPr marL="660400" marR="0" lvl="0" indent="-457200" algn="l" rtl="0">
              <a:lnSpc>
                <a:spcPct val="100000"/>
              </a:lnSpc>
              <a:spcBef>
                <a:spcPts val="640"/>
              </a:spcBef>
              <a:spcAft>
                <a:spcPts val="0"/>
              </a:spcAft>
              <a:buClr>
                <a:schemeClr val="dk1"/>
              </a:buClr>
              <a:buSzPts val="3200"/>
              <a:buFont typeface="Arial" panose="020B0604020202020204" pitchFamily="34" charset="0"/>
              <a:buChar char="•"/>
            </a:pPr>
            <a:r>
              <a:rPr lang="es-ES" sz="3200" b="0" i="0" u="none" dirty="0" err="1">
                <a:solidFill>
                  <a:schemeClr val="dk1"/>
                </a:solidFill>
                <a:latin typeface="Arial"/>
                <a:ea typeface="Arial"/>
                <a:cs typeface="Arial"/>
                <a:sym typeface="Arial"/>
              </a:rPr>
              <a:t>Prision</a:t>
            </a:r>
            <a:r>
              <a:rPr lang="es-ES" sz="3200" b="0" i="0" u="none" dirty="0">
                <a:solidFill>
                  <a:schemeClr val="dk1"/>
                </a:solidFill>
                <a:latin typeface="Arial"/>
                <a:ea typeface="Arial"/>
                <a:cs typeface="Arial"/>
                <a:sym typeface="Arial"/>
              </a:rPr>
              <a:t> por deudas</a:t>
            </a:r>
          </a:p>
          <a:p>
            <a:pPr marL="660400" marR="0" lvl="0" indent="-457200" algn="l" rtl="0">
              <a:lnSpc>
                <a:spcPct val="100000"/>
              </a:lnSpc>
              <a:spcBef>
                <a:spcPts val="640"/>
              </a:spcBef>
              <a:spcAft>
                <a:spcPts val="0"/>
              </a:spcAft>
              <a:buClr>
                <a:schemeClr val="dk1"/>
              </a:buClr>
              <a:buSzPts val="3200"/>
              <a:buFont typeface="Arial" panose="020B0604020202020204" pitchFamily="34" charset="0"/>
              <a:buChar char="•"/>
            </a:pPr>
            <a:endParaRPr lang="es-ES" dirty="0"/>
          </a:p>
          <a:p>
            <a:pPr marL="660400" marR="0" lvl="0" indent="-457200" algn="l" rtl="0">
              <a:lnSpc>
                <a:spcPct val="100000"/>
              </a:lnSpc>
              <a:spcBef>
                <a:spcPts val="640"/>
              </a:spcBef>
              <a:spcAft>
                <a:spcPts val="0"/>
              </a:spcAft>
              <a:buClr>
                <a:schemeClr val="dk1"/>
              </a:buClr>
              <a:buSzPts val="3200"/>
              <a:buFont typeface="Arial" panose="020B0604020202020204" pitchFamily="34" charset="0"/>
              <a:buChar char="•"/>
            </a:pPr>
            <a:r>
              <a:rPr lang="es-ES" sz="3200" b="0" i="0" u="none" dirty="0">
                <a:solidFill>
                  <a:schemeClr val="dk1"/>
                </a:solidFill>
                <a:latin typeface="Arial"/>
                <a:ea typeface="Arial"/>
                <a:cs typeface="Arial"/>
                <a:sym typeface="Arial"/>
              </a:rPr>
              <a:t>La criminalización del delito tributario es algo mas que no pagar</a:t>
            </a:r>
          </a:p>
          <a:p>
            <a:pPr marL="660400" marR="0" lvl="0" indent="-457200" algn="l" rtl="0">
              <a:lnSpc>
                <a:spcPct val="100000"/>
              </a:lnSpc>
              <a:spcBef>
                <a:spcPts val="640"/>
              </a:spcBef>
              <a:spcAft>
                <a:spcPts val="0"/>
              </a:spcAft>
              <a:buClr>
                <a:schemeClr val="dk1"/>
              </a:buClr>
              <a:buSzPts val="3200"/>
              <a:buFont typeface="Arial" panose="020B0604020202020204" pitchFamily="34" charset="0"/>
              <a:buChar char="•"/>
            </a:pPr>
            <a:endParaRPr lang="es-ES" dirty="0"/>
          </a:p>
          <a:p>
            <a:pPr marL="1117600" lvl="1" indent="-457200">
              <a:spcBef>
                <a:spcPts val="640"/>
              </a:spcBef>
              <a:buSzPts val="3200"/>
              <a:buFont typeface="Arial" panose="020B0604020202020204" pitchFamily="34" charset="0"/>
              <a:buChar char="•"/>
            </a:pPr>
            <a:r>
              <a:rPr lang="es-ES" b="0" i="0" u="none" dirty="0">
                <a:solidFill>
                  <a:schemeClr val="dk1"/>
                </a:solidFill>
                <a:latin typeface="Arial"/>
                <a:ea typeface="Arial"/>
                <a:cs typeface="Arial"/>
                <a:sym typeface="Arial"/>
              </a:rPr>
              <a:t>ENGAÑAR</a:t>
            </a:r>
            <a:endParaRPr b="0" i="0" u="none" dirty="0">
              <a:solidFill>
                <a:schemeClr val="dk1"/>
              </a:solidFill>
              <a:latin typeface="Arial"/>
              <a:ea typeface="Arial"/>
              <a:cs typeface="Arial"/>
              <a:sym typeface="Arial"/>
            </a:endParaRPr>
          </a:p>
          <a:p>
            <a:pPr marL="342900" marR="0" lvl="0" indent="-139700" algn="l" rtl="0">
              <a:spcBef>
                <a:spcPts val="640"/>
              </a:spcBef>
              <a:spcAft>
                <a:spcPts val="0"/>
              </a:spcAft>
              <a:buClr>
                <a:schemeClr val="dk1"/>
              </a:buClr>
              <a:buSzPts val="3200"/>
              <a:buFont typeface="Arial"/>
              <a:buNone/>
            </a:pPr>
            <a:endParaRPr sz="3200" b="0" i="0" u="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85613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160"/>
        <p:cNvGrpSpPr/>
        <p:nvPr/>
      </p:nvGrpSpPr>
      <p:grpSpPr>
        <a:xfrm>
          <a:off x="0" y="0"/>
          <a:ext cx="0" cy="0"/>
          <a:chOff x="0" y="0"/>
          <a:chExt cx="0" cy="0"/>
        </a:xfrm>
      </p:grpSpPr>
      <p:sp>
        <p:nvSpPr>
          <p:cNvPr id="161" name="Google Shape;161;p2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B050"/>
              </a:buClr>
              <a:buSzPts val="4400"/>
              <a:buFont typeface="Arial"/>
              <a:buNone/>
            </a:pPr>
            <a:r>
              <a:rPr lang="en-US" dirty="0">
                <a:solidFill>
                  <a:schemeClr val="accent2"/>
                </a:solidFill>
              </a:rPr>
              <a:t>NO PAGO DE IMPUESTOS</a:t>
            </a:r>
            <a:endParaRPr dirty="0">
              <a:solidFill>
                <a:schemeClr val="accent2"/>
              </a:solidFill>
            </a:endParaRPr>
          </a:p>
        </p:txBody>
      </p:sp>
      <p:sp>
        <p:nvSpPr>
          <p:cNvPr id="162" name="Google Shape;162;p23"/>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660400" marR="0" lvl="0" indent="-457200" algn="l" rtl="0">
              <a:lnSpc>
                <a:spcPct val="100000"/>
              </a:lnSpc>
              <a:spcBef>
                <a:spcPts val="640"/>
              </a:spcBef>
              <a:spcAft>
                <a:spcPts val="0"/>
              </a:spcAft>
              <a:buClr>
                <a:schemeClr val="dk1"/>
              </a:buClr>
              <a:buSzPts val="3200"/>
              <a:buFont typeface="Arial" panose="020B0604020202020204" pitchFamily="34" charset="0"/>
              <a:buChar char="•"/>
            </a:pPr>
            <a:r>
              <a:rPr lang="es-ES" dirty="0"/>
              <a:t>La ley penal tributaria no debe existir para recaudar</a:t>
            </a:r>
          </a:p>
          <a:p>
            <a:pPr marL="660400" marR="0" lvl="0" indent="-457200" algn="l" rtl="0">
              <a:lnSpc>
                <a:spcPct val="100000"/>
              </a:lnSpc>
              <a:spcBef>
                <a:spcPts val="640"/>
              </a:spcBef>
              <a:spcAft>
                <a:spcPts val="0"/>
              </a:spcAft>
              <a:buClr>
                <a:schemeClr val="dk1"/>
              </a:buClr>
              <a:buSzPts val="3200"/>
              <a:buFont typeface="Arial" panose="020B0604020202020204" pitchFamily="34" charset="0"/>
              <a:buChar char="•"/>
            </a:pPr>
            <a:endParaRPr lang="es-ES" sz="3200" b="0" i="0" u="none" dirty="0">
              <a:solidFill>
                <a:schemeClr val="dk1"/>
              </a:solidFill>
              <a:latin typeface="Arial"/>
              <a:ea typeface="Arial"/>
              <a:cs typeface="Arial"/>
              <a:sym typeface="Arial"/>
            </a:endParaRPr>
          </a:p>
          <a:p>
            <a:pPr marL="660400" marR="0" lvl="0" indent="-457200" algn="l" rtl="0">
              <a:lnSpc>
                <a:spcPct val="100000"/>
              </a:lnSpc>
              <a:spcBef>
                <a:spcPts val="640"/>
              </a:spcBef>
              <a:spcAft>
                <a:spcPts val="0"/>
              </a:spcAft>
              <a:buClr>
                <a:schemeClr val="dk1"/>
              </a:buClr>
              <a:buSzPts val="3200"/>
              <a:buFont typeface="Arial" panose="020B0604020202020204" pitchFamily="34" charset="0"/>
              <a:buChar char="•"/>
            </a:pPr>
            <a:endParaRPr sz="3200" b="0" i="0" u="none" dirty="0">
              <a:solidFill>
                <a:schemeClr val="dk1"/>
              </a:solidFill>
              <a:latin typeface="Arial"/>
              <a:ea typeface="Arial"/>
              <a:cs typeface="Arial"/>
              <a:sym typeface="Arial"/>
            </a:endParaRPr>
          </a:p>
          <a:p>
            <a:pPr marL="342900" marR="0" lvl="0" indent="-139700" algn="l" rtl="0">
              <a:spcBef>
                <a:spcPts val="640"/>
              </a:spcBef>
              <a:spcAft>
                <a:spcPts val="0"/>
              </a:spcAft>
              <a:buClr>
                <a:schemeClr val="dk1"/>
              </a:buClr>
              <a:buSzPts val="3200"/>
              <a:buFont typeface="Arial"/>
              <a:buNone/>
            </a:pPr>
            <a:endParaRPr sz="3200" b="0" i="0" u="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154311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160"/>
        <p:cNvGrpSpPr/>
        <p:nvPr/>
      </p:nvGrpSpPr>
      <p:grpSpPr>
        <a:xfrm>
          <a:off x="0" y="0"/>
          <a:ext cx="0" cy="0"/>
          <a:chOff x="0" y="0"/>
          <a:chExt cx="0" cy="0"/>
        </a:xfrm>
      </p:grpSpPr>
      <p:sp>
        <p:nvSpPr>
          <p:cNvPr id="161" name="Google Shape;161;p2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B050"/>
              </a:buClr>
              <a:buSzPts val="4400"/>
              <a:buFont typeface="Arial"/>
              <a:buNone/>
            </a:pPr>
            <a:r>
              <a:rPr lang="en-US" sz="4400" b="0" i="0" u="none" dirty="0">
                <a:solidFill>
                  <a:schemeClr val="accent2"/>
                </a:solidFill>
                <a:latin typeface="Arial"/>
                <a:ea typeface="Arial"/>
                <a:cs typeface="Arial"/>
                <a:sym typeface="Arial"/>
              </a:rPr>
              <a:t>DOLO</a:t>
            </a:r>
            <a:endParaRPr dirty="0">
              <a:solidFill>
                <a:schemeClr val="accent2"/>
              </a:solidFill>
            </a:endParaRPr>
          </a:p>
        </p:txBody>
      </p:sp>
      <p:sp>
        <p:nvSpPr>
          <p:cNvPr id="162" name="Google Shape;162;p23"/>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660400" marR="0" lvl="0" indent="-457200" algn="l" rtl="0">
              <a:lnSpc>
                <a:spcPct val="100000"/>
              </a:lnSpc>
              <a:spcBef>
                <a:spcPts val="640"/>
              </a:spcBef>
              <a:spcAft>
                <a:spcPts val="0"/>
              </a:spcAft>
              <a:buClr>
                <a:schemeClr val="dk1"/>
              </a:buClr>
              <a:buSzPts val="3200"/>
              <a:buFont typeface="Arial" panose="020B0604020202020204" pitchFamily="34" charset="0"/>
              <a:buChar char="•"/>
            </a:pPr>
            <a:r>
              <a:rPr lang="es-ES" sz="3200" b="0" i="0" u="none" dirty="0">
                <a:solidFill>
                  <a:schemeClr val="dk1"/>
                </a:solidFill>
                <a:latin typeface="Arial"/>
                <a:ea typeface="Arial"/>
                <a:cs typeface="Arial"/>
                <a:sym typeface="Arial"/>
              </a:rPr>
              <a:t>El delito tributario es DOLOSO</a:t>
            </a:r>
          </a:p>
          <a:p>
            <a:pPr marL="660400" marR="0" lvl="0" indent="-457200" algn="l" rtl="0">
              <a:lnSpc>
                <a:spcPct val="100000"/>
              </a:lnSpc>
              <a:spcBef>
                <a:spcPts val="640"/>
              </a:spcBef>
              <a:spcAft>
                <a:spcPts val="0"/>
              </a:spcAft>
              <a:buClr>
                <a:schemeClr val="dk1"/>
              </a:buClr>
              <a:buSzPts val="3200"/>
              <a:buFont typeface="Arial" panose="020B0604020202020204" pitchFamily="34" charset="0"/>
              <a:buChar char="•"/>
            </a:pPr>
            <a:endParaRPr sz="3200" b="0" i="0" u="none" dirty="0">
              <a:solidFill>
                <a:schemeClr val="dk1"/>
              </a:solidFill>
              <a:latin typeface="Arial"/>
              <a:ea typeface="Arial"/>
              <a:cs typeface="Arial"/>
              <a:sym typeface="Arial"/>
            </a:endParaRPr>
          </a:p>
          <a:p>
            <a:pPr marL="342900" marR="0" lvl="0" indent="-139700" algn="l" rtl="0">
              <a:spcBef>
                <a:spcPts val="640"/>
              </a:spcBef>
              <a:spcAft>
                <a:spcPts val="0"/>
              </a:spcAft>
              <a:buClr>
                <a:schemeClr val="dk1"/>
              </a:buClr>
              <a:buSzPts val="3200"/>
              <a:buFont typeface="Arial"/>
              <a:buNone/>
            </a:pPr>
            <a:endParaRPr sz="3200" b="0" i="0" u="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04948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174"/>
        <p:cNvGrpSpPr/>
        <p:nvPr/>
      </p:nvGrpSpPr>
      <p:grpSpPr>
        <a:xfrm>
          <a:off x="0" y="0"/>
          <a:ext cx="0" cy="0"/>
          <a:chOff x="0" y="0"/>
          <a:chExt cx="0" cy="0"/>
        </a:xfrm>
      </p:grpSpPr>
      <p:sp>
        <p:nvSpPr>
          <p:cNvPr id="175" name="Google Shape;175;p25"/>
          <p:cNvSpPr txBox="1">
            <a:spLocks noGrp="1"/>
          </p:cNvSpPr>
          <p:nvPr>
            <p:ph type="title"/>
          </p:nvPr>
        </p:nvSpPr>
        <p:spPr>
          <a:xfrm>
            <a:off x="449490" y="49481"/>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dirty="0">
                <a:solidFill>
                  <a:schemeClr val="accent2"/>
                </a:solidFill>
                <a:latin typeface="Arial"/>
                <a:ea typeface="Arial"/>
                <a:cs typeface="Arial"/>
                <a:sym typeface="Arial"/>
              </a:rPr>
              <a:t> </a:t>
            </a:r>
            <a:br>
              <a:rPr lang="en-US" sz="4400" b="0" i="0" u="none" dirty="0">
                <a:solidFill>
                  <a:schemeClr val="accent2"/>
                </a:solidFill>
                <a:latin typeface="Arial"/>
                <a:ea typeface="Arial"/>
                <a:cs typeface="Arial"/>
                <a:sym typeface="Arial"/>
              </a:rPr>
            </a:br>
            <a:r>
              <a:rPr lang="en-US" sz="4400" b="0" i="0" u="none" dirty="0" err="1">
                <a:solidFill>
                  <a:schemeClr val="accent2"/>
                </a:solidFill>
                <a:latin typeface="Arial"/>
                <a:ea typeface="Arial"/>
                <a:cs typeface="Arial"/>
                <a:sym typeface="Arial"/>
              </a:rPr>
              <a:t>Título</a:t>
            </a:r>
            <a:r>
              <a:rPr lang="en-US" sz="4400" b="0" i="0" u="none" dirty="0">
                <a:solidFill>
                  <a:schemeClr val="accent2"/>
                </a:solidFill>
                <a:latin typeface="Arial"/>
                <a:ea typeface="Arial"/>
                <a:cs typeface="Arial"/>
                <a:sym typeface="Arial"/>
              </a:rPr>
              <a:t> I - </a:t>
            </a:r>
            <a:r>
              <a:rPr lang="en-US" sz="4400" b="0" i="0" u="none" dirty="0" err="1">
                <a:solidFill>
                  <a:schemeClr val="accent2"/>
                </a:solidFill>
                <a:latin typeface="Arial"/>
                <a:ea typeface="Arial"/>
                <a:cs typeface="Arial"/>
                <a:sym typeface="Arial"/>
              </a:rPr>
              <a:t>Delitos</a:t>
            </a:r>
            <a:r>
              <a:rPr lang="en-US" sz="4400" b="0" i="0" u="none" dirty="0">
                <a:solidFill>
                  <a:schemeClr val="accent2"/>
                </a:solidFill>
                <a:latin typeface="Arial"/>
                <a:ea typeface="Arial"/>
                <a:cs typeface="Arial"/>
                <a:sym typeface="Arial"/>
              </a:rPr>
              <a:t> </a:t>
            </a:r>
            <a:r>
              <a:rPr lang="en-US" sz="4400" b="0" i="0" u="none" dirty="0" err="1">
                <a:solidFill>
                  <a:schemeClr val="accent2"/>
                </a:solidFill>
                <a:latin typeface="Arial"/>
                <a:ea typeface="Arial"/>
                <a:cs typeface="Arial"/>
                <a:sym typeface="Arial"/>
              </a:rPr>
              <a:t>Tributarios</a:t>
            </a:r>
            <a:br>
              <a:rPr lang="en-US" sz="4400" b="0" i="0" u="none" dirty="0">
                <a:solidFill>
                  <a:schemeClr val="accent2"/>
                </a:solidFill>
                <a:latin typeface="Arial"/>
                <a:ea typeface="Arial"/>
                <a:cs typeface="Arial"/>
                <a:sym typeface="Arial"/>
              </a:rPr>
            </a:br>
            <a:endParaRPr dirty="0">
              <a:solidFill>
                <a:schemeClr val="accent2"/>
              </a:solidFill>
            </a:endParaRPr>
          </a:p>
        </p:txBody>
      </p:sp>
      <p:sp>
        <p:nvSpPr>
          <p:cNvPr id="176" name="Google Shape;176;p25"/>
          <p:cNvSpPr txBox="1">
            <a:spLocks noGrp="1"/>
          </p:cNvSpPr>
          <p:nvPr>
            <p:ph type="body" idx="1"/>
          </p:nvPr>
        </p:nvSpPr>
        <p:spPr>
          <a:xfrm>
            <a:off x="464910" y="923979"/>
            <a:ext cx="8229600" cy="4525962"/>
          </a:xfrm>
          <a:prstGeom prst="rect">
            <a:avLst/>
          </a:prstGeom>
          <a:noFill/>
          <a:ln>
            <a:noFill/>
          </a:ln>
        </p:spPr>
        <p:txBody>
          <a:bodyPr spcFirstLastPara="1" wrap="square" lIns="91425" tIns="45700" rIns="91425" bIns="45700" anchor="t" anchorCtr="0">
            <a:noAutofit/>
          </a:bodyPr>
          <a:lstStyle/>
          <a:p>
            <a:pPr marL="342900" marR="0" lvl="0" indent="-336550" algn="just" rtl="0">
              <a:lnSpc>
                <a:spcPct val="100000"/>
              </a:lnSpc>
              <a:spcBef>
                <a:spcPts val="0"/>
              </a:spcBef>
              <a:spcAft>
                <a:spcPts val="0"/>
              </a:spcAft>
              <a:buClr>
                <a:schemeClr val="dk1"/>
              </a:buClr>
              <a:buSzPts val="1900"/>
              <a:buFont typeface="Arial"/>
              <a:buChar char="•"/>
            </a:pPr>
            <a:r>
              <a:rPr lang="en-US" sz="1900" b="0" i="0" u="none" dirty="0">
                <a:solidFill>
                  <a:schemeClr val="dk1"/>
                </a:solidFill>
                <a:latin typeface="Arial"/>
                <a:ea typeface="Arial"/>
                <a:cs typeface="Arial"/>
                <a:sym typeface="Arial"/>
              </a:rPr>
              <a:t>ARTÍCULO 1°.- </a:t>
            </a:r>
            <a:r>
              <a:rPr lang="en-US" sz="1900" b="0" i="0" u="none" dirty="0" err="1">
                <a:solidFill>
                  <a:schemeClr val="dk1"/>
                </a:solidFill>
                <a:latin typeface="Arial"/>
                <a:ea typeface="Arial"/>
                <a:cs typeface="Arial"/>
                <a:sym typeface="Arial"/>
              </a:rPr>
              <a:t>Evasión</a:t>
            </a:r>
            <a:r>
              <a:rPr lang="en-US" sz="1900" b="0" i="0" u="none" dirty="0">
                <a:solidFill>
                  <a:schemeClr val="dk1"/>
                </a:solidFill>
                <a:latin typeface="Arial"/>
                <a:ea typeface="Arial"/>
                <a:cs typeface="Arial"/>
                <a:sym typeface="Arial"/>
              </a:rPr>
              <a:t> simple. </a:t>
            </a:r>
            <a:r>
              <a:rPr lang="en-US" sz="1900" b="0" i="0" u="none" dirty="0" err="1">
                <a:solidFill>
                  <a:schemeClr val="dk1"/>
                </a:solidFill>
                <a:latin typeface="Arial"/>
                <a:ea typeface="Arial"/>
                <a:cs typeface="Arial"/>
                <a:sym typeface="Arial"/>
              </a:rPr>
              <a:t>Será</a:t>
            </a:r>
            <a:r>
              <a:rPr lang="en-US" sz="1900" b="0" i="0" u="none" dirty="0">
                <a:solidFill>
                  <a:schemeClr val="dk1"/>
                </a:solidFill>
                <a:latin typeface="Arial"/>
                <a:ea typeface="Arial"/>
                <a:cs typeface="Arial"/>
                <a:sym typeface="Arial"/>
              </a:rPr>
              <a:t> </a:t>
            </a:r>
            <a:r>
              <a:rPr lang="en-US" sz="1900" b="0" i="0" u="none" dirty="0" err="1">
                <a:solidFill>
                  <a:schemeClr val="dk1"/>
                </a:solidFill>
                <a:latin typeface="Arial"/>
                <a:ea typeface="Arial"/>
                <a:cs typeface="Arial"/>
                <a:sym typeface="Arial"/>
              </a:rPr>
              <a:t>reprimido</a:t>
            </a:r>
            <a:r>
              <a:rPr lang="en-US" sz="1900" b="0" i="0" u="none" dirty="0">
                <a:solidFill>
                  <a:schemeClr val="dk1"/>
                </a:solidFill>
                <a:latin typeface="Arial"/>
                <a:ea typeface="Arial"/>
                <a:cs typeface="Arial"/>
                <a:sym typeface="Arial"/>
              </a:rPr>
              <a:t> con </a:t>
            </a:r>
            <a:r>
              <a:rPr lang="en-US" sz="1900" b="0" i="0" u="none" dirty="0" err="1">
                <a:solidFill>
                  <a:schemeClr val="dk1"/>
                </a:solidFill>
                <a:latin typeface="Arial"/>
                <a:ea typeface="Arial"/>
                <a:cs typeface="Arial"/>
                <a:sym typeface="Arial"/>
              </a:rPr>
              <a:t>prisión</a:t>
            </a:r>
            <a:r>
              <a:rPr lang="en-US" sz="1900" b="0" i="0" u="none" dirty="0">
                <a:solidFill>
                  <a:schemeClr val="dk1"/>
                </a:solidFill>
                <a:latin typeface="Arial"/>
                <a:ea typeface="Arial"/>
                <a:cs typeface="Arial"/>
                <a:sym typeface="Arial"/>
              </a:rPr>
              <a:t> de dos (2) a seis (6) </a:t>
            </a:r>
            <a:r>
              <a:rPr lang="en-US" sz="1900" b="0" i="0" u="none" dirty="0" err="1">
                <a:solidFill>
                  <a:schemeClr val="dk1"/>
                </a:solidFill>
                <a:latin typeface="Arial"/>
                <a:ea typeface="Arial"/>
                <a:cs typeface="Arial"/>
                <a:sym typeface="Arial"/>
              </a:rPr>
              <a:t>años</a:t>
            </a:r>
            <a:r>
              <a:rPr lang="en-US" sz="1900" b="0" i="0" u="none" dirty="0">
                <a:solidFill>
                  <a:schemeClr val="dk1"/>
                </a:solidFill>
                <a:latin typeface="Arial"/>
                <a:ea typeface="Arial"/>
                <a:cs typeface="Arial"/>
                <a:sym typeface="Arial"/>
              </a:rPr>
              <a:t> </a:t>
            </a:r>
            <a:r>
              <a:rPr lang="en-US" sz="1900" b="0" i="0" u="none" dirty="0" err="1">
                <a:solidFill>
                  <a:schemeClr val="dk1"/>
                </a:solidFill>
                <a:latin typeface="Arial"/>
                <a:ea typeface="Arial"/>
                <a:cs typeface="Arial"/>
                <a:sym typeface="Arial"/>
              </a:rPr>
              <a:t>el</a:t>
            </a:r>
            <a:r>
              <a:rPr lang="en-US" sz="1900" b="0" i="0" u="none" dirty="0">
                <a:solidFill>
                  <a:schemeClr val="dk1"/>
                </a:solidFill>
                <a:latin typeface="Arial"/>
                <a:ea typeface="Arial"/>
                <a:cs typeface="Arial"/>
                <a:sym typeface="Arial"/>
              </a:rPr>
              <a:t> </a:t>
            </a:r>
            <a:r>
              <a:rPr lang="en-US" sz="1900" b="0" i="0" u="none" dirty="0" err="1">
                <a:solidFill>
                  <a:schemeClr val="dk1"/>
                </a:solidFill>
                <a:latin typeface="Arial"/>
                <a:ea typeface="Arial"/>
                <a:cs typeface="Arial"/>
                <a:sym typeface="Arial"/>
              </a:rPr>
              <a:t>obligado</a:t>
            </a:r>
            <a:r>
              <a:rPr lang="en-US" sz="1900" b="0" i="0" u="none" dirty="0">
                <a:solidFill>
                  <a:schemeClr val="dk1"/>
                </a:solidFill>
                <a:latin typeface="Arial"/>
                <a:ea typeface="Arial"/>
                <a:cs typeface="Arial"/>
                <a:sym typeface="Arial"/>
              </a:rPr>
              <a:t> que </a:t>
            </a:r>
            <a:r>
              <a:rPr lang="en-US" sz="1900" b="0" i="0" u="none" dirty="0" err="1">
                <a:solidFill>
                  <a:schemeClr val="dk1"/>
                </a:solidFill>
                <a:latin typeface="Arial"/>
                <a:ea typeface="Arial"/>
                <a:cs typeface="Arial"/>
                <a:sym typeface="Arial"/>
              </a:rPr>
              <a:t>mediante</a:t>
            </a:r>
            <a:r>
              <a:rPr lang="en-US" sz="1900" b="0" i="0" u="none" dirty="0">
                <a:solidFill>
                  <a:schemeClr val="dk1"/>
                </a:solidFill>
                <a:latin typeface="Arial"/>
                <a:ea typeface="Arial"/>
                <a:cs typeface="Arial"/>
                <a:sym typeface="Arial"/>
              </a:rPr>
              <a:t> </a:t>
            </a:r>
            <a:r>
              <a:rPr lang="en-US" sz="1900" b="0" i="0" u="none" dirty="0" err="1">
                <a:solidFill>
                  <a:schemeClr val="dk1"/>
                </a:solidFill>
                <a:latin typeface="Arial"/>
                <a:ea typeface="Arial"/>
                <a:cs typeface="Arial"/>
                <a:sym typeface="Arial"/>
              </a:rPr>
              <a:t>declaraciones</a:t>
            </a:r>
            <a:r>
              <a:rPr lang="en-US" sz="1900" b="0" i="0" u="none" dirty="0">
                <a:solidFill>
                  <a:schemeClr val="dk1"/>
                </a:solidFill>
                <a:latin typeface="Arial"/>
                <a:ea typeface="Arial"/>
                <a:cs typeface="Arial"/>
                <a:sym typeface="Arial"/>
              </a:rPr>
              <a:t> </a:t>
            </a:r>
            <a:r>
              <a:rPr lang="en-US" sz="1900" b="0" i="0" u="none" dirty="0" err="1">
                <a:solidFill>
                  <a:schemeClr val="dk1"/>
                </a:solidFill>
                <a:latin typeface="Arial"/>
                <a:ea typeface="Arial"/>
                <a:cs typeface="Arial"/>
                <a:sym typeface="Arial"/>
              </a:rPr>
              <a:t>engañosas</a:t>
            </a:r>
            <a:r>
              <a:rPr lang="en-US" sz="1900" b="0" i="0" u="none" dirty="0">
                <a:solidFill>
                  <a:schemeClr val="dk1"/>
                </a:solidFill>
                <a:latin typeface="Arial"/>
                <a:ea typeface="Arial"/>
                <a:cs typeface="Arial"/>
                <a:sym typeface="Arial"/>
              </a:rPr>
              <a:t>, </a:t>
            </a:r>
            <a:r>
              <a:rPr lang="en-US" sz="1900" b="0" i="0" u="none" dirty="0" err="1">
                <a:solidFill>
                  <a:schemeClr val="dk1"/>
                </a:solidFill>
                <a:latin typeface="Arial"/>
                <a:ea typeface="Arial"/>
                <a:cs typeface="Arial"/>
                <a:sym typeface="Arial"/>
              </a:rPr>
              <a:t>ocultaciones</a:t>
            </a:r>
            <a:r>
              <a:rPr lang="en-US" sz="1900" b="0" i="0" u="none" dirty="0">
                <a:solidFill>
                  <a:schemeClr val="dk1"/>
                </a:solidFill>
                <a:latin typeface="Arial"/>
                <a:ea typeface="Arial"/>
                <a:cs typeface="Arial"/>
                <a:sym typeface="Arial"/>
              </a:rPr>
              <a:t> </a:t>
            </a:r>
            <a:r>
              <a:rPr lang="en-US" sz="1900" b="0" i="0" u="none" dirty="0" err="1">
                <a:solidFill>
                  <a:schemeClr val="dk1"/>
                </a:solidFill>
                <a:latin typeface="Arial"/>
                <a:ea typeface="Arial"/>
                <a:cs typeface="Arial"/>
                <a:sym typeface="Arial"/>
              </a:rPr>
              <a:t>maliciosas</a:t>
            </a:r>
            <a:r>
              <a:rPr lang="en-US" sz="1900" b="0" i="0" u="none" dirty="0">
                <a:solidFill>
                  <a:schemeClr val="dk1"/>
                </a:solidFill>
                <a:latin typeface="Arial"/>
                <a:ea typeface="Arial"/>
                <a:cs typeface="Arial"/>
                <a:sym typeface="Arial"/>
              </a:rPr>
              <a:t>, o </a:t>
            </a:r>
            <a:r>
              <a:rPr lang="en-US" sz="1900" b="0" i="0" u="none" dirty="0" err="1">
                <a:solidFill>
                  <a:schemeClr val="dk1"/>
                </a:solidFill>
                <a:latin typeface="Arial"/>
                <a:ea typeface="Arial"/>
                <a:cs typeface="Arial"/>
                <a:sym typeface="Arial"/>
              </a:rPr>
              <a:t>cualquier</a:t>
            </a:r>
            <a:r>
              <a:rPr lang="en-US" sz="1900" b="0" i="0" u="none" dirty="0">
                <a:solidFill>
                  <a:schemeClr val="dk1"/>
                </a:solidFill>
                <a:latin typeface="Arial"/>
                <a:ea typeface="Arial"/>
                <a:cs typeface="Arial"/>
                <a:sym typeface="Arial"/>
              </a:rPr>
              <a:t> </a:t>
            </a:r>
            <a:r>
              <a:rPr lang="en-US" sz="1900" b="0" i="0" u="none" dirty="0" err="1">
                <a:solidFill>
                  <a:schemeClr val="dk1"/>
                </a:solidFill>
                <a:latin typeface="Arial"/>
                <a:ea typeface="Arial"/>
                <a:cs typeface="Arial"/>
                <a:sym typeface="Arial"/>
              </a:rPr>
              <a:t>otro</a:t>
            </a:r>
            <a:r>
              <a:rPr lang="en-US" sz="1900" b="0" i="0" u="none" dirty="0">
                <a:solidFill>
                  <a:schemeClr val="dk1"/>
                </a:solidFill>
                <a:latin typeface="Arial"/>
                <a:ea typeface="Arial"/>
                <a:cs typeface="Arial"/>
                <a:sym typeface="Arial"/>
              </a:rPr>
              <a:t> </a:t>
            </a:r>
            <a:r>
              <a:rPr lang="en-US" sz="1900" b="0" i="0" u="none" dirty="0" err="1">
                <a:solidFill>
                  <a:schemeClr val="dk1"/>
                </a:solidFill>
                <a:latin typeface="Arial"/>
                <a:ea typeface="Arial"/>
                <a:cs typeface="Arial"/>
                <a:sym typeface="Arial"/>
              </a:rPr>
              <a:t>ardid</a:t>
            </a:r>
            <a:r>
              <a:rPr lang="en-US" sz="1900" b="0" i="0" u="none" dirty="0">
                <a:solidFill>
                  <a:schemeClr val="dk1"/>
                </a:solidFill>
                <a:latin typeface="Arial"/>
                <a:ea typeface="Arial"/>
                <a:cs typeface="Arial"/>
                <a:sym typeface="Arial"/>
              </a:rPr>
              <a:t> o </a:t>
            </a:r>
            <a:r>
              <a:rPr lang="en-US" sz="1900" b="0" i="0" u="none" dirty="0" err="1">
                <a:solidFill>
                  <a:schemeClr val="dk1"/>
                </a:solidFill>
                <a:latin typeface="Arial"/>
                <a:ea typeface="Arial"/>
                <a:cs typeface="Arial"/>
                <a:sym typeface="Arial"/>
              </a:rPr>
              <a:t>engaño</a:t>
            </a:r>
            <a:r>
              <a:rPr lang="en-US" sz="1900" b="0" i="0" u="none" dirty="0">
                <a:solidFill>
                  <a:schemeClr val="dk1"/>
                </a:solidFill>
                <a:latin typeface="Arial"/>
                <a:ea typeface="Arial"/>
                <a:cs typeface="Arial"/>
                <a:sym typeface="Arial"/>
              </a:rPr>
              <a:t>, sea </a:t>
            </a:r>
            <a:r>
              <a:rPr lang="en-US" sz="1900" b="0" i="0" u="none" dirty="0" err="1">
                <a:solidFill>
                  <a:schemeClr val="dk1"/>
                </a:solidFill>
                <a:latin typeface="Arial"/>
                <a:ea typeface="Arial"/>
                <a:cs typeface="Arial"/>
                <a:sym typeface="Arial"/>
              </a:rPr>
              <a:t>por</a:t>
            </a:r>
            <a:r>
              <a:rPr lang="en-US" sz="1900" b="0" i="0" u="none" dirty="0">
                <a:solidFill>
                  <a:schemeClr val="dk1"/>
                </a:solidFill>
                <a:latin typeface="Arial"/>
                <a:ea typeface="Arial"/>
                <a:cs typeface="Arial"/>
                <a:sym typeface="Arial"/>
              </a:rPr>
              <a:t> </a:t>
            </a:r>
            <a:r>
              <a:rPr lang="en-US" sz="1900" b="0" i="0" u="none" dirty="0" err="1">
                <a:solidFill>
                  <a:schemeClr val="dk1"/>
                </a:solidFill>
                <a:latin typeface="Arial"/>
                <a:ea typeface="Arial"/>
                <a:cs typeface="Arial"/>
                <a:sym typeface="Arial"/>
              </a:rPr>
              <a:t>acción</a:t>
            </a:r>
            <a:r>
              <a:rPr lang="en-US" sz="1900" b="0" i="0" u="none" dirty="0">
                <a:solidFill>
                  <a:schemeClr val="dk1"/>
                </a:solidFill>
                <a:latin typeface="Arial"/>
                <a:ea typeface="Arial"/>
                <a:cs typeface="Arial"/>
                <a:sym typeface="Arial"/>
              </a:rPr>
              <a:t> o </a:t>
            </a:r>
            <a:r>
              <a:rPr lang="en-US" sz="1900" b="0" i="0" u="none" dirty="0" err="1">
                <a:solidFill>
                  <a:schemeClr val="dk1"/>
                </a:solidFill>
                <a:latin typeface="Arial"/>
                <a:ea typeface="Arial"/>
                <a:cs typeface="Arial"/>
                <a:sym typeface="Arial"/>
              </a:rPr>
              <a:t>por</a:t>
            </a:r>
            <a:r>
              <a:rPr lang="en-US" sz="1900" b="0" i="0" u="none" dirty="0">
                <a:solidFill>
                  <a:schemeClr val="dk1"/>
                </a:solidFill>
                <a:latin typeface="Arial"/>
                <a:ea typeface="Arial"/>
                <a:cs typeface="Arial"/>
                <a:sym typeface="Arial"/>
              </a:rPr>
              <a:t> </a:t>
            </a:r>
            <a:r>
              <a:rPr lang="en-US" sz="1900" b="0" i="0" u="none" dirty="0" err="1">
                <a:solidFill>
                  <a:schemeClr val="dk1"/>
                </a:solidFill>
                <a:latin typeface="Arial"/>
                <a:ea typeface="Arial"/>
                <a:cs typeface="Arial"/>
                <a:sym typeface="Arial"/>
              </a:rPr>
              <a:t>omisión</a:t>
            </a:r>
            <a:r>
              <a:rPr lang="en-US" sz="1900" b="0" i="0" u="none" dirty="0">
                <a:solidFill>
                  <a:schemeClr val="dk1"/>
                </a:solidFill>
                <a:latin typeface="Arial"/>
                <a:ea typeface="Arial"/>
                <a:cs typeface="Arial"/>
                <a:sym typeface="Arial"/>
              </a:rPr>
              <a:t>, </a:t>
            </a:r>
            <a:r>
              <a:rPr lang="en-US" sz="1900" b="0" i="0" u="none" dirty="0" err="1">
                <a:solidFill>
                  <a:schemeClr val="dk1"/>
                </a:solidFill>
                <a:latin typeface="Arial"/>
                <a:ea typeface="Arial"/>
                <a:cs typeface="Arial"/>
                <a:sym typeface="Arial"/>
              </a:rPr>
              <a:t>evadiere</a:t>
            </a:r>
            <a:r>
              <a:rPr lang="en-US" sz="1900" b="0" i="0" u="none" dirty="0">
                <a:solidFill>
                  <a:schemeClr val="dk1"/>
                </a:solidFill>
                <a:latin typeface="Arial"/>
                <a:ea typeface="Arial"/>
                <a:cs typeface="Arial"/>
                <a:sym typeface="Arial"/>
              </a:rPr>
              <a:t> total o </a:t>
            </a:r>
            <a:r>
              <a:rPr lang="en-US" sz="1900" b="0" i="0" u="none" dirty="0" err="1">
                <a:solidFill>
                  <a:schemeClr val="dk1"/>
                </a:solidFill>
                <a:latin typeface="Arial"/>
                <a:ea typeface="Arial"/>
                <a:cs typeface="Arial"/>
                <a:sym typeface="Arial"/>
              </a:rPr>
              <a:t>parcialmente</a:t>
            </a:r>
            <a:r>
              <a:rPr lang="en-US" sz="1900" b="0" i="0" u="none" dirty="0">
                <a:solidFill>
                  <a:schemeClr val="dk1"/>
                </a:solidFill>
                <a:latin typeface="Arial"/>
                <a:ea typeface="Arial"/>
                <a:cs typeface="Arial"/>
                <a:sym typeface="Arial"/>
              </a:rPr>
              <a:t> </a:t>
            </a:r>
            <a:r>
              <a:rPr lang="en-US" sz="1900" b="0" i="0" u="none" dirty="0" err="1">
                <a:solidFill>
                  <a:schemeClr val="dk1"/>
                </a:solidFill>
                <a:latin typeface="Arial"/>
                <a:ea typeface="Arial"/>
                <a:cs typeface="Arial"/>
                <a:sym typeface="Arial"/>
              </a:rPr>
              <a:t>el</a:t>
            </a:r>
            <a:r>
              <a:rPr lang="en-US" sz="1900" b="0" i="0" u="none" dirty="0">
                <a:solidFill>
                  <a:schemeClr val="dk1"/>
                </a:solidFill>
                <a:latin typeface="Arial"/>
                <a:ea typeface="Arial"/>
                <a:cs typeface="Arial"/>
                <a:sym typeface="Arial"/>
              </a:rPr>
              <a:t> </a:t>
            </a:r>
            <a:r>
              <a:rPr lang="en-US" sz="1900" b="0" i="0" u="none" dirty="0" err="1">
                <a:solidFill>
                  <a:schemeClr val="dk1"/>
                </a:solidFill>
                <a:latin typeface="Arial"/>
                <a:ea typeface="Arial"/>
                <a:cs typeface="Arial"/>
                <a:sym typeface="Arial"/>
              </a:rPr>
              <a:t>pago</a:t>
            </a:r>
            <a:r>
              <a:rPr lang="en-US" sz="1900" b="0" i="0" u="none" dirty="0">
                <a:solidFill>
                  <a:schemeClr val="dk1"/>
                </a:solidFill>
                <a:latin typeface="Arial"/>
                <a:ea typeface="Arial"/>
                <a:cs typeface="Arial"/>
                <a:sym typeface="Arial"/>
              </a:rPr>
              <a:t> de </a:t>
            </a:r>
            <a:r>
              <a:rPr lang="en-US" sz="1900" b="0" i="0" u="none" dirty="0" err="1">
                <a:solidFill>
                  <a:schemeClr val="dk1"/>
                </a:solidFill>
                <a:latin typeface="Arial"/>
                <a:ea typeface="Arial"/>
                <a:cs typeface="Arial"/>
                <a:sym typeface="Arial"/>
              </a:rPr>
              <a:t>tributos</a:t>
            </a:r>
            <a:r>
              <a:rPr lang="en-US" sz="1900" b="0" i="0" u="none" dirty="0">
                <a:solidFill>
                  <a:schemeClr val="dk1"/>
                </a:solidFill>
                <a:latin typeface="Arial"/>
                <a:ea typeface="Arial"/>
                <a:cs typeface="Arial"/>
                <a:sym typeface="Arial"/>
              </a:rPr>
              <a:t> al </a:t>
            </a:r>
            <a:r>
              <a:rPr lang="en-US" sz="1900" b="0" i="0" u="none" dirty="0" err="1">
                <a:solidFill>
                  <a:schemeClr val="dk1"/>
                </a:solidFill>
                <a:latin typeface="Arial"/>
                <a:ea typeface="Arial"/>
                <a:cs typeface="Arial"/>
                <a:sym typeface="Arial"/>
              </a:rPr>
              <a:t>fisco</a:t>
            </a:r>
            <a:r>
              <a:rPr lang="en-US" sz="1900" b="0" i="0" u="none" dirty="0">
                <a:solidFill>
                  <a:schemeClr val="dk1"/>
                </a:solidFill>
                <a:latin typeface="Arial"/>
                <a:ea typeface="Arial"/>
                <a:cs typeface="Arial"/>
                <a:sym typeface="Arial"/>
              </a:rPr>
              <a:t> </a:t>
            </a:r>
            <a:r>
              <a:rPr lang="en-US" sz="1900" b="0" i="0" u="none" dirty="0" err="1">
                <a:solidFill>
                  <a:schemeClr val="dk1"/>
                </a:solidFill>
                <a:latin typeface="Arial"/>
                <a:ea typeface="Arial"/>
                <a:cs typeface="Arial"/>
                <a:sym typeface="Arial"/>
              </a:rPr>
              <a:t>nacional</a:t>
            </a:r>
            <a:r>
              <a:rPr lang="en-US" sz="1900" b="0" i="0" u="none" dirty="0">
                <a:solidFill>
                  <a:schemeClr val="dk1"/>
                </a:solidFill>
                <a:latin typeface="Arial"/>
                <a:ea typeface="Arial"/>
                <a:cs typeface="Arial"/>
                <a:sym typeface="Arial"/>
              </a:rPr>
              <a:t>, al </a:t>
            </a:r>
            <a:r>
              <a:rPr lang="en-US" sz="1900" b="0" i="0" u="none" dirty="0" err="1">
                <a:solidFill>
                  <a:schemeClr val="dk1"/>
                </a:solidFill>
                <a:latin typeface="Arial"/>
                <a:ea typeface="Arial"/>
                <a:cs typeface="Arial"/>
                <a:sym typeface="Arial"/>
              </a:rPr>
              <a:t>fisco</a:t>
            </a:r>
            <a:r>
              <a:rPr lang="en-US" sz="1900" b="0" i="0" u="none" dirty="0">
                <a:solidFill>
                  <a:schemeClr val="dk1"/>
                </a:solidFill>
                <a:latin typeface="Arial"/>
                <a:ea typeface="Arial"/>
                <a:cs typeface="Arial"/>
                <a:sym typeface="Arial"/>
              </a:rPr>
              <a:t> provincial o a la Ciudad </a:t>
            </a:r>
            <a:r>
              <a:rPr lang="en-US" sz="1900" b="0" i="0" u="none" dirty="0" err="1">
                <a:solidFill>
                  <a:schemeClr val="dk1"/>
                </a:solidFill>
                <a:latin typeface="Arial"/>
                <a:ea typeface="Arial"/>
                <a:cs typeface="Arial"/>
                <a:sym typeface="Arial"/>
              </a:rPr>
              <a:t>Autónoma</a:t>
            </a:r>
            <a:r>
              <a:rPr lang="en-US" sz="1900" b="0" i="0" u="none" dirty="0">
                <a:solidFill>
                  <a:schemeClr val="dk1"/>
                </a:solidFill>
                <a:latin typeface="Arial"/>
                <a:ea typeface="Arial"/>
                <a:cs typeface="Arial"/>
                <a:sym typeface="Arial"/>
              </a:rPr>
              <a:t> de Buenos Aires, </a:t>
            </a:r>
            <a:r>
              <a:rPr lang="en-US" sz="1900" b="0" i="0" u="none" dirty="0" err="1">
                <a:solidFill>
                  <a:schemeClr val="dk1"/>
                </a:solidFill>
                <a:latin typeface="Arial"/>
                <a:ea typeface="Arial"/>
                <a:cs typeface="Arial"/>
                <a:sym typeface="Arial"/>
              </a:rPr>
              <a:t>siempre</a:t>
            </a:r>
            <a:r>
              <a:rPr lang="en-US" sz="1900" b="0" i="0" u="none" dirty="0">
                <a:solidFill>
                  <a:schemeClr val="dk1"/>
                </a:solidFill>
                <a:latin typeface="Arial"/>
                <a:ea typeface="Arial"/>
                <a:cs typeface="Arial"/>
                <a:sym typeface="Arial"/>
              </a:rPr>
              <a:t> que </a:t>
            </a:r>
            <a:r>
              <a:rPr lang="en-US" sz="1900" b="0" i="0" u="none" dirty="0" err="1">
                <a:solidFill>
                  <a:schemeClr val="dk1"/>
                </a:solidFill>
                <a:latin typeface="Arial"/>
                <a:ea typeface="Arial"/>
                <a:cs typeface="Arial"/>
                <a:sym typeface="Arial"/>
              </a:rPr>
              <a:t>el</a:t>
            </a:r>
            <a:r>
              <a:rPr lang="en-US" sz="1900" b="0" i="0" u="none" dirty="0">
                <a:solidFill>
                  <a:schemeClr val="dk1"/>
                </a:solidFill>
                <a:latin typeface="Arial"/>
                <a:ea typeface="Arial"/>
                <a:cs typeface="Arial"/>
                <a:sym typeface="Arial"/>
              </a:rPr>
              <a:t> </a:t>
            </a:r>
            <a:r>
              <a:rPr lang="en-US" sz="1900" b="0" i="0" u="none" dirty="0" err="1">
                <a:solidFill>
                  <a:schemeClr val="dk1"/>
                </a:solidFill>
                <a:latin typeface="Arial"/>
                <a:ea typeface="Arial"/>
                <a:cs typeface="Arial"/>
                <a:sym typeface="Arial"/>
              </a:rPr>
              <a:t>monto</a:t>
            </a:r>
            <a:r>
              <a:rPr lang="en-US" sz="1900" b="0" i="0" u="none" dirty="0">
                <a:solidFill>
                  <a:schemeClr val="dk1"/>
                </a:solidFill>
                <a:latin typeface="Arial"/>
                <a:ea typeface="Arial"/>
                <a:cs typeface="Arial"/>
                <a:sym typeface="Arial"/>
              </a:rPr>
              <a:t> </a:t>
            </a:r>
            <a:r>
              <a:rPr lang="en-US" sz="1900" b="0" i="0" u="none" dirty="0" err="1">
                <a:solidFill>
                  <a:schemeClr val="dk1"/>
                </a:solidFill>
                <a:latin typeface="Arial"/>
                <a:ea typeface="Arial"/>
                <a:cs typeface="Arial"/>
                <a:sym typeface="Arial"/>
              </a:rPr>
              <a:t>evadido</a:t>
            </a:r>
            <a:r>
              <a:rPr lang="en-US" sz="1900" b="0" i="0" u="none" dirty="0">
                <a:solidFill>
                  <a:schemeClr val="dk1"/>
                </a:solidFill>
                <a:latin typeface="Arial"/>
                <a:ea typeface="Arial"/>
                <a:cs typeface="Arial"/>
                <a:sym typeface="Arial"/>
              </a:rPr>
              <a:t> </a:t>
            </a:r>
            <a:r>
              <a:rPr lang="en-US" sz="1900" b="0" i="0" u="none" dirty="0" err="1">
                <a:solidFill>
                  <a:schemeClr val="dk1"/>
                </a:solidFill>
                <a:latin typeface="Arial"/>
                <a:ea typeface="Arial"/>
                <a:cs typeface="Arial"/>
                <a:sym typeface="Arial"/>
              </a:rPr>
              <a:t>excediere</a:t>
            </a:r>
            <a:r>
              <a:rPr lang="en-US" sz="1900" b="0" i="0" u="none" dirty="0">
                <a:solidFill>
                  <a:schemeClr val="dk1"/>
                </a:solidFill>
                <a:latin typeface="Arial"/>
                <a:ea typeface="Arial"/>
                <a:cs typeface="Arial"/>
                <a:sym typeface="Arial"/>
              </a:rPr>
              <a:t> la </a:t>
            </a:r>
            <a:r>
              <a:rPr lang="en-US" sz="1900" b="0" i="0" u="none" dirty="0" err="1">
                <a:solidFill>
                  <a:schemeClr val="dk1"/>
                </a:solidFill>
                <a:latin typeface="Arial"/>
                <a:ea typeface="Arial"/>
                <a:cs typeface="Arial"/>
                <a:sym typeface="Arial"/>
              </a:rPr>
              <a:t>suma</a:t>
            </a:r>
            <a:r>
              <a:rPr lang="en-US" sz="1900" b="0" i="0" u="none" dirty="0">
                <a:solidFill>
                  <a:schemeClr val="dk1"/>
                </a:solidFill>
                <a:latin typeface="Arial"/>
                <a:ea typeface="Arial"/>
                <a:cs typeface="Arial"/>
                <a:sym typeface="Arial"/>
              </a:rPr>
              <a:t> de </a:t>
            </a:r>
            <a:r>
              <a:rPr lang="en-US" sz="1900" dirty="0">
                <a:solidFill>
                  <a:schemeClr val="dk1"/>
                </a:solidFill>
                <a:latin typeface="Arial"/>
                <a:ea typeface="Arial"/>
                <a:cs typeface="Arial"/>
                <a:sym typeface="Arial"/>
              </a:rPr>
              <a:t>pesos </a:t>
            </a:r>
            <a:r>
              <a:rPr lang="en-US" sz="1900" dirty="0" err="1">
                <a:solidFill>
                  <a:schemeClr val="dk1"/>
                </a:solidFill>
                <a:latin typeface="Arial"/>
                <a:ea typeface="Arial"/>
                <a:cs typeface="Arial"/>
                <a:sym typeface="Arial"/>
              </a:rPr>
              <a:t>cien</a:t>
            </a:r>
            <a:r>
              <a:rPr lang="en-US" sz="1900" dirty="0">
                <a:solidFill>
                  <a:schemeClr val="dk1"/>
                </a:solidFill>
                <a:latin typeface="Arial"/>
                <a:ea typeface="Arial"/>
                <a:cs typeface="Arial"/>
                <a:sym typeface="Arial"/>
              </a:rPr>
              <a:t> </a:t>
            </a:r>
            <a:r>
              <a:rPr lang="en-US" sz="1900" dirty="0" err="1">
                <a:solidFill>
                  <a:schemeClr val="dk1"/>
                </a:solidFill>
                <a:latin typeface="Arial"/>
                <a:ea typeface="Arial"/>
                <a:cs typeface="Arial"/>
                <a:sym typeface="Arial"/>
              </a:rPr>
              <a:t>millones</a:t>
            </a:r>
            <a:r>
              <a:rPr lang="en-US" sz="1900" b="0" i="0" u="none" dirty="0">
                <a:solidFill>
                  <a:schemeClr val="dk1"/>
                </a:solidFill>
                <a:latin typeface="Arial"/>
                <a:ea typeface="Arial"/>
                <a:cs typeface="Arial"/>
                <a:sym typeface="Arial"/>
              </a:rPr>
              <a:t> ($ 100.000.000) </a:t>
            </a:r>
            <a:r>
              <a:rPr lang="en-US" sz="1900" b="0" i="0" u="none" dirty="0" err="1">
                <a:solidFill>
                  <a:schemeClr val="dk1"/>
                </a:solidFill>
                <a:latin typeface="Arial"/>
                <a:ea typeface="Arial"/>
                <a:cs typeface="Arial"/>
                <a:sym typeface="Arial"/>
              </a:rPr>
              <a:t>por</a:t>
            </a:r>
            <a:r>
              <a:rPr lang="en-US" sz="1900" b="0" i="0" u="none" dirty="0">
                <a:solidFill>
                  <a:schemeClr val="dk1"/>
                </a:solidFill>
                <a:latin typeface="Arial"/>
                <a:ea typeface="Arial"/>
                <a:cs typeface="Arial"/>
                <a:sym typeface="Arial"/>
              </a:rPr>
              <a:t> </a:t>
            </a:r>
            <a:r>
              <a:rPr lang="en-US" sz="1900" b="0" i="0" u="none" dirty="0" err="1">
                <a:solidFill>
                  <a:schemeClr val="dk1"/>
                </a:solidFill>
                <a:latin typeface="Arial"/>
                <a:ea typeface="Arial"/>
                <a:cs typeface="Arial"/>
                <a:sym typeface="Arial"/>
              </a:rPr>
              <a:t>cada</a:t>
            </a:r>
            <a:r>
              <a:rPr lang="en-US" sz="1900" b="0" i="0" u="none" dirty="0">
                <a:solidFill>
                  <a:schemeClr val="dk1"/>
                </a:solidFill>
                <a:latin typeface="Arial"/>
                <a:ea typeface="Arial"/>
                <a:cs typeface="Arial"/>
                <a:sym typeface="Arial"/>
              </a:rPr>
              <a:t> </a:t>
            </a:r>
            <a:r>
              <a:rPr lang="en-US" sz="1900" b="0" i="0" u="none" dirty="0" err="1">
                <a:solidFill>
                  <a:schemeClr val="dk1"/>
                </a:solidFill>
                <a:latin typeface="Arial"/>
                <a:ea typeface="Arial"/>
                <a:cs typeface="Arial"/>
                <a:sym typeface="Arial"/>
              </a:rPr>
              <a:t>tributo</a:t>
            </a:r>
            <a:r>
              <a:rPr lang="en-US" sz="1900" b="0" i="0" u="none" dirty="0">
                <a:solidFill>
                  <a:schemeClr val="dk1"/>
                </a:solidFill>
                <a:latin typeface="Arial"/>
                <a:ea typeface="Arial"/>
                <a:cs typeface="Arial"/>
                <a:sym typeface="Arial"/>
              </a:rPr>
              <a:t> y </a:t>
            </a:r>
            <a:r>
              <a:rPr lang="en-US" sz="1900" b="0" i="0" u="none" dirty="0" err="1">
                <a:solidFill>
                  <a:schemeClr val="dk1"/>
                </a:solidFill>
                <a:latin typeface="Arial"/>
                <a:ea typeface="Arial"/>
                <a:cs typeface="Arial"/>
                <a:sym typeface="Arial"/>
              </a:rPr>
              <a:t>por</a:t>
            </a:r>
            <a:r>
              <a:rPr lang="en-US" sz="1900" b="0" i="0" u="none" dirty="0">
                <a:solidFill>
                  <a:schemeClr val="dk1"/>
                </a:solidFill>
                <a:latin typeface="Arial"/>
                <a:ea typeface="Arial"/>
                <a:cs typeface="Arial"/>
                <a:sym typeface="Arial"/>
              </a:rPr>
              <a:t> </a:t>
            </a:r>
            <a:r>
              <a:rPr lang="en-US" sz="1900" b="0" i="0" u="none" dirty="0" err="1">
                <a:solidFill>
                  <a:schemeClr val="dk1"/>
                </a:solidFill>
                <a:latin typeface="Arial"/>
                <a:ea typeface="Arial"/>
                <a:cs typeface="Arial"/>
                <a:sym typeface="Arial"/>
              </a:rPr>
              <a:t>cada</a:t>
            </a:r>
            <a:r>
              <a:rPr lang="en-US" sz="1900" b="0" i="0" u="none" dirty="0">
                <a:solidFill>
                  <a:schemeClr val="dk1"/>
                </a:solidFill>
                <a:latin typeface="Arial"/>
                <a:ea typeface="Arial"/>
                <a:cs typeface="Arial"/>
                <a:sym typeface="Arial"/>
              </a:rPr>
              <a:t> </a:t>
            </a:r>
            <a:r>
              <a:rPr lang="en-US" sz="1900" b="0" i="0" u="none" dirty="0" err="1">
                <a:solidFill>
                  <a:schemeClr val="dk1"/>
                </a:solidFill>
                <a:latin typeface="Arial"/>
                <a:ea typeface="Arial"/>
                <a:cs typeface="Arial"/>
                <a:sym typeface="Arial"/>
              </a:rPr>
              <a:t>ejercicio</a:t>
            </a:r>
            <a:r>
              <a:rPr lang="en-US" sz="1900" b="0" i="0" u="none" dirty="0">
                <a:solidFill>
                  <a:schemeClr val="dk1"/>
                </a:solidFill>
                <a:latin typeface="Arial"/>
                <a:ea typeface="Arial"/>
                <a:cs typeface="Arial"/>
                <a:sym typeface="Arial"/>
              </a:rPr>
              <a:t> </a:t>
            </a:r>
            <a:r>
              <a:rPr lang="en-US" sz="1900" b="0" i="0" u="none" dirty="0" err="1">
                <a:solidFill>
                  <a:schemeClr val="dk1"/>
                </a:solidFill>
                <a:latin typeface="Arial"/>
                <a:ea typeface="Arial"/>
                <a:cs typeface="Arial"/>
                <a:sym typeface="Arial"/>
              </a:rPr>
              <a:t>anual</a:t>
            </a:r>
            <a:r>
              <a:rPr lang="en-US" sz="1900" b="0" i="0" u="none" dirty="0">
                <a:solidFill>
                  <a:schemeClr val="dk1"/>
                </a:solidFill>
                <a:latin typeface="Arial"/>
                <a:ea typeface="Arial"/>
                <a:cs typeface="Arial"/>
                <a:sym typeface="Arial"/>
              </a:rPr>
              <a:t>, </a:t>
            </a:r>
            <a:r>
              <a:rPr lang="en-US" sz="1900" b="0" i="0" u="none" dirty="0" err="1">
                <a:solidFill>
                  <a:schemeClr val="dk1"/>
                </a:solidFill>
                <a:latin typeface="Arial"/>
                <a:ea typeface="Arial"/>
                <a:cs typeface="Arial"/>
                <a:sym typeface="Arial"/>
              </a:rPr>
              <a:t>aun</a:t>
            </a:r>
            <a:r>
              <a:rPr lang="en-US" sz="1900" b="0" i="0" u="none" dirty="0">
                <a:solidFill>
                  <a:schemeClr val="dk1"/>
                </a:solidFill>
                <a:latin typeface="Arial"/>
                <a:ea typeface="Arial"/>
                <a:cs typeface="Arial"/>
                <a:sym typeface="Arial"/>
              </a:rPr>
              <a:t> </a:t>
            </a:r>
            <a:r>
              <a:rPr lang="en-US" sz="1900" b="0" i="0" u="none" dirty="0" err="1">
                <a:solidFill>
                  <a:schemeClr val="dk1"/>
                </a:solidFill>
                <a:latin typeface="Arial"/>
                <a:ea typeface="Arial"/>
                <a:cs typeface="Arial"/>
                <a:sym typeface="Arial"/>
              </a:rPr>
              <a:t>cuando</a:t>
            </a:r>
            <a:r>
              <a:rPr lang="en-US" sz="1900" b="0" i="0" u="none" dirty="0">
                <a:solidFill>
                  <a:schemeClr val="dk1"/>
                </a:solidFill>
                <a:latin typeface="Arial"/>
                <a:ea typeface="Arial"/>
                <a:cs typeface="Arial"/>
                <a:sym typeface="Arial"/>
              </a:rPr>
              <a:t> se, </a:t>
            </a:r>
            <a:r>
              <a:rPr lang="en-US" sz="1900" b="0" i="0" u="none" dirty="0" err="1">
                <a:solidFill>
                  <a:schemeClr val="dk1"/>
                </a:solidFill>
                <a:latin typeface="Arial"/>
                <a:ea typeface="Arial"/>
                <a:cs typeface="Arial"/>
                <a:sym typeface="Arial"/>
              </a:rPr>
              <a:t>tratare</a:t>
            </a:r>
            <a:r>
              <a:rPr lang="en-US" sz="1900" b="0" i="0" u="none" dirty="0">
                <a:solidFill>
                  <a:schemeClr val="dk1"/>
                </a:solidFill>
                <a:latin typeface="Arial"/>
                <a:ea typeface="Arial"/>
                <a:cs typeface="Arial"/>
                <a:sym typeface="Arial"/>
              </a:rPr>
              <a:t> de un </a:t>
            </a:r>
            <a:r>
              <a:rPr lang="en-US" sz="1900" b="0" i="0" u="none" dirty="0" err="1">
                <a:solidFill>
                  <a:schemeClr val="dk1"/>
                </a:solidFill>
                <a:latin typeface="Arial"/>
                <a:ea typeface="Arial"/>
                <a:cs typeface="Arial"/>
                <a:sym typeface="Arial"/>
              </a:rPr>
              <a:t>tributo</a:t>
            </a:r>
            <a:r>
              <a:rPr lang="en-US" sz="1900" b="0" i="0" u="none" dirty="0">
                <a:solidFill>
                  <a:schemeClr val="dk1"/>
                </a:solidFill>
                <a:latin typeface="Arial"/>
                <a:ea typeface="Arial"/>
                <a:cs typeface="Arial"/>
                <a:sym typeface="Arial"/>
              </a:rPr>
              <a:t> </a:t>
            </a:r>
            <a:r>
              <a:rPr lang="en-US" sz="1900" b="0" i="0" u="none" dirty="0" err="1">
                <a:solidFill>
                  <a:schemeClr val="dk1"/>
                </a:solidFill>
                <a:latin typeface="Arial"/>
                <a:ea typeface="Arial"/>
                <a:cs typeface="Arial"/>
                <a:sym typeface="Arial"/>
              </a:rPr>
              <a:t>instantáneo</a:t>
            </a:r>
            <a:r>
              <a:rPr lang="en-US" sz="1900" b="0" i="0" u="none" dirty="0">
                <a:solidFill>
                  <a:schemeClr val="dk1"/>
                </a:solidFill>
                <a:latin typeface="Arial"/>
                <a:ea typeface="Arial"/>
                <a:cs typeface="Arial"/>
                <a:sym typeface="Arial"/>
              </a:rPr>
              <a:t> o de </a:t>
            </a:r>
            <a:r>
              <a:rPr lang="en-US" sz="1900" b="0" i="0" u="none" dirty="0" err="1">
                <a:solidFill>
                  <a:schemeClr val="dk1"/>
                </a:solidFill>
                <a:latin typeface="Arial"/>
                <a:ea typeface="Arial"/>
                <a:cs typeface="Arial"/>
                <a:sym typeface="Arial"/>
              </a:rPr>
              <a:t>período</a:t>
            </a:r>
            <a:r>
              <a:rPr lang="en-US" sz="1900" b="0" i="0" u="none" dirty="0">
                <a:solidFill>
                  <a:schemeClr val="dk1"/>
                </a:solidFill>
                <a:latin typeface="Arial"/>
                <a:ea typeface="Arial"/>
                <a:cs typeface="Arial"/>
                <a:sym typeface="Arial"/>
              </a:rPr>
              <a:t> fiscal inferior a un (1) </a:t>
            </a:r>
            <a:r>
              <a:rPr lang="en-US" sz="1900" b="0" i="0" u="none" dirty="0" err="1">
                <a:solidFill>
                  <a:schemeClr val="dk1"/>
                </a:solidFill>
                <a:latin typeface="Arial"/>
                <a:ea typeface="Arial"/>
                <a:cs typeface="Arial"/>
                <a:sym typeface="Arial"/>
              </a:rPr>
              <a:t>año</a:t>
            </a:r>
            <a:r>
              <a:rPr lang="en-US" sz="1900" b="0" i="0" u="none" dirty="0">
                <a:solidFill>
                  <a:schemeClr val="dk1"/>
                </a:solidFill>
                <a:latin typeface="Arial"/>
                <a:ea typeface="Arial"/>
                <a:cs typeface="Arial"/>
                <a:sym typeface="Arial"/>
              </a:rPr>
              <a:t>.</a:t>
            </a:r>
            <a:endParaRPr sz="3100" dirty="0"/>
          </a:p>
          <a:p>
            <a:pPr marL="342900" marR="0" lvl="0" indent="-336550" algn="just" rtl="0">
              <a:lnSpc>
                <a:spcPct val="100000"/>
              </a:lnSpc>
              <a:spcBef>
                <a:spcPts val="400"/>
              </a:spcBef>
              <a:spcAft>
                <a:spcPts val="0"/>
              </a:spcAft>
              <a:buClr>
                <a:schemeClr val="dk1"/>
              </a:buClr>
              <a:buSzPts val="1900"/>
              <a:buFont typeface="Arial"/>
              <a:buChar char="•"/>
            </a:pPr>
            <a:r>
              <a:rPr lang="en-US" sz="1900" b="0" i="0" u="none" dirty="0">
                <a:solidFill>
                  <a:schemeClr val="dk1"/>
                </a:solidFill>
                <a:latin typeface="Arial"/>
                <a:ea typeface="Arial"/>
                <a:cs typeface="Arial"/>
                <a:sym typeface="Arial"/>
              </a:rPr>
              <a:t>Para </a:t>
            </a:r>
            <a:r>
              <a:rPr lang="en-US" sz="1900" b="0" i="0" u="none" dirty="0" err="1">
                <a:solidFill>
                  <a:schemeClr val="dk1"/>
                </a:solidFill>
                <a:latin typeface="Arial"/>
                <a:ea typeface="Arial"/>
                <a:cs typeface="Arial"/>
                <a:sym typeface="Arial"/>
              </a:rPr>
              <a:t>los</a:t>
            </a:r>
            <a:r>
              <a:rPr lang="en-US" sz="1900" b="0" i="0" u="none" dirty="0">
                <a:solidFill>
                  <a:schemeClr val="dk1"/>
                </a:solidFill>
                <a:latin typeface="Arial"/>
                <a:ea typeface="Arial"/>
                <a:cs typeface="Arial"/>
                <a:sym typeface="Arial"/>
              </a:rPr>
              <a:t> </a:t>
            </a:r>
            <a:r>
              <a:rPr lang="en-US" sz="1900" b="0" i="0" u="none" dirty="0" err="1">
                <a:solidFill>
                  <a:schemeClr val="dk1"/>
                </a:solidFill>
                <a:latin typeface="Arial"/>
                <a:ea typeface="Arial"/>
                <a:cs typeface="Arial"/>
                <a:sym typeface="Arial"/>
              </a:rPr>
              <a:t>supuestos</a:t>
            </a:r>
            <a:r>
              <a:rPr lang="en-US" sz="1900" b="0" i="0" u="none" dirty="0">
                <a:solidFill>
                  <a:schemeClr val="dk1"/>
                </a:solidFill>
                <a:latin typeface="Arial"/>
                <a:ea typeface="Arial"/>
                <a:cs typeface="Arial"/>
                <a:sym typeface="Arial"/>
              </a:rPr>
              <a:t> de </a:t>
            </a:r>
            <a:r>
              <a:rPr lang="en-US" sz="1900" b="0" i="0" u="none" dirty="0" err="1">
                <a:solidFill>
                  <a:schemeClr val="dk1"/>
                </a:solidFill>
                <a:latin typeface="Arial"/>
                <a:ea typeface="Arial"/>
                <a:cs typeface="Arial"/>
                <a:sym typeface="Arial"/>
              </a:rPr>
              <a:t>tributos</a:t>
            </a:r>
            <a:r>
              <a:rPr lang="en-US" sz="1900" b="0" i="0" u="none" dirty="0">
                <a:solidFill>
                  <a:schemeClr val="dk1"/>
                </a:solidFill>
                <a:latin typeface="Arial"/>
                <a:ea typeface="Arial"/>
                <a:cs typeface="Arial"/>
                <a:sym typeface="Arial"/>
              </a:rPr>
              <a:t> locales, la </a:t>
            </a:r>
            <a:r>
              <a:rPr lang="en-US" sz="1900" b="0" i="0" u="none" dirty="0" err="1">
                <a:solidFill>
                  <a:schemeClr val="dk1"/>
                </a:solidFill>
                <a:latin typeface="Arial"/>
                <a:ea typeface="Arial"/>
                <a:cs typeface="Arial"/>
                <a:sym typeface="Arial"/>
              </a:rPr>
              <a:t>condición</a:t>
            </a:r>
            <a:r>
              <a:rPr lang="en-US" sz="1900" b="0" i="0" u="none" dirty="0">
                <a:solidFill>
                  <a:schemeClr val="dk1"/>
                </a:solidFill>
                <a:latin typeface="Arial"/>
                <a:ea typeface="Arial"/>
                <a:cs typeface="Arial"/>
                <a:sym typeface="Arial"/>
              </a:rPr>
              <a:t> </a:t>
            </a:r>
            <a:r>
              <a:rPr lang="en-US" sz="1900" b="0" i="0" u="none" dirty="0" err="1">
                <a:solidFill>
                  <a:schemeClr val="dk1"/>
                </a:solidFill>
                <a:latin typeface="Arial"/>
                <a:ea typeface="Arial"/>
                <a:cs typeface="Arial"/>
                <a:sym typeface="Arial"/>
              </a:rPr>
              <a:t>objetiva</a:t>
            </a:r>
            <a:r>
              <a:rPr lang="en-US" sz="1900" b="0" i="0" u="none" dirty="0">
                <a:solidFill>
                  <a:schemeClr val="dk1"/>
                </a:solidFill>
                <a:latin typeface="Arial"/>
                <a:ea typeface="Arial"/>
                <a:cs typeface="Arial"/>
                <a:sym typeface="Arial"/>
              </a:rPr>
              <a:t> de </a:t>
            </a:r>
            <a:r>
              <a:rPr lang="en-US" sz="1900" b="0" i="0" u="none" dirty="0" err="1">
                <a:solidFill>
                  <a:schemeClr val="dk1"/>
                </a:solidFill>
                <a:latin typeface="Arial"/>
                <a:ea typeface="Arial"/>
                <a:cs typeface="Arial"/>
                <a:sym typeface="Arial"/>
              </a:rPr>
              <a:t>punibilidad</a:t>
            </a:r>
            <a:r>
              <a:rPr lang="en-US" sz="1900" b="0" i="0" u="none" dirty="0">
                <a:solidFill>
                  <a:schemeClr val="dk1"/>
                </a:solidFill>
                <a:latin typeface="Arial"/>
                <a:ea typeface="Arial"/>
                <a:cs typeface="Arial"/>
                <a:sym typeface="Arial"/>
              </a:rPr>
              <a:t> </a:t>
            </a:r>
            <a:r>
              <a:rPr lang="en-US" sz="1900" b="0" i="0" u="none" dirty="0" err="1">
                <a:solidFill>
                  <a:schemeClr val="dk1"/>
                </a:solidFill>
                <a:latin typeface="Arial"/>
                <a:ea typeface="Arial"/>
                <a:cs typeface="Arial"/>
                <a:sym typeface="Arial"/>
              </a:rPr>
              <a:t>establecida</a:t>
            </a:r>
            <a:r>
              <a:rPr lang="en-US" sz="1900" b="0" i="0" u="none" dirty="0">
                <a:solidFill>
                  <a:schemeClr val="dk1"/>
                </a:solidFill>
                <a:latin typeface="Arial"/>
                <a:ea typeface="Arial"/>
                <a:cs typeface="Arial"/>
                <a:sym typeface="Arial"/>
              </a:rPr>
              <a:t> </a:t>
            </a:r>
            <a:r>
              <a:rPr lang="en-US" sz="1900" b="0" i="0" u="none" dirty="0" err="1">
                <a:solidFill>
                  <a:schemeClr val="dk1"/>
                </a:solidFill>
                <a:latin typeface="Arial"/>
                <a:ea typeface="Arial"/>
                <a:cs typeface="Arial"/>
                <a:sym typeface="Arial"/>
              </a:rPr>
              <a:t>en</a:t>
            </a:r>
            <a:r>
              <a:rPr lang="en-US" sz="1900" b="0" i="0" u="none" dirty="0">
                <a:solidFill>
                  <a:schemeClr val="dk1"/>
                </a:solidFill>
                <a:latin typeface="Arial"/>
                <a:ea typeface="Arial"/>
                <a:cs typeface="Arial"/>
                <a:sym typeface="Arial"/>
              </a:rPr>
              <a:t> </a:t>
            </a:r>
            <a:r>
              <a:rPr lang="en-US" sz="1900" b="0" i="0" u="none" dirty="0" err="1">
                <a:solidFill>
                  <a:schemeClr val="dk1"/>
                </a:solidFill>
                <a:latin typeface="Arial"/>
                <a:ea typeface="Arial"/>
                <a:cs typeface="Arial"/>
                <a:sym typeface="Arial"/>
              </a:rPr>
              <a:t>el</a:t>
            </a:r>
            <a:r>
              <a:rPr lang="en-US" sz="1900" b="0" i="0" u="none" dirty="0">
                <a:solidFill>
                  <a:schemeClr val="dk1"/>
                </a:solidFill>
                <a:latin typeface="Arial"/>
                <a:ea typeface="Arial"/>
                <a:cs typeface="Arial"/>
                <a:sym typeface="Arial"/>
              </a:rPr>
              <a:t> </a:t>
            </a:r>
            <a:r>
              <a:rPr lang="en-US" sz="1900" b="0" i="0" u="none" dirty="0" err="1">
                <a:solidFill>
                  <a:schemeClr val="dk1"/>
                </a:solidFill>
                <a:latin typeface="Arial"/>
                <a:ea typeface="Arial"/>
                <a:cs typeface="Arial"/>
                <a:sym typeface="Arial"/>
              </a:rPr>
              <a:t>párrafo</a:t>
            </a:r>
            <a:r>
              <a:rPr lang="en-US" sz="1900" b="0" i="0" u="none" dirty="0">
                <a:solidFill>
                  <a:schemeClr val="dk1"/>
                </a:solidFill>
                <a:latin typeface="Arial"/>
                <a:ea typeface="Arial"/>
                <a:cs typeface="Arial"/>
                <a:sym typeface="Arial"/>
              </a:rPr>
              <a:t> anterior se </a:t>
            </a:r>
            <a:r>
              <a:rPr lang="en-US" sz="1900" b="0" i="0" u="none" dirty="0" err="1">
                <a:solidFill>
                  <a:schemeClr val="dk1"/>
                </a:solidFill>
                <a:latin typeface="Arial"/>
                <a:ea typeface="Arial"/>
                <a:cs typeface="Arial"/>
                <a:sym typeface="Arial"/>
              </a:rPr>
              <a:t>considerará</a:t>
            </a:r>
            <a:r>
              <a:rPr lang="en-US" sz="1900" b="0" i="0" u="none" dirty="0">
                <a:solidFill>
                  <a:schemeClr val="dk1"/>
                </a:solidFill>
                <a:latin typeface="Arial"/>
                <a:ea typeface="Arial"/>
                <a:cs typeface="Arial"/>
                <a:sym typeface="Arial"/>
              </a:rPr>
              <a:t> para </a:t>
            </a:r>
            <a:r>
              <a:rPr lang="en-US" sz="1900" b="0" i="0" u="none" dirty="0" err="1">
                <a:solidFill>
                  <a:schemeClr val="dk1"/>
                </a:solidFill>
                <a:latin typeface="Arial"/>
                <a:ea typeface="Arial"/>
                <a:cs typeface="Arial"/>
                <a:sym typeface="Arial"/>
              </a:rPr>
              <a:t>cada</a:t>
            </a:r>
            <a:r>
              <a:rPr lang="en-US" sz="1900" b="0" i="0" u="none" dirty="0">
                <a:solidFill>
                  <a:schemeClr val="dk1"/>
                </a:solidFill>
                <a:latin typeface="Arial"/>
                <a:ea typeface="Arial"/>
                <a:cs typeface="Arial"/>
                <a:sym typeface="Arial"/>
              </a:rPr>
              <a:t> </a:t>
            </a:r>
            <a:r>
              <a:rPr lang="en-US" sz="1900" b="0" i="0" u="none" dirty="0" err="1">
                <a:solidFill>
                  <a:schemeClr val="dk1"/>
                </a:solidFill>
                <a:latin typeface="Arial"/>
                <a:ea typeface="Arial"/>
                <a:cs typeface="Arial"/>
                <a:sym typeface="Arial"/>
              </a:rPr>
              <a:t>jurisdicción</a:t>
            </a:r>
            <a:r>
              <a:rPr lang="en-US" sz="1900" b="0" i="0" u="none" dirty="0">
                <a:solidFill>
                  <a:schemeClr val="dk1"/>
                </a:solidFill>
                <a:latin typeface="Arial"/>
                <a:ea typeface="Arial"/>
                <a:cs typeface="Arial"/>
                <a:sym typeface="Arial"/>
              </a:rPr>
              <a:t> </a:t>
            </a:r>
            <a:r>
              <a:rPr lang="en-US" sz="1900" b="0" i="0" u="none" dirty="0" err="1">
                <a:solidFill>
                  <a:schemeClr val="dk1"/>
                </a:solidFill>
                <a:latin typeface="Arial"/>
                <a:ea typeface="Arial"/>
                <a:cs typeface="Arial"/>
                <a:sym typeface="Arial"/>
              </a:rPr>
              <a:t>en</a:t>
            </a:r>
            <a:r>
              <a:rPr lang="en-US" sz="1900" b="0" i="0" u="none" dirty="0">
                <a:solidFill>
                  <a:schemeClr val="dk1"/>
                </a:solidFill>
                <a:latin typeface="Arial"/>
                <a:ea typeface="Arial"/>
                <a:cs typeface="Arial"/>
                <a:sym typeface="Arial"/>
              </a:rPr>
              <a:t> que se </a:t>
            </a:r>
            <a:r>
              <a:rPr lang="en-US" sz="1900" b="0" i="0" u="none" dirty="0" err="1">
                <a:solidFill>
                  <a:schemeClr val="dk1"/>
                </a:solidFill>
                <a:latin typeface="Arial"/>
                <a:ea typeface="Arial"/>
                <a:cs typeface="Arial"/>
                <a:sym typeface="Arial"/>
              </a:rPr>
              <a:t>hubiere</a:t>
            </a:r>
            <a:r>
              <a:rPr lang="en-US" sz="1900" b="0" i="0" u="none" dirty="0">
                <a:solidFill>
                  <a:schemeClr val="dk1"/>
                </a:solidFill>
                <a:latin typeface="Arial"/>
                <a:ea typeface="Arial"/>
                <a:cs typeface="Arial"/>
                <a:sym typeface="Arial"/>
              </a:rPr>
              <a:t> </a:t>
            </a:r>
            <a:r>
              <a:rPr lang="en-US" sz="1900" b="0" i="0" u="none" dirty="0" err="1">
                <a:solidFill>
                  <a:schemeClr val="dk1"/>
                </a:solidFill>
                <a:latin typeface="Arial"/>
                <a:ea typeface="Arial"/>
                <a:cs typeface="Arial"/>
                <a:sym typeface="Arial"/>
              </a:rPr>
              <a:t>cometido</a:t>
            </a:r>
            <a:r>
              <a:rPr lang="en-US" sz="1900" b="0" i="0" u="none" dirty="0">
                <a:solidFill>
                  <a:schemeClr val="dk1"/>
                </a:solidFill>
                <a:latin typeface="Arial"/>
                <a:ea typeface="Arial"/>
                <a:cs typeface="Arial"/>
                <a:sym typeface="Arial"/>
              </a:rPr>
              <a:t> la </a:t>
            </a:r>
            <a:r>
              <a:rPr lang="en-US" sz="1900" b="0" i="0" u="none" dirty="0" err="1">
                <a:solidFill>
                  <a:schemeClr val="dk1"/>
                </a:solidFill>
                <a:latin typeface="Arial"/>
                <a:ea typeface="Arial"/>
                <a:cs typeface="Arial"/>
                <a:sym typeface="Arial"/>
              </a:rPr>
              <a:t>evasión</a:t>
            </a:r>
            <a:r>
              <a:rPr lang="en-US" sz="1900" b="0" i="0" u="none" dirty="0">
                <a:solidFill>
                  <a:schemeClr val="dk1"/>
                </a:solidFill>
                <a:latin typeface="Arial"/>
                <a:ea typeface="Arial"/>
                <a:cs typeface="Arial"/>
                <a:sym typeface="Arial"/>
              </a:rPr>
              <a:t>.</a:t>
            </a:r>
            <a:endParaRPr sz="3100" dirty="0"/>
          </a:p>
          <a:p>
            <a:pPr marL="342900" marR="0" lvl="0" indent="-215900" algn="l" rtl="0">
              <a:spcBef>
                <a:spcPts val="400"/>
              </a:spcBef>
              <a:spcAft>
                <a:spcPts val="0"/>
              </a:spcAft>
              <a:buClr>
                <a:schemeClr val="dk1"/>
              </a:buClr>
              <a:buSzPts val="2000"/>
              <a:buFont typeface="Arial"/>
              <a:buNone/>
            </a:pPr>
            <a:endParaRPr sz="2000" b="0" i="0" u="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25426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280"/>
        <p:cNvGrpSpPr/>
        <p:nvPr/>
      </p:nvGrpSpPr>
      <p:grpSpPr>
        <a:xfrm>
          <a:off x="0" y="0"/>
          <a:ext cx="0" cy="0"/>
          <a:chOff x="0" y="0"/>
          <a:chExt cx="0" cy="0"/>
        </a:xfrm>
      </p:grpSpPr>
      <p:sp>
        <p:nvSpPr>
          <p:cNvPr id="281" name="Google Shape;281;p40"/>
          <p:cNvSpPr txBox="1">
            <a:spLocks noGrp="1"/>
          </p:cNvSpPr>
          <p:nvPr>
            <p:ph type="title"/>
          </p:nvPr>
        </p:nvSpPr>
        <p:spPr>
          <a:xfrm>
            <a:off x="457200" y="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8000"/>
              </a:buClr>
              <a:buSzPts val="4400"/>
              <a:buFont typeface="Arial"/>
              <a:buNone/>
            </a:pPr>
            <a:r>
              <a:rPr lang="en-US" sz="4400" b="0" i="0" u="none" dirty="0">
                <a:solidFill>
                  <a:schemeClr val="accent2"/>
                </a:solidFill>
                <a:latin typeface="Arial"/>
                <a:ea typeface="Arial"/>
                <a:cs typeface="Arial"/>
                <a:sym typeface="Arial"/>
              </a:rPr>
              <a:t>EVASION AGRAVADA</a:t>
            </a:r>
            <a:endParaRPr dirty="0">
              <a:solidFill>
                <a:schemeClr val="accent2"/>
              </a:solidFill>
            </a:endParaRPr>
          </a:p>
        </p:txBody>
      </p:sp>
      <p:sp>
        <p:nvSpPr>
          <p:cNvPr id="282" name="Google Shape;282;p40"/>
          <p:cNvSpPr txBox="1">
            <a:spLocks noGrp="1"/>
          </p:cNvSpPr>
          <p:nvPr>
            <p:ph type="body" idx="1"/>
          </p:nvPr>
        </p:nvSpPr>
        <p:spPr>
          <a:xfrm>
            <a:off x="457200" y="1001737"/>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dirty="0">
                <a:solidFill>
                  <a:schemeClr val="dk1"/>
                </a:solidFill>
                <a:latin typeface="Arial"/>
                <a:ea typeface="Arial"/>
                <a:cs typeface="Arial"/>
                <a:sym typeface="Arial"/>
              </a:rPr>
              <a:t>ARTÍCULO 2°.- </a:t>
            </a:r>
            <a:r>
              <a:rPr lang="en-US" sz="2000" b="0" i="0" u="none" dirty="0" err="1">
                <a:solidFill>
                  <a:schemeClr val="dk1"/>
                </a:solidFill>
                <a:latin typeface="Arial"/>
                <a:ea typeface="Arial"/>
                <a:cs typeface="Arial"/>
                <a:sym typeface="Arial"/>
              </a:rPr>
              <a:t>Evasión</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agravada</a:t>
            </a:r>
            <a:r>
              <a:rPr lang="en-US" sz="2000" b="0" i="0" u="none" dirty="0">
                <a:solidFill>
                  <a:schemeClr val="dk1"/>
                </a:solidFill>
                <a:latin typeface="Arial"/>
                <a:ea typeface="Arial"/>
                <a:cs typeface="Arial"/>
                <a:sym typeface="Arial"/>
              </a:rPr>
              <a:t>. La </a:t>
            </a:r>
            <a:r>
              <a:rPr lang="en-US" sz="2000" b="0" i="0" u="none" dirty="0" err="1">
                <a:solidFill>
                  <a:schemeClr val="dk1"/>
                </a:solidFill>
                <a:latin typeface="Arial"/>
                <a:ea typeface="Arial"/>
                <a:cs typeface="Arial"/>
                <a:sym typeface="Arial"/>
              </a:rPr>
              <a:t>pena</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será</a:t>
            </a:r>
            <a:r>
              <a:rPr lang="en-US" sz="2000" b="0" i="0" u="none" dirty="0">
                <a:solidFill>
                  <a:schemeClr val="dk1"/>
                </a:solidFill>
                <a:latin typeface="Arial"/>
                <a:ea typeface="Arial"/>
                <a:cs typeface="Arial"/>
                <a:sym typeface="Arial"/>
              </a:rPr>
              <a:t> de </a:t>
            </a:r>
            <a:r>
              <a:rPr lang="en-US" sz="2000" b="0" i="0" u="none" dirty="0" err="1">
                <a:solidFill>
                  <a:schemeClr val="dk1"/>
                </a:solidFill>
                <a:latin typeface="Arial"/>
                <a:ea typeface="Arial"/>
                <a:cs typeface="Arial"/>
                <a:sym typeface="Arial"/>
              </a:rPr>
              <a:t>tres</a:t>
            </a:r>
            <a:r>
              <a:rPr lang="en-US" sz="2000" b="0" i="0" u="none" dirty="0">
                <a:solidFill>
                  <a:schemeClr val="dk1"/>
                </a:solidFill>
                <a:latin typeface="Arial"/>
                <a:ea typeface="Arial"/>
                <a:cs typeface="Arial"/>
                <a:sym typeface="Arial"/>
              </a:rPr>
              <a:t> (3) </a:t>
            </a:r>
            <a:r>
              <a:rPr lang="en-US" sz="2000" b="0" i="0" u="none" dirty="0" err="1">
                <a:solidFill>
                  <a:schemeClr val="dk1"/>
                </a:solidFill>
                <a:latin typeface="Arial"/>
                <a:ea typeface="Arial"/>
                <a:cs typeface="Arial"/>
                <a:sym typeface="Arial"/>
              </a:rPr>
              <a:t>años</a:t>
            </a:r>
            <a:r>
              <a:rPr lang="en-US" sz="2000" b="0" i="0" u="none" dirty="0">
                <a:solidFill>
                  <a:schemeClr val="dk1"/>
                </a:solidFill>
                <a:latin typeface="Arial"/>
                <a:ea typeface="Arial"/>
                <a:cs typeface="Arial"/>
                <a:sym typeface="Arial"/>
              </a:rPr>
              <a:t> y seis (6) meses a </a:t>
            </a:r>
            <a:r>
              <a:rPr lang="en-US" sz="2000" b="0" i="0" u="none" dirty="0" err="1">
                <a:solidFill>
                  <a:schemeClr val="dk1"/>
                </a:solidFill>
                <a:latin typeface="Arial"/>
                <a:ea typeface="Arial"/>
                <a:cs typeface="Arial"/>
                <a:sym typeface="Arial"/>
              </a:rPr>
              <a:t>nueve</a:t>
            </a:r>
            <a:r>
              <a:rPr lang="en-US" sz="2000" b="0" i="0" u="none" dirty="0">
                <a:solidFill>
                  <a:schemeClr val="dk1"/>
                </a:solidFill>
                <a:latin typeface="Arial"/>
                <a:ea typeface="Arial"/>
                <a:cs typeface="Arial"/>
                <a:sym typeface="Arial"/>
              </a:rPr>
              <a:t> (9) </a:t>
            </a:r>
            <a:r>
              <a:rPr lang="en-US" sz="2000" b="0" i="0" u="none" dirty="0" err="1">
                <a:solidFill>
                  <a:schemeClr val="dk1"/>
                </a:solidFill>
                <a:latin typeface="Arial"/>
                <a:ea typeface="Arial"/>
                <a:cs typeface="Arial"/>
                <a:sym typeface="Arial"/>
              </a:rPr>
              <a:t>años</a:t>
            </a:r>
            <a:r>
              <a:rPr lang="en-US" sz="2000" b="0" i="0" u="none" dirty="0">
                <a:solidFill>
                  <a:schemeClr val="dk1"/>
                </a:solidFill>
                <a:latin typeface="Arial"/>
                <a:ea typeface="Arial"/>
                <a:cs typeface="Arial"/>
                <a:sym typeface="Arial"/>
              </a:rPr>
              <a:t> de </a:t>
            </a:r>
            <a:r>
              <a:rPr lang="en-US" sz="2000" b="0" i="0" u="none" dirty="0" err="1">
                <a:solidFill>
                  <a:schemeClr val="dk1"/>
                </a:solidFill>
                <a:latin typeface="Arial"/>
                <a:ea typeface="Arial"/>
                <a:cs typeface="Arial"/>
                <a:sym typeface="Arial"/>
              </a:rPr>
              <a:t>prisión</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cuando</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en</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el</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caso</a:t>
            </a:r>
            <a:r>
              <a:rPr lang="en-US" sz="2000" b="0" i="0" u="none" dirty="0">
                <a:solidFill>
                  <a:schemeClr val="dk1"/>
                </a:solidFill>
                <a:latin typeface="Arial"/>
                <a:ea typeface="Arial"/>
                <a:cs typeface="Arial"/>
                <a:sym typeface="Arial"/>
              </a:rPr>
              <a:t> del </a:t>
            </a:r>
            <a:r>
              <a:rPr lang="en-US" sz="2000" b="0" i="0" u="none" dirty="0" err="1">
                <a:solidFill>
                  <a:schemeClr val="dk1"/>
                </a:solidFill>
                <a:latin typeface="Arial"/>
                <a:ea typeface="Arial"/>
                <a:cs typeface="Arial"/>
                <a:sym typeface="Arial"/>
              </a:rPr>
              <a:t>artículo</a:t>
            </a:r>
            <a:r>
              <a:rPr lang="en-US" sz="2000" b="0" i="0" u="none" dirty="0">
                <a:solidFill>
                  <a:schemeClr val="dk1"/>
                </a:solidFill>
                <a:latin typeface="Arial"/>
                <a:ea typeface="Arial"/>
                <a:cs typeface="Arial"/>
                <a:sym typeface="Arial"/>
              </a:rPr>
              <a:t> 1° se </a:t>
            </a:r>
            <a:r>
              <a:rPr lang="en-US" sz="2000" b="0" i="0" u="none" dirty="0" err="1">
                <a:solidFill>
                  <a:schemeClr val="dk1"/>
                </a:solidFill>
                <a:latin typeface="Arial"/>
                <a:ea typeface="Arial"/>
                <a:cs typeface="Arial"/>
                <a:sym typeface="Arial"/>
              </a:rPr>
              <a:t>comprobare</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cualquiera</a:t>
            </a:r>
            <a:r>
              <a:rPr lang="en-US" sz="2000" b="0" i="0" u="none" dirty="0">
                <a:solidFill>
                  <a:schemeClr val="dk1"/>
                </a:solidFill>
                <a:latin typeface="Arial"/>
                <a:ea typeface="Arial"/>
                <a:cs typeface="Arial"/>
                <a:sym typeface="Arial"/>
              </a:rPr>
              <a:t> de </a:t>
            </a:r>
            <a:r>
              <a:rPr lang="en-US" sz="2000" b="0" i="0" u="none" dirty="0" err="1">
                <a:solidFill>
                  <a:schemeClr val="dk1"/>
                </a:solidFill>
                <a:latin typeface="Arial"/>
                <a:ea typeface="Arial"/>
                <a:cs typeface="Arial"/>
                <a:sym typeface="Arial"/>
              </a:rPr>
              <a:t>los</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siguientes</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supuestos</a:t>
            </a:r>
            <a:r>
              <a:rPr lang="en-US" sz="2000" b="0" i="0" u="none" dirty="0">
                <a:solidFill>
                  <a:schemeClr val="dk1"/>
                </a:solidFill>
                <a:latin typeface="Arial"/>
                <a:ea typeface="Arial"/>
                <a:cs typeface="Arial"/>
                <a:sym typeface="Arial"/>
              </a:rPr>
              <a:t>:</a:t>
            </a:r>
            <a:endParaRPr sz="2000" b="0" i="0" u="none" dirty="0">
              <a:solidFill>
                <a:schemeClr val="dk1"/>
              </a:solidFill>
              <a:latin typeface="Arial"/>
              <a:ea typeface="Arial"/>
              <a:cs typeface="Arial"/>
              <a:sym typeface="Arial"/>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dirty="0">
                <a:solidFill>
                  <a:schemeClr val="dk1"/>
                </a:solidFill>
                <a:latin typeface="Arial"/>
                <a:ea typeface="Arial"/>
                <a:cs typeface="Arial"/>
                <a:sym typeface="Arial"/>
              </a:rPr>
              <a:t>a) El </a:t>
            </a:r>
            <a:r>
              <a:rPr lang="en-US" sz="2000" b="0" i="0" u="none" dirty="0" err="1">
                <a:solidFill>
                  <a:schemeClr val="dk1"/>
                </a:solidFill>
                <a:latin typeface="Arial"/>
                <a:ea typeface="Arial"/>
                <a:cs typeface="Arial"/>
                <a:sym typeface="Arial"/>
              </a:rPr>
              <a:t>monto</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evadido</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superare</a:t>
            </a:r>
            <a:r>
              <a:rPr lang="en-US" sz="2000" b="0" i="0" u="none" dirty="0">
                <a:solidFill>
                  <a:schemeClr val="dk1"/>
                </a:solidFill>
                <a:latin typeface="Arial"/>
                <a:ea typeface="Arial"/>
                <a:cs typeface="Arial"/>
                <a:sym typeface="Arial"/>
              </a:rPr>
              <a:t> la </a:t>
            </a:r>
            <a:r>
              <a:rPr lang="en-US" sz="2000" b="0" i="0" u="none" dirty="0" err="1">
                <a:solidFill>
                  <a:schemeClr val="dk1"/>
                </a:solidFill>
                <a:latin typeface="Arial"/>
                <a:ea typeface="Arial"/>
                <a:cs typeface="Arial"/>
                <a:sym typeface="Arial"/>
              </a:rPr>
              <a:t>suma</a:t>
            </a:r>
            <a:r>
              <a:rPr lang="en-US" sz="2000" b="0" i="0" u="none" dirty="0">
                <a:solidFill>
                  <a:schemeClr val="dk1"/>
                </a:solidFill>
                <a:latin typeface="Arial"/>
                <a:ea typeface="Arial"/>
                <a:cs typeface="Arial"/>
                <a:sym typeface="Arial"/>
              </a:rPr>
              <a:t> de  pesos mil </a:t>
            </a:r>
            <a:r>
              <a:rPr lang="en-US" sz="2000" b="0" i="0" u="none" dirty="0" err="1">
                <a:solidFill>
                  <a:schemeClr val="dk1"/>
                </a:solidFill>
                <a:latin typeface="Arial"/>
                <a:ea typeface="Arial"/>
                <a:cs typeface="Arial"/>
                <a:sym typeface="Arial"/>
              </a:rPr>
              <a:t>millones</a:t>
            </a:r>
            <a:r>
              <a:rPr lang="en-US" sz="2000" b="0" i="0" u="none" dirty="0">
                <a:solidFill>
                  <a:schemeClr val="dk1"/>
                </a:solidFill>
                <a:latin typeface="Arial"/>
                <a:ea typeface="Arial"/>
                <a:cs typeface="Arial"/>
                <a:sym typeface="Arial"/>
              </a:rPr>
              <a:t> ($ 1000.000.000);</a:t>
            </a:r>
            <a:endParaRPr sz="2000" b="0" i="0" u="none" dirty="0">
              <a:solidFill>
                <a:schemeClr val="dk1"/>
              </a:solidFill>
              <a:latin typeface="Arial"/>
              <a:ea typeface="Arial"/>
              <a:cs typeface="Arial"/>
              <a:sym typeface="Arial"/>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dirty="0">
                <a:solidFill>
                  <a:schemeClr val="dk1"/>
                </a:solidFill>
                <a:latin typeface="Arial"/>
                <a:ea typeface="Arial"/>
                <a:cs typeface="Arial"/>
                <a:sym typeface="Arial"/>
              </a:rPr>
              <a:t>b) </a:t>
            </a:r>
            <a:r>
              <a:rPr lang="en-US" sz="2000" b="0" i="0" u="none" dirty="0" err="1">
                <a:solidFill>
                  <a:schemeClr val="dk1"/>
                </a:solidFill>
                <a:latin typeface="Arial"/>
                <a:ea typeface="Arial"/>
                <a:cs typeface="Arial"/>
                <a:sym typeface="Arial"/>
              </a:rPr>
              <a:t>Hubieren</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intervenido</a:t>
            </a:r>
            <a:r>
              <a:rPr lang="en-US" sz="2000" b="0" i="0" u="none" dirty="0">
                <a:solidFill>
                  <a:schemeClr val="dk1"/>
                </a:solidFill>
                <a:latin typeface="Arial"/>
                <a:ea typeface="Arial"/>
                <a:cs typeface="Arial"/>
                <a:sym typeface="Arial"/>
              </a:rPr>
              <a:t> persona o personas </a:t>
            </a:r>
            <a:r>
              <a:rPr lang="en-US" sz="2000" b="0" i="0" u="none" dirty="0" err="1">
                <a:solidFill>
                  <a:schemeClr val="dk1"/>
                </a:solidFill>
                <a:latin typeface="Arial"/>
                <a:ea typeface="Arial"/>
                <a:cs typeface="Arial"/>
                <a:sym typeface="Arial"/>
              </a:rPr>
              <a:t>humanas</a:t>
            </a:r>
            <a:r>
              <a:rPr lang="en-US" sz="2000" b="0" i="0" u="none" dirty="0">
                <a:solidFill>
                  <a:schemeClr val="dk1"/>
                </a:solidFill>
                <a:latin typeface="Arial"/>
                <a:ea typeface="Arial"/>
                <a:cs typeface="Arial"/>
                <a:sym typeface="Arial"/>
              </a:rPr>
              <a:t> o </a:t>
            </a:r>
            <a:r>
              <a:rPr lang="en-US" sz="2000" b="0" i="0" u="none" dirty="0" err="1">
                <a:solidFill>
                  <a:schemeClr val="dk1"/>
                </a:solidFill>
                <a:latin typeface="Arial"/>
                <a:ea typeface="Arial"/>
                <a:cs typeface="Arial"/>
                <a:sym typeface="Arial"/>
              </a:rPr>
              <a:t>jurídicas</a:t>
            </a:r>
            <a:r>
              <a:rPr lang="en-US" sz="2000" b="0" i="0" u="none" dirty="0">
                <a:solidFill>
                  <a:schemeClr val="dk1"/>
                </a:solidFill>
                <a:latin typeface="Arial"/>
                <a:ea typeface="Arial"/>
                <a:cs typeface="Arial"/>
                <a:sym typeface="Arial"/>
              </a:rPr>
              <a:t> o </a:t>
            </a:r>
            <a:r>
              <a:rPr lang="en-US" sz="2000" b="0" i="0" u="none" dirty="0" err="1">
                <a:solidFill>
                  <a:schemeClr val="dk1"/>
                </a:solidFill>
                <a:latin typeface="Arial"/>
                <a:ea typeface="Arial"/>
                <a:cs typeface="Arial"/>
                <a:sym typeface="Arial"/>
              </a:rPr>
              <a:t>entidades</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interpuestas</a:t>
            </a:r>
            <a:r>
              <a:rPr lang="en-US" sz="2000" b="0" i="0" u="none" dirty="0">
                <a:solidFill>
                  <a:schemeClr val="dk1"/>
                </a:solidFill>
                <a:latin typeface="Arial"/>
                <a:ea typeface="Arial"/>
                <a:cs typeface="Arial"/>
                <a:sym typeface="Arial"/>
              </a:rPr>
              <a:t>, o se </a:t>
            </a:r>
            <a:r>
              <a:rPr lang="en-US" sz="2000" b="0" i="0" u="none" dirty="0" err="1">
                <a:solidFill>
                  <a:schemeClr val="dk1"/>
                </a:solidFill>
                <a:latin typeface="Arial"/>
                <a:ea typeface="Arial"/>
                <a:cs typeface="Arial"/>
                <a:sym typeface="Arial"/>
              </a:rPr>
              <a:t>hubieren</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utilizado</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estructuras</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negocios</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patrimonios</a:t>
            </a:r>
            <a:r>
              <a:rPr lang="en-US" sz="2000" b="0" i="0" u="none" dirty="0">
                <a:solidFill>
                  <a:schemeClr val="dk1"/>
                </a:solidFill>
                <a:latin typeface="Arial"/>
                <a:ea typeface="Arial"/>
                <a:cs typeface="Arial"/>
                <a:sym typeface="Arial"/>
              </a:rPr>
              <a:t> de </a:t>
            </a:r>
            <a:r>
              <a:rPr lang="en-US" sz="2000" b="0" i="0" u="none" dirty="0" err="1">
                <a:solidFill>
                  <a:schemeClr val="dk1"/>
                </a:solidFill>
                <a:latin typeface="Arial"/>
                <a:ea typeface="Arial"/>
                <a:cs typeface="Arial"/>
                <a:sym typeface="Arial"/>
              </a:rPr>
              <a:t>afectación</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instrumentos</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fiduciarios</a:t>
            </a:r>
            <a:r>
              <a:rPr lang="en-US" sz="2000" b="0" i="0" u="none" dirty="0">
                <a:solidFill>
                  <a:schemeClr val="dk1"/>
                </a:solidFill>
                <a:latin typeface="Arial"/>
                <a:ea typeface="Arial"/>
                <a:cs typeface="Arial"/>
                <a:sym typeface="Arial"/>
              </a:rPr>
              <a:t> y/o </a:t>
            </a:r>
            <a:r>
              <a:rPr lang="en-US" sz="2000" b="0" i="0" u="none" dirty="0" err="1">
                <a:solidFill>
                  <a:schemeClr val="dk1"/>
                </a:solidFill>
                <a:latin typeface="Arial"/>
                <a:ea typeface="Arial"/>
                <a:cs typeface="Arial"/>
                <a:sym typeface="Arial"/>
              </a:rPr>
              <a:t>jurisdicciones</a:t>
            </a:r>
            <a:r>
              <a:rPr lang="en-US" sz="2000" b="0" i="0" u="none" dirty="0">
                <a:solidFill>
                  <a:schemeClr val="dk1"/>
                </a:solidFill>
                <a:latin typeface="Arial"/>
                <a:ea typeface="Arial"/>
                <a:cs typeface="Arial"/>
                <a:sym typeface="Arial"/>
              </a:rPr>
              <a:t> no </a:t>
            </a:r>
            <a:r>
              <a:rPr lang="en-US" sz="2000" b="0" i="0" u="none" dirty="0" err="1">
                <a:solidFill>
                  <a:schemeClr val="dk1"/>
                </a:solidFill>
                <a:latin typeface="Arial"/>
                <a:ea typeface="Arial"/>
                <a:cs typeface="Arial"/>
                <a:sym typeface="Arial"/>
              </a:rPr>
              <a:t>cooperantes</a:t>
            </a:r>
            <a:r>
              <a:rPr lang="en-US" sz="2000" b="0" i="0" u="none" dirty="0">
                <a:solidFill>
                  <a:schemeClr val="dk1"/>
                </a:solidFill>
                <a:latin typeface="Arial"/>
                <a:ea typeface="Arial"/>
                <a:cs typeface="Arial"/>
                <a:sym typeface="Arial"/>
              </a:rPr>
              <a:t>, para </a:t>
            </a:r>
            <a:r>
              <a:rPr lang="en-US" sz="2000" b="0" i="0" u="none" dirty="0" err="1">
                <a:solidFill>
                  <a:schemeClr val="dk1"/>
                </a:solidFill>
                <a:latin typeface="Arial"/>
                <a:ea typeface="Arial"/>
                <a:cs typeface="Arial"/>
                <a:sym typeface="Arial"/>
              </a:rPr>
              <a:t>ocultar</a:t>
            </a:r>
            <a:r>
              <a:rPr lang="en-US" sz="2000" b="0" i="0" u="none" dirty="0">
                <a:solidFill>
                  <a:schemeClr val="dk1"/>
                </a:solidFill>
                <a:latin typeface="Arial"/>
                <a:ea typeface="Arial"/>
                <a:cs typeface="Arial"/>
                <a:sym typeface="Arial"/>
              </a:rPr>
              <a:t> la </a:t>
            </a:r>
            <a:r>
              <a:rPr lang="en-US" sz="2000" b="0" i="0" u="none" dirty="0" err="1">
                <a:solidFill>
                  <a:schemeClr val="dk1"/>
                </a:solidFill>
                <a:latin typeface="Arial"/>
                <a:ea typeface="Arial"/>
                <a:cs typeface="Arial"/>
                <a:sym typeface="Arial"/>
              </a:rPr>
              <a:t>identidad</a:t>
            </a:r>
            <a:r>
              <a:rPr lang="en-US" sz="2000" b="0" i="0" u="none" dirty="0">
                <a:solidFill>
                  <a:schemeClr val="dk1"/>
                </a:solidFill>
                <a:latin typeface="Arial"/>
                <a:ea typeface="Arial"/>
                <a:cs typeface="Arial"/>
                <a:sym typeface="Arial"/>
              </a:rPr>
              <a:t> o </a:t>
            </a:r>
            <a:r>
              <a:rPr lang="en-US" sz="2000" b="0" i="0" u="none" dirty="0" err="1">
                <a:solidFill>
                  <a:schemeClr val="dk1"/>
                </a:solidFill>
                <a:latin typeface="Arial"/>
                <a:ea typeface="Arial"/>
                <a:cs typeface="Arial"/>
                <a:sym typeface="Arial"/>
              </a:rPr>
              <a:t>dificultar</a:t>
            </a:r>
            <a:r>
              <a:rPr lang="en-US" sz="2000" b="0" i="0" u="none" dirty="0">
                <a:solidFill>
                  <a:schemeClr val="dk1"/>
                </a:solidFill>
                <a:latin typeface="Arial"/>
                <a:ea typeface="Arial"/>
                <a:cs typeface="Arial"/>
                <a:sym typeface="Arial"/>
              </a:rPr>
              <a:t> la </a:t>
            </a:r>
            <a:r>
              <a:rPr lang="en-US" sz="2000" b="0" i="0" u="none" dirty="0" err="1">
                <a:solidFill>
                  <a:schemeClr val="dk1"/>
                </a:solidFill>
                <a:latin typeface="Arial"/>
                <a:ea typeface="Arial"/>
                <a:cs typeface="Arial"/>
                <a:sym typeface="Arial"/>
              </a:rPr>
              <a:t>identificación</a:t>
            </a:r>
            <a:r>
              <a:rPr lang="en-US" sz="2000" b="0" i="0" u="none" dirty="0">
                <a:solidFill>
                  <a:schemeClr val="dk1"/>
                </a:solidFill>
                <a:latin typeface="Arial"/>
                <a:ea typeface="Arial"/>
                <a:cs typeface="Arial"/>
                <a:sym typeface="Arial"/>
              </a:rPr>
              <a:t> del </a:t>
            </a:r>
            <a:r>
              <a:rPr lang="en-US" sz="2000" b="0" i="0" u="none" dirty="0" err="1">
                <a:solidFill>
                  <a:schemeClr val="dk1"/>
                </a:solidFill>
                <a:latin typeface="Arial"/>
                <a:ea typeface="Arial"/>
                <a:cs typeface="Arial"/>
                <a:sym typeface="Arial"/>
              </a:rPr>
              <a:t>verdadero</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sujeto</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obligado</a:t>
            </a:r>
            <a:r>
              <a:rPr lang="en-US" sz="2000" b="0" i="0" u="none" dirty="0">
                <a:solidFill>
                  <a:schemeClr val="dk1"/>
                </a:solidFill>
                <a:latin typeface="Arial"/>
                <a:ea typeface="Arial"/>
                <a:cs typeface="Arial"/>
                <a:sym typeface="Arial"/>
              </a:rPr>
              <a:t> y </a:t>
            </a:r>
            <a:r>
              <a:rPr lang="en-US" sz="2000" b="0" i="0" u="none" dirty="0" err="1">
                <a:solidFill>
                  <a:schemeClr val="dk1"/>
                </a:solidFill>
                <a:latin typeface="Arial"/>
                <a:ea typeface="Arial"/>
                <a:cs typeface="Arial"/>
                <a:sym typeface="Arial"/>
              </a:rPr>
              <a:t>el</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monto</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evadido</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superare</a:t>
            </a:r>
            <a:r>
              <a:rPr lang="en-US" sz="2000" b="0" i="0" u="none" dirty="0">
                <a:solidFill>
                  <a:schemeClr val="dk1"/>
                </a:solidFill>
                <a:latin typeface="Arial"/>
                <a:ea typeface="Arial"/>
                <a:cs typeface="Arial"/>
                <a:sym typeface="Arial"/>
              </a:rPr>
              <a:t> la </a:t>
            </a:r>
            <a:r>
              <a:rPr lang="en-US" sz="2000" b="0" i="0" u="none" dirty="0" err="1">
                <a:solidFill>
                  <a:schemeClr val="dk1"/>
                </a:solidFill>
                <a:latin typeface="Arial"/>
                <a:ea typeface="Arial"/>
                <a:cs typeface="Arial"/>
                <a:sym typeface="Arial"/>
              </a:rPr>
              <a:t>suma</a:t>
            </a:r>
            <a:r>
              <a:rPr lang="en-US" sz="2000" b="0" i="0" u="none" dirty="0">
                <a:solidFill>
                  <a:schemeClr val="dk1"/>
                </a:solidFill>
                <a:latin typeface="Arial"/>
                <a:ea typeface="Arial"/>
                <a:cs typeface="Arial"/>
                <a:sym typeface="Arial"/>
              </a:rPr>
              <a:t> de </a:t>
            </a:r>
            <a:r>
              <a:rPr lang="en-US" sz="2000" b="0" i="0" u="none" dirty="0" err="1">
                <a:solidFill>
                  <a:schemeClr val="dk1"/>
                </a:solidFill>
                <a:latin typeface="Arial"/>
                <a:ea typeface="Arial"/>
                <a:cs typeface="Arial"/>
                <a:sym typeface="Arial"/>
              </a:rPr>
              <a:t>doscientos</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millones</a:t>
            </a:r>
            <a:r>
              <a:rPr lang="en-US" sz="2000" b="0" i="0" u="none" dirty="0">
                <a:solidFill>
                  <a:schemeClr val="dk1"/>
                </a:solidFill>
                <a:latin typeface="Arial"/>
                <a:ea typeface="Arial"/>
                <a:cs typeface="Arial"/>
                <a:sym typeface="Arial"/>
              </a:rPr>
              <a:t> de pesos ($ 200.000.000);</a:t>
            </a:r>
            <a:endParaRPr dirty="0"/>
          </a:p>
          <a:p>
            <a:pPr marL="342900" marR="0" lvl="0" indent="0" algn="l" rtl="0">
              <a:lnSpc>
                <a:spcPct val="100000"/>
              </a:lnSpc>
              <a:spcBef>
                <a:spcPts val="400"/>
              </a:spcBef>
              <a:spcAft>
                <a:spcPts val="0"/>
              </a:spcAft>
              <a:buNone/>
            </a:pPr>
            <a:endParaRPr dirty="0"/>
          </a:p>
        </p:txBody>
      </p:sp>
    </p:spTree>
    <p:extLst>
      <p:ext uri="{BB962C8B-B14F-4D97-AF65-F5344CB8AC3E}">
        <p14:creationId xmlns:p14="http://schemas.microsoft.com/office/powerpoint/2010/main" val="4272251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287"/>
        <p:cNvGrpSpPr/>
        <p:nvPr/>
      </p:nvGrpSpPr>
      <p:grpSpPr>
        <a:xfrm>
          <a:off x="0" y="0"/>
          <a:ext cx="0" cy="0"/>
          <a:chOff x="0" y="0"/>
          <a:chExt cx="0" cy="0"/>
        </a:xfrm>
      </p:grpSpPr>
      <p:sp>
        <p:nvSpPr>
          <p:cNvPr id="288" name="Google Shape;288;p4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669900"/>
              </a:buClr>
              <a:buSzPts val="4400"/>
              <a:buFont typeface="Arial"/>
              <a:buNone/>
            </a:pPr>
            <a:r>
              <a:rPr lang="en-US" sz="4400" b="0" i="0" u="none" dirty="0">
                <a:solidFill>
                  <a:schemeClr val="accent2"/>
                </a:solidFill>
                <a:latin typeface="Arial"/>
                <a:ea typeface="Arial"/>
                <a:cs typeface="Arial"/>
                <a:sym typeface="Arial"/>
              </a:rPr>
              <a:t>EVASION AGRAVADA (</a:t>
            </a:r>
            <a:r>
              <a:rPr lang="en-US" sz="4400" b="0" i="0" u="none" dirty="0" err="1">
                <a:solidFill>
                  <a:schemeClr val="accent2"/>
                </a:solidFill>
                <a:latin typeface="Arial"/>
                <a:ea typeface="Arial"/>
                <a:cs typeface="Arial"/>
                <a:sym typeface="Arial"/>
              </a:rPr>
              <a:t>cont</a:t>
            </a:r>
            <a:r>
              <a:rPr lang="en-US" sz="4400" b="0" i="0" u="none" dirty="0">
                <a:solidFill>
                  <a:schemeClr val="accent2"/>
                </a:solidFill>
                <a:latin typeface="Arial"/>
                <a:ea typeface="Arial"/>
                <a:cs typeface="Arial"/>
                <a:sym typeface="Arial"/>
              </a:rPr>
              <a:t>)</a:t>
            </a:r>
            <a:endParaRPr dirty="0">
              <a:solidFill>
                <a:schemeClr val="accent2"/>
              </a:solidFill>
            </a:endParaRPr>
          </a:p>
        </p:txBody>
      </p:sp>
      <p:sp>
        <p:nvSpPr>
          <p:cNvPr id="289" name="Google Shape;289;p41"/>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dirty="0">
                <a:solidFill>
                  <a:schemeClr val="dk1"/>
                </a:solidFill>
                <a:latin typeface="Arial"/>
                <a:ea typeface="Arial"/>
                <a:cs typeface="Arial"/>
                <a:sym typeface="Arial"/>
              </a:rPr>
              <a:t>c) El </a:t>
            </a:r>
            <a:r>
              <a:rPr lang="en-US" sz="2000" b="0" i="0" u="none" dirty="0" err="1">
                <a:solidFill>
                  <a:schemeClr val="dk1"/>
                </a:solidFill>
                <a:latin typeface="Arial"/>
                <a:ea typeface="Arial"/>
                <a:cs typeface="Arial"/>
                <a:sym typeface="Arial"/>
              </a:rPr>
              <a:t>obligado</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utilizare</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fraudulentamente</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exenciones</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desgravaciones</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diferimientos</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liberaciones</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reducciones</a:t>
            </a:r>
            <a:r>
              <a:rPr lang="en-US" sz="2000" b="0" i="0" u="none" dirty="0">
                <a:solidFill>
                  <a:schemeClr val="dk1"/>
                </a:solidFill>
                <a:latin typeface="Arial"/>
                <a:ea typeface="Arial"/>
                <a:cs typeface="Arial"/>
                <a:sym typeface="Arial"/>
              </a:rPr>
              <a:t> o </a:t>
            </a:r>
            <a:r>
              <a:rPr lang="en-US" sz="2000" b="0" i="0" u="none" dirty="0" err="1">
                <a:solidFill>
                  <a:schemeClr val="dk1"/>
                </a:solidFill>
                <a:latin typeface="Arial"/>
                <a:ea typeface="Arial"/>
                <a:cs typeface="Arial"/>
                <a:sym typeface="Arial"/>
              </a:rPr>
              <a:t>cualquier</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otro</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tipo</a:t>
            </a:r>
            <a:r>
              <a:rPr lang="en-US" sz="2000" b="0" i="0" u="none" dirty="0">
                <a:solidFill>
                  <a:schemeClr val="dk1"/>
                </a:solidFill>
                <a:latin typeface="Arial"/>
                <a:ea typeface="Arial"/>
                <a:cs typeface="Arial"/>
                <a:sym typeface="Arial"/>
              </a:rPr>
              <a:t> de </a:t>
            </a:r>
            <a:r>
              <a:rPr lang="en-US" sz="2000" b="0" i="0" u="none" dirty="0" err="1">
                <a:solidFill>
                  <a:schemeClr val="dk1"/>
                </a:solidFill>
                <a:latin typeface="Arial"/>
                <a:ea typeface="Arial"/>
                <a:cs typeface="Arial"/>
                <a:sym typeface="Arial"/>
              </a:rPr>
              <a:t>beneficios</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fiscales</a:t>
            </a:r>
            <a:r>
              <a:rPr lang="en-US" sz="2000" b="0" i="0" u="none" dirty="0">
                <a:solidFill>
                  <a:schemeClr val="dk1"/>
                </a:solidFill>
                <a:latin typeface="Arial"/>
                <a:ea typeface="Arial"/>
                <a:cs typeface="Arial"/>
                <a:sym typeface="Arial"/>
              </a:rPr>
              <a:t>, y </a:t>
            </a:r>
            <a:r>
              <a:rPr lang="en-US" sz="2000" b="0" i="0" u="none" dirty="0" err="1">
                <a:solidFill>
                  <a:schemeClr val="dk1"/>
                </a:solidFill>
                <a:latin typeface="Arial"/>
                <a:ea typeface="Arial"/>
                <a:cs typeface="Arial"/>
                <a:sym typeface="Arial"/>
              </a:rPr>
              <a:t>el</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monto</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evadido</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por</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tal</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concepto</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superare</a:t>
            </a:r>
            <a:r>
              <a:rPr lang="en-US" sz="2000" b="0" i="0" u="none" dirty="0">
                <a:solidFill>
                  <a:schemeClr val="dk1"/>
                </a:solidFill>
                <a:latin typeface="Arial"/>
                <a:ea typeface="Arial"/>
                <a:cs typeface="Arial"/>
                <a:sym typeface="Arial"/>
              </a:rPr>
              <a:t> la </a:t>
            </a:r>
            <a:r>
              <a:rPr lang="en-US" sz="2000" b="0" i="0" u="none" dirty="0" err="1">
                <a:solidFill>
                  <a:schemeClr val="dk1"/>
                </a:solidFill>
                <a:latin typeface="Arial"/>
                <a:ea typeface="Arial"/>
                <a:cs typeface="Arial"/>
                <a:sym typeface="Arial"/>
              </a:rPr>
              <a:t>suma</a:t>
            </a:r>
            <a:r>
              <a:rPr lang="en-US" sz="2000" b="0" i="0" u="none" dirty="0">
                <a:solidFill>
                  <a:schemeClr val="dk1"/>
                </a:solidFill>
                <a:latin typeface="Arial"/>
                <a:ea typeface="Arial"/>
                <a:cs typeface="Arial"/>
                <a:sym typeface="Arial"/>
              </a:rPr>
              <a:t> de </a:t>
            </a:r>
            <a:r>
              <a:rPr lang="en-US" sz="2000" b="0" i="0" u="none" dirty="0" err="1">
                <a:solidFill>
                  <a:schemeClr val="dk1"/>
                </a:solidFill>
                <a:latin typeface="Arial"/>
                <a:ea typeface="Arial"/>
                <a:cs typeface="Arial"/>
                <a:sym typeface="Arial"/>
              </a:rPr>
              <a:t>doscientos</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millones</a:t>
            </a:r>
            <a:r>
              <a:rPr lang="en-US" sz="2000" b="0" i="0" u="none" dirty="0">
                <a:solidFill>
                  <a:schemeClr val="dk1"/>
                </a:solidFill>
                <a:latin typeface="Arial"/>
                <a:ea typeface="Arial"/>
                <a:cs typeface="Arial"/>
                <a:sym typeface="Arial"/>
              </a:rPr>
              <a:t> de pesos ($ 200.000.000);</a:t>
            </a:r>
            <a:endParaRPr dirty="0"/>
          </a:p>
          <a:p>
            <a:pPr marL="342900" marR="0" lvl="0" indent="-342900" algn="l" rtl="0">
              <a:lnSpc>
                <a:spcPct val="100000"/>
              </a:lnSpc>
              <a:spcBef>
                <a:spcPts val="400"/>
              </a:spcBef>
              <a:spcAft>
                <a:spcPts val="0"/>
              </a:spcAft>
              <a:buClr>
                <a:schemeClr val="dk1"/>
              </a:buClr>
              <a:buSzPts val="2000"/>
              <a:buFont typeface="Arial"/>
              <a:buChar char="•"/>
            </a:pPr>
            <a:r>
              <a:rPr lang="en-US" sz="2000" b="0" i="0" u="none" dirty="0">
                <a:solidFill>
                  <a:schemeClr val="dk1"/>
                </a:solidFill>
                <a:latin typeface="Arial"/>
                <a:ea typeface="Arial"/>
                <a:cs typeface="Arial"/>
                <a:sym typeface="Arial"/>
              </a:rPr>
              <a:t>d) </a:t>
            </a:r>
            <a:r>
              <a:rPr lang="en-US" sz="2000" b="0" i="0" u="none" dirty="0" err="1">
                <a:solidFill>
                  <a:schemeClr val="dk1"/>
                </a:solidFill>
                <a:latin typeface="Arial"/>
                <a:ea typeface="Arial"/>
                <a:cs typeface="Arial"/>
                <a:sym typeface="Arial"/>
              </a:rPr>
              <a:t>Hubiere</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mediado</a:t>
            </a:r>
            <a:r>
              <a:rPr lang="en-US" sz="2000" b="0" i="0" u="none" dirty="0">
                <a:solidFill>
                  <a:schemeClr val="dk1"/>
                </a:solidFill>
                <a:latin typeface="Arial"/>
                <a:ea typeface="Arial"/>
                <a:cs typeface="Arial"/>
                <a:sym typeface="Arial"/>
              </a:rPr>
              <a:t> la </a:t>
            </a:r>
            <a:r>
              <a:rPr lang="en-US" sz="2000" b="0" i="0" u="none" dirty="0" err="1">
                <a:solidFill>
                  <a:schemeClr val="dk1"/>
                </a:solidFill>
                <a:latin typeface="Arial"/>
                <a:ea typeface="Arial"/>
                <a:cs typeface="Arial"/>
                <a:sym typeface="Arial"/>
              </a:rPr>
              <a:t>utilización</a:t>
            </a:r>
            <a:r>
              <a:rPr lang="en-US" sz="2000" b="0" i="0" u="none" dirty="0">
                <a:solidFill>
                  <a:schemeClr val="dk1"/>
                </a:solidFill>
                <a:latin typeface="Arial"/>
                <a:ea typeface="Arial"/>
                <a:cs typeface="Arial"/>
                <a:sym typeface="Arial"/>
              </a:rPr>
              <a:t> total o </a:t>
            </a:r>
            <a:r>
              <a:rPr lang="en-US" sz="2000" b="0" i="0" u="none" dirty="0" err="1">
                <a:solidFill>
                  <a:schemeClr val="dk1"/>
                </a:solidFill>
                <a:latin typeface="Arial"/>
                <a:ea typeface="Arial"/>
                <a:cs typeface="Arial"/>
                <a:sym typeface="Arial"/>
              </a:rPr>
              <a:t>parcial</a:t>
            </a:r>
            <a:r>
              <a:rPr lang="en-US" sz="2000" b="0" i="0" u="none" dirty="0">
                <a:solidFill>
                  <a:schemeClr val="dk1"/>
                </a:solidFill>
                <a:latin typeface="Arial"/>
                <a:ea typeface="Arial"/>
                <a:cs typeface="Arial"/>
                <a:sym typeface="Arial"/>
              </a:rPr>
              <a:t> de facturas o </a:t>
            </a:r>
            <a:r>
              <a:rPr lang="en-US" sz="2000" b="0" i="0" u="none" dirty="0" err="1">
                <a:solidFill>
                  <a:schemeClr val="dk1"/>
                </a:solidFill>
                <a:latin typeface="Arial"/>
                <a:ea typeface="Arial"/>
                <a:cs typeface="Arial"/>
                <a:sym typeface="Arial"/>
              </a:rPr>
              <a:t>cualquier</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otro</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documento</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equivalente</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ideológica</a:t>
            </a:r>
            <a:r>
              <a:rPr lang="en-US" sz="2000" b="0" i="0" u="none" dirty="0">
                <a:solidFill>
                  <a:schemeClr val="dk1"/>
                </a:solidFill>
                <a:latin typeface="Arial"/>
                <a:ea typeface="Arial"/>
                <a:cs typeface="Arial"/>
                <a:sym typeface="Arial"/>
              </a:rPr>
              <a:t> o </a:t>
            </a:r>
            <a:r>
              <a:rPr lang="en-US" sz="2000" b="0" i="0" u="none" dirty="0" err="1">
                <a:solidFill>
                  <a:schemeClr val="dk1"/>
                </a:solidFill>
                <a:latin typeface="Arial"/>
                <a:ea typeface="Arial"/>
                <a:cs typeface="Arial"/>
                <a:sym typeface="Arial"/>
              </a:rPr>
              <a:t>materialmente</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falsos</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siempre</a:t>
            </a:r>
            <a:r>
              <a:rPr lang="en-US" sz="2000" b="0" i="0" u="none" dirty="0">
                <a:solidFill>
                  <a:schemeClr val="dk1"/>
                </a:solidFill>
                <a:latin typeface="Arial"/>
                <a:ea typeface="Arial"/>
                <a:cs typeface="Arial"/>
                <a:sym typeface="Arial"/>
              </a:rPr>
              <a:t> que </a:t>
            </a:r>
            <a:r>
              <a:rPr lang="en-US" sz="2000" b="0" i="0" u="none" dirty="0" err="1">
                <a:solidFill>
                  <a:schemeClr val="dk1"/>
                </a:solidFill>
                <a:latin typeface="Arial"/>
                <a:ea typeface="Arial"/>
                <a:cs typeface="Arial"/>
                <a:sym typeface="Arial"/>
              </a:rPr>
              <a:t>el</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perjuicio</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generado</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por</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tal</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concepto</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superare</a:t>
            </a:r>
            <a:r>
              <a:rPr lang="en-US" sz="2000" b="0" i="0" u="none" dirty="0">
                <a:solidFill>
                  <a:schemeClr val="dk1"/>
                </a:solidFill>
                <a:latin typeface="Arial"/>
                <a:ea typeface="Arial"/>
                <a:cs typeface="Arial"/>
                <a:sym typeface="Arial"/>
              </a:rPr>
              <a:t> la </a:t>
            </a:r>
            <a:r>
              <a:rPr lang="en-US" sz="2000" b="0" i="0" u="none" dirty="0" err="1">
                <a:solidFill>
                  <a:schemeClr val="dk1"/>
                </a:solidFill>
                <a:latin typeface="Arial"/>
                <a:ea typeface="Arial"/>
                <a:cs typeface="Arial"/>
                <a:sym typeface="Arial"/>
              </a:rPr>
              <a:t>suma</a:t>
            </a:r>
            <a:r>
              <a:rPr lang="en-US" sz="2000" b="0" i="0" u="none" dirty="0">
                <a:solidFill>
                  <a:schemeClr val="dk1"/>
                </a:solidFill>
                <a:latin typeface="Arial"/>
                <a:ea typeface="Arial"/>
                <a:cs typeface="Arial"/>
                <a:sym typeface="Arial"/>
              </a:rPr>
              <a:t> de pesos </a:t>
            </a:r>
            <a:r>
              <a:rPr lang="en-US" sz="2000" b="0" i="0" u="none" dirty="0" err="1">
                <a:solidFill>
                  <a:schemeClr val="dk1"/>
                </a:solidFill>
                <a:latin typeface="Arial"/>
                <a:ea typeface="Arial"/>
                <a:cs typeface="Arial"/>
                <a:sym typeface="Arial"/>
              </a:rPr>
              <a:t>cien</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millones</a:t>
            </a:r>
            <a:r>
              <a:rPr lang="en-US" sz="2000" b="0" i="0" u="none" dirty="0">
                <a:solidFill>
                  <a:schemeClr val="dk1"/>
                </a:solidFill>
                <a:latin typeface="Arial"/>
                <a:ea typeface="Arial"/>
                <a:cs typeface="Arial"/>
                <a:sym typeface="Arial"/>
              </a:rPr>
              <a:t> ($ 100.000.000).</a:t>
            </a:r>
            <a:endParaRPr dirty="0"/>
          </a:p>
          <a:p>
            <a:pPr marL="342900" marR="0" lvl="0" indent="-139700" algn="l" rtl="0">
              <a:lnSpc>
                <a:spcPct val="100000"/>
              </a:lnSpc>
              <a:spcBef>
                <a:spcPts val="640"/>
              </a:spcBef>
              <a:spcAft>
                <a:spcPts val="0"/>
              </a:spcAft>
              <a:buClr>
                <a:schemeClr val="dk1"/>
              </a:buClr>
              <a:buSzPts val="3200"/>
              <a:buFont typeface="Arial"/>
              <a:buNone/>
            </a:pPr>
            <a:endParaRPr sz="3200" b="0" i="0" u="none" dirty="0">
              <a:solidFill>
                <a:schemeClr val="dk1"/>
              </a:solidFill>
              <a:latin typeface="Arial"/>
              <a:ea typeface="Arial"/>
              <a:cs typeface="Arial"/>
              <a:sym typeface="Arial"/>
            </a:endParaRPr>
          </a:p>
          <a:p>
            <a:pPr marL="342900" marR="0" lvl="0" indent="-139700" algn="l" rtl="0">
              <a:spcBef>
                <a:spcPts val="640"/>
              </a:spcBef>
              <a:spcAft>
                <a:spcPts val="0"/>
              </a:spcAft>
              <a:buClr>
                <a:schemeClr val="dk1"/>
              </a:buClr>
              <a:buSzPts val="3200"/>
              <a:buFont typeface="Arial"/>
              <a:buNone/>
            </a:pPr>
            <a:endParaRPr sz="3200" b="0" i="0" u="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28209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3" name="Título 1">
            <a:extLst>
              <a:ext uri="{FF2B5EF4-FFF2-40B4-BE49-F238E27FC236}">
                <a16:creationId xmlns:a16="http://schemas.microsoft.com/office/drawing/2014/main" id="{F5FFD227-CD47-0C46-9F08-69CB16C1B016}"/>
              </a:ext>
            </a:extLst>
          </p:cNvPr>
          <p:cNvSpPr>
            <a:spLocks noGrp="1" noChangeArrowheads="1"/>
          </p:cNvSpPr>
          <p:nvPr>
            <p:ph type="title"/>
          </p:nvPr>
        </p:nvSpPr>
        <p:spPr/>
        <p:txBody>
          <a:bodyPr/>
          <a:lstStyle/>
          <a:p>
            <a:r>
              <a:rPr lang="es-ES" altLang="es-AR" sz="3600" dirty="0">
                <a:solidFill>
                  <a:schemeClr val="accent2"/>
                </a:solidFill>
                <a:ea typeface="ＭＳ Ｐゴシック" panose="020B0600070205080204" pitchFamily="34" charset="-128"/>
              </a:rPr>
              <a:t>APROPIACION INDEBIDA DE TRIBUTOS</a:t>
            </a:r>
          </a:p>
        </p:txBody>
      </p:sp>
      <p:sp>
        <p:nvSpPr>
          <p:cNvPr id="54274" name="Marcador de contenido 2">
            <a:extLst>
              <a:ext uri="{FF2B5EF4-FFF2-40B4-BE49-F238E27FC236}">
                <a16:creationId xmlns:a16="http://schemas.microsoft.com/office/drawing/2014/main" id="{97BDF500-24E4-2141-B0AF-FD20B4E1D3C1}"/>
              </a:ext>
            </a:extLst>
          </p:cNvPr>
          <p:cNvSpPr>
            <a:spLocks noGrp="1" noChangeArrowheads="1"/>
          </p:cNvSpPr>
          <p:nvPr>
            <p:ph idx="1"/>
          </p:nvPr>
        </p:nvSpPr>
        <p:spPr/>
        <p:txBody>
          <a:bodyPr/>
          <a:lstStyle/>
          <a:p>
            <a:r>
              <a:rPr lang="es-ES" altLang="es-AR" sz="2000" dirty="0">
                <a:ea typeface="ＭＳ Ｐゴシック" panose="020B0600070205080204" pitchFamily="34" charset="-128"/>
              </a:rPr>
              <a:t>ARTÍCULO 4°.- Apropiación indebida de tributos. Será reprimido con prisión de dos (2) a seis (6) años el agente de retención o de percepción de tributos nacionales, provinciales o de la Ciudad Autónoma de Buenos Aires, que no depositare, total o parcialmente, dentro de los treinta (30) días corridos de vencido el plazo de ingreso, el tributo retenido o percibido, siempre que el monto no ingresado, superare la suma de pesos  diez millones ($ 10.000.000) por cada mes.</a:t>
            </a:r>
            <a:endParaRPr lang="es-AR" altLang="es-AR" sz="2000" dirty="0">
              <a:ea typeface="ＭＳ Ｐゴシック" panose="020B0600070205080204" pitchFamily="34" charset="-128"/>
            </a:endParaRPr>
          </a:p>
          <a:p>
            <a:endParaRPr lang="es-ES" altLang="es-AR" sz="2000" dirty="0">
              <a:ea typeface="ＭＳ Ｐゴシック" panose="020B0600070205080204" pitchFamily="34" charset="-12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3" name="Título 1">
            <a:extLst>
              <a:ext uri="{FF2B5EF4-FFF2-40B4-BE49-F238E27FC236}">
                <a16:creationId xmlns:a16="http://schemas.microsoft.com/office/drawing/2014/main" id="{BBD13A4B-5CB0-1E43-A1A3-8A877EAC21A2}"/>
              </a:ext>
            </a:extLst>
          </p:cNvPr>
          <p:cNvSpPr>
            <a:spLocks noGrp="1" noChangeArrowheads="1"/>
          </p:cNvSpPr>
          <p:nvPr>
            <p:ph type="title"/>
          </p:nvPr>
        </p:nvSpPr>
        <p:spPr/>
        <p:txBody>
          <a:bodyPr/>
          <a:lstStyle/>
          <a:p>
            <a:r>
              <a:rPr lang="es-ES" altLang="es-AR" sz="3600" dirty="0">
                <a:solidFill>
                  <a:schemeClr val="accent2"/>
                </a:solidFill>
                <a:ea typeface="ＭＳ Ｐゴシック" panose="020B0600070205080204" pitchFamily="34" charset="-128"/>
              </a:rPr>
              <a:t>APROPIACION INDEBIDA DE RECURSOS DE LA SEGURIDAD SOCIAL</a:t>
            </a:r>
          </a:p>
        </p:txBody>
      </p:sp>
      <p:sp>
        <p:nvSpPr>
          <p:cNvPr id="59394" name="Marcador de contenido 2">
            <a:extLst>
              <a:ext uri="{FF2B5EF4-FFF2-40B4-BE49-F238E27FC236}">
                <a16:creationId xmlns:a16="http://schemas.microsoft.com/office/drawing/2014/main" id="{CCBB3FBE-6904-0B44-913C-F8010ED90315}"/>
              </a:ext>
            </a:extLst>
          </p:cNvPr>
          <p:cNvSpPr>
            <a:spLocks noGrp="1" noChangeArrowheads="1"/>
          </p:cNvSpPr>
          <p:nvPr>
            <p:ph idx="1"/>
          </p:nvPr>
        </p:nvSpPr>
        <p:spPr/>
        <p:txBody>
          <a:bodyPr/>
          <a:lstStyle/>
          <a:p>
            <a:r>
              <a:rPr lang="es-ES" altLang="es-AR" sz="2000" dirty="0">
                <a:ea typeface="ＭＳ Ｐゴシック" panose="020B0600070205080204" pitchFamily="34" charset="-128"/>
              </a:rPr>
              <a:t>ARTÍCULO 7°.- Apropiación indebida de recursos de la seguridad social. Será reprimido con prisión de dos (2) a seis (6) años el empleador que no depositare total o parcialmente dentro de los treinta (30) días corridos de vencido el plazo de ingreso, el importe de los aportes retenidos a sus dependientes con destino al sistema de la seguridad social, siempre que el monto no ingresado superase la suma de pesos tres millones quinientos mil ($ 3.500.000), por cada mes.</a:t>
            </a:r>
          </a:p>
          <a:p>
            <a:r>
              <a:rPr lang="es-ES" altLang="es-AR" sz="2000" dirty="0">
                <a:solidFill>
                  <a:schemeClr val="accent2"/>
                </a:solidFill>
                <a:ea typeface="ＭＳ Ｐゴシック" panose="020B0600070205080204" pitchFamily="34" charset="-128"/>
              </a:rPr>
              <a:t>ESTE ES EL DELITO MAS COMETIDO Y DENUNCIADO</a:t>
            </a:r>
            <a:endParaRPr lang="es-AR" altLang="es-AR" sz="2000" dirty="0">
              <a:solidFill>
                <a:schemeClr val="accent2"/>
              </a:solidFill>
              <a:ea typeface="ＭＳ Ｐゴシック" panose="020B0600070205080204" pitchFamily="34" charset="-128"/>
            </a:endParaRPr>
          </a:p>
          <a:p>
            <a:endParaRPr lang="es-ES" altLang="es-AR" sz="2000" dirty="0">
              <a:ea typeface="ＭＳ Ｐゴシック" panose="020B0600070205080204" pitchFamily="34" charset="-12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7" name="Título 1">
            <a:extLst>
              <a:ext uri="{FF2B5EF4-FFF2-40B4-BE49-F238E27FC236}">
                <a16:creationId xmlns:a16="http://schemas.microsoft.com/office/drawing/2014/main" id="{FF772AD3-FA90-F542-A47E-8D36EE8CF2DB}"/>
              </a:ext>
            </a:extLst>
          </p:cNvPr>
          <p:cNvSpPr>
            <a:spLocks noGrp="1" noChangeArrowheads="1"/>
          </p:cNvSpPr>
          <p:nvPr>
            <p:ph type="title"/>
          </p:nvPr>
        </p:nvSpPr>
        <p:spPr>
          <a:xfrm>
            <a:off x="457200" y="34451"/>
            <a:ext cx="8229600" cy="1143000"/>
          </a:xfrm>
        </p:spPr>
        <p:txBody>
          <a:bodyPr/>
          <a:lstStyle/>
          <a:p>
            <a:r>
              <a:rPr lang="es-ES" altLang="es-AR" dirty="0">
                <a:solidFill>
                  <a:schemeClr val="accent2"/>
                </a:solidFill>
                <a:ea typeface="ＭＳ Ｐゴシック" panose="020B0600070205080204" pitchFamily="34" charset="-128"/>
              </a:rPr>
              <a:t>BALA DE PLATA CAMBIO</a:t>
            </a:r>
          </a:p>
        </p:txBody>
      </p:sp>
      <p:sp>
        <p:nvSpPr>
          <p:cNvPr id="80898" name="Marcador de contenido 2">
            <a:extLst>
              <a:ext uri="{FF2B5EF4-FFF2-40B4-BE49-F238E27FC236}">
                <a16:creationId xmlns:a16="http://schemas.microsoft.com/office/drawing/2014/main" id="{5B730544-2352-1E4A-AF23-D996131181B5}"/>
              </a:ext>
            </a:extLst>
          </p:cNvPr>
          <p:cNvSpPr>
            <a:spLocks noGrp="1" noChangeArrowheads="1"/>
          </p:cNvSpPr>
          <p:nvPr>
            <p:ph idx="1"/>
          </p:nvPr>
        </p:nvSpPr>
        <p:spPr>
          <a:xfrm>
            <a:off x="457200" y="923978"/>
            <a:ext cx="8229600" cy="4525963"/>
          </a:xfrm>
        </p:spPr>
        <p:txBody>
          <a:bodyPr/>
          <a:lstStyle/>
          <a:p>
            <a:r>
              <a:rPr lang="es-ES" altLang="es-AR" sz="2000" dirty="0">
                <a:ea typeface="ＭＳ Ｐゴシック" panose="020B0600070205080204" pitchFamily="34" charset="-128"/>
              </a:rPr>
              <a:t>ARTÍCULO 16.- En los casos previstos en los artículos 1°, 2°, 3°, 5° y 6° la acción penal se extinguirá, si se aceptan y cancelan en forma incondicional y total las obligaciones evadidas, aprovechadas o percibidas indebidamente y sus accesorios, hasta los treinta (30) días hábiles posteriores al acto procesal por el cual se notifique fehacientemente la imputación penal que se le formula.</a:t>
            </a:r>
            <a:endParaRPr lang="es-AR" altLang="es-AR" sz="2000" dirty="0">
              <a:ea typeface="ＭＳ Ｐゴシック" panose="020B0600070205080204" pitchFamily="34" charset="-128"/>
            </a:endParaRPr>
          </a:p>
          <a:p>
            <a:r>
              <a:rPr lang="es-ES" altLang="es-AR" sz="2000" dirty="0">
                <a:ea typeface="ＭＳ Ｐゴシック" panose="020B0600070205080204" pitchFamily="34" charset="-128"/>
              </a:rPr>
              <a:t>Para el caso, la Administración Tributaria estará dispensada de formular denuncia penal cuando las obligaciones evadidas, aprovechadas o percibidas indebidamente y sus accesorios fueren cancelados en forma incondicional y total con anterioridad a la formulación de la denuncia. Este beneficio de extinción se otorgará por única vez por cada persona humana o jurídica obligada.</a:t>
            </a:r>
            <a:endParaRPr lang="es-AR" altLang="es-AR" sz="2000" dirty="0">
              <a:ea typeface="ＭＳ Ｐゴシック" panose="020B0600070205080204" pitchFamily="34" charset="-128"/>
            </a:endParaRPr>
          </a:p>
          <a:p>
            <a:endParaRPr lang="es-ES" altLang="es-AR" sz="2000" dirty="0">
              <a:ea typeface="ＭＳ Ｐゴシック" panose="020B0600070205080204" pitchFamily="34" charset="-128"/>
            </a:endParaRPr>
          </a:p>
        </p:txBody>
      </p:sp>
    </p:spTree>
    <p:extLst>
      <p:ext uri="{BB962C8B-B14F-4D97-AF65-F5344CB8AC3E}">
        <p14:creationId xmlns:p14="http://schemas.microsoft.com/office/powerpoint/2010/main" val="1006287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68000"/>
          </a:blip>
          <a:srcRect/>
          <a:stretch>
            <a:fillRect/>
          </a:stretch>
        </a:blipFill>
        <a:effectLst/>
      </p:bgPr>
    </p:bg>
    <p:spTree>
      <p:nvGrpSpPr>
        <p:cNvPr id="1" name="Shape 100"/>
        <p:cNvGrpSpPr/>
        <p:nvPr/>
      </p:nvGrpSpPr>
      <p:grpSpPr>
        <a:xfrm>
          <a:off x="0" y="0"/>
          <a:ext cx="0" cy="0"/>
          <a:chOff x="0" y="0"/>
          <a:chExt cx="0" cy="0"/>
        </a:xfrm>
      </p:grpSpPr>
      <p:sp>
        <p:nvSpPr>
          <p:cNvPr id="101" name="Google Shape;101;p1"/>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200"/>
              <a:buFont typeface="Arial"/>
              <a:buNone/>
            </a:pPr>
            <a:endParaRPr sz="3200" b="0" i="0" u="none">
              <a:solidFill>
                <a:srgbClr val="000000"/>
              </a:solidFill>
              <a:latin typeface="Arial"/>
              <a:ea typeface="Arial"/>
              <a:cs typeface="Arial"/>
              <a:sym typeface="Arial"/>
            </a:endParaRPr>
          </a:p>
          <a:p>
            <a:pPr marL="342900" lvl="0" indent="-139700" algn="l" rtl="0">
              <a:spcBef>
                <a:spcPts val="640"/>
              </a:spcBef>
              <a:spcAft>
                <a:spcPts val="0"/>
              </a:spcAft>
              <a:buClr>
                <a:schemeClr val="dk1"/>
              </a:buClr>
              <a:buSzPts val="3200"/>
              <a:buFont typeface="Arial"/>
              <a:buNone/>
            </a:pPr>
            <a:endParaRPr sz="3200" b="0" i="0" u="none">
              <a:solidFill>
                <a:srgbClr val="000000"/>
              </a:solidFill>
              <a:latin typeface="Arial"/>
              <a:ea typeface="Arial"/>
              <a:cs typeface="Arial"/>
              <a:sym typeface="Arial"/>
            </a:endParaRPr>
          </a:p>
        </p:txBody>
      </p:sp>
      <p:sp>
        <p:nvSpPr>
          <p:cNvPr id="102" name="Google Shape;102;p1"/>
          <p:cNvSpPr txBox="1"/>
          <p:nvPr/>
        </p:nvSpPr>
        <p:spPr>
          <a:xfrm>
            <a:off x="0" y="0"/>
            <a:ext cx="184150" cy="36671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D1D1D"/>
              </a:buClr>
              <a:buSzPts val="1800"/>
              <a:buFont typeface="Arial"/>
              <a:buNone/>
            </a:pPr>
            <a:br>
              <a:rPr lang="en-US" sz="1800" b="0" i="0" u="none" strike="noStrike" cap="none">
                <a:solidFill>
                  <a:srgbClr val="1D1D1D"/>
                </a:solidFill>
                <a:latin typeface="Arial"/>
                <a:ea typeface="Arial"/>
                <a:cs typeface="Arial"/>
                <a:sym typeface="Arial"/>
              </a:rPr>
            </a:br>
            <a:endParaRPr/>
          </a:p>
        </p:txBody>
      </p:sp>
      <p:sp>
        <p:nvSpPr>
          <p:cNvPr id="103" name="Google Shape;103;p1"/>
          <p:cNvSpPr txBox="1"/>
          <p:nvPr/>
        </p:nvSpPr>
        <p:spPr>
          <a:xfrm>
            <a:off x="971600" y="1354931"/>
            <a:ext cx="7848600" cy="5016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669900"/>
              </a:buClr>
              <a:buSzPts val="3600"/>
              <a:buFont typeface="Times New Roman"/>
              <a:buNone/>
            </a:pPr>
            <a:r>
              <a:rPr lang="en-US" sz="3600" b="1" dirty="0">
                <a:solidFill>
                  <a:schemeClr val="accent2"/>
                </a:solidFill>
                <a:latin typeface="Times New Roman"/>
                <a:ea typeface="Times New Roman"/>
                <a:cs typeface="Times New Roman"/>
                <a:sym typeface="Times New Roman"/>
              </a:rPr>
              <a:t>INOCENCIA FISCAL</a:t>
            </a:r>
            <a:endParaRPr sz="3900" b="1" i="0" u="none" strike="noStrike" cap="none" dirty="0">
              <a:solidFill>
                <a:schemeClr val="accent2"/>
              </a:solidFill>
              <a:latin typeface="Times New Roman"/>
              <a:ea typeface="Times New Roman"/>
              <a:cs typeface="Times New Roman"/>
              <a:sym typeface="Times New Roman"/>
            </a:endParaRPr>
          </a:p>
          <a:p>
            <a:pPr marL="457200" marR="0" lvl="0" indent="-457200" algn="l" rtl="0">
              <a:lnSpc>
                <a:spcPct val="100000"/>
              </a:lnSpc>
              <a:spcBef>
                <a:spcPts val="0"/>
              </a:spcBef>
              <a:spcAft>
                <a:spcPts val="0"/>
              </a:spcAft>
              <a:buClr>
                <a:schemeClr val="dk1"/>
              </a:buClr>
              <a:buSzPts val="2800"/>
              <a:buFont typeface="Arial" panose="020B0604020202020204" pitchFamily="34" charset="0"/>
              <a:buChar char="•"/>
            </a:pPr>
            <a:endParaRPr lang="en-US" sz="2800" dirty="0">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800"/>
              <a:buFont typeface="Arial" panose="020B0604020202020204" pitchFamily="34" charset="0"/>
              <a:buChar char="•"/>
            </a:pPr>
            <a:r>
              <a:rPr lang="en-US" sz="2800" dirty="0">
                <a:solidFill>
                  <a:schemeClr val="dk1"/>
                </a:solidFill>
                <a:latin typeface="Arial"/>
                <a:ea typeface="Arial"/>
                <a:cs typeface="Arial"/>
                <a:sym typeface="Arial"/>
              </a:rPr>
              <a:t>Riesgo Penal. </a:t>
            </a:r>
            <a:r>
              <a:rPr lang="en-US" sz="2800" dirty="0" err="1">
                <a:solidFill>
                  <a:schemeClr val="dk1"/>
                </a:solidFill>
                <a:latin typeface="Arial"/>
                <a:ea typeface="Arial"/>
                <a:cs typeface="Arial"/>
                <a:sym typeface="Arial"/>
              </a:rPr>
              <a:t>Tranquilidad</a:t>
            </a:r>
            <a:r>
              <a:rPr lang="en-US" sz="2800" dirty="0">
                <a:solidFill>
                  <a:schemeClr val="dk1"/>
                </a:solidFill>
                <a:latin typeface="Arial"/>
                <a:ea typeface="Arial"/>
                <a:cs typeface="Arial"/>
                <a:sym typeface="Arial"/>
              </a:rPr>
              <a:t> y </a:t>
            </a:r>
            <a:r>
              <a:rPr lang="en-US" sz="2800" dirty="0" err="1">
                <a:solidFill>
                  <a:schemeClr val="dk1"/>
                </a:solidFill>
                <a:latin typeface="Arial"/>
                <a:ea typeface="Arial"/>
                <a:cs typeface="Arial"/>
                <a:sym typeface="Arial"/>
              </a:rPr>
              <a:t>peligros</a:t>
            </a:r>
            <a:endParaRPr lang="en-US" sz="2800" dirty="0">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800"/>
              <a:buFont typeface="Arial" panose="020B0604020202020204" pitchFamily="34" charset="0"/>
              <a:buChar char="•"/>
            </a:pPr>
            <a:r>
              <a:rPr lang="en-US" sz="2800" dirty="0">
                <a:solidFill>
                  <a:schemeClr val="dk1"/>
                </a:solidFill>
                <a:latin typeface="Arial"/>
                <a:cs typeface="Arial"/>
                <a:sym typeface="Arial"/>
              </a:rPr>
              <a:t>  </a:t>
            </a:r>
            <a:r>
              <a:rPr lang="en-US" sz="2800" dirty="0" err="1">
                <a:solidFill>
                  <a:schemeClr val="dk1"/>
                </a:solidFill>
                <a:latin typeface="Arial"/>
                <a:cs typeface="Arial"/>
                <a:sym typeface="Arial"/>
              </a:rPr>
              <a:t>Beneficios</a:t>
            </a:r>
            <a:r>
              <a:rPr lang="en-US" sz="2800" dirty="0">
                <a:solidFill>
                  <a:schemeClr val="dk1"/>
                </a:solidFill>
                <a:latin typeface="Arial"/>
                <a:cs typeface="Arial"/>
                <a:sym typeface="Arial"/>
              </a:rPr>
              <a:t> </a:t>
            </a:r>
            <a:endParaRPr dirty="0"/>
          </a:p>
          <a:p>
            <a:pPr marL="0" marR="0" lvl="0" indent="0" algn="l" rtl="0">
              <a:lnSpc>
                <a:spcPct val="100000"/>
              </a:lnSpc>
              <a:spcBef>
                <a:spcPts val="0"/>
              </a:spcBef>
              <a:spcAft>
                <a:spcPts val="0"/>
              </a:spcAft>
              <a:buClr>
                <a:schemeClr val="dk1"/>
              </a:buClr>
              <a:buSzPts val="2800"/>
              <a:buFont typeface="Arial"/>
              <a:buNone/>
            </a:pPr>
            <a:endParaRPr dirty="0"/>
          </a:p>
          <a:p>
            <a:pPr marL="0" marR="0" lvl="0" indent="0" algn="l" rtl="0">
              <a:lnSpc>
                <a:spcPct val="100000"/>
              </a:lnSpc>
              <a:spcBef>
                <a:spcPts val="0"/>
              </a:spcBef>
              <a:spcAft>
                <a:spcPts val="0"/>
              </a:spcAft>
              <a:buNone/>
            </a:pPr>
            <a:endParaRPr sz="2800" b="0" i="0" u="none" dirty="0">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C93C7D4-E8A0-AEDC-F9D8-A7B02F258988}"/>
            </a:ext>
          </a:extLst>
        </p:cNvPr>
        <p:cNvGrpSpPr/>
        <p:nvPr/>
      </p:nvGrpSpPr>
      <p:grpSpPr>
        <a:xfrm>
          <a:off x="0" y="0"/>
          <a:ext cx="0" cy="0"/>
          <a:chOff x="0" y="0"/>
          <a:chExt cx="0" cy="0"/>
        </a:xfrm>
      </p:grpSpPr>
      <p:sp>
        <p:nvSpPr>
          <p:cNvPr id="70657" name="Título 1">
            <a:extLst>
              <a:ext uri="{FF2B5EF4-FFF2-40B4-BE49-F238E27FC236}">
                <a16:creationId xmlns:a16="http://schemas.microsoft.com/office/drawing/2014/main" id="{9275BFAD-6292-7864-D6DA-50AF277ABC96}"/>
              </a:ext>
            </a:extLst>
          </p:cNvPr>
          <p:cNvSpPr>
            <a:spLocks noGrp="1"/>
          </p:cNvSpPr>
          <p:nvPr>
            <p:ph type="title"/>
          </p:nvPr>
        </p:nvSpPr>
        <p:spPr>
          <a:xfrm>
            <a:off x="457200" y="-171400"/>
            <a:ext cx="8229600" cy="1143000"/>
          </a:xfrm>
        </p:spPr>
        <p:txBody>
          <a:bodyPr/>
          <a:lstStyle/>
          <a:p>
            <a:r>
              <a:rPr lang="es-ES" altLang="es-AR" dirty="0">
                <a:solidFill>
                  <a:schemeClr val="accent2"/>
                </a:solidFill>
                <a:ea typeface="ＭＳ Ｐゴシック" panose="020B0600070205080204" pitchFamily="34" charset="-128"/>
              </a:rPr>
              <a:t>BALA DE PLATA</a:t>
            </a:r>
          </a:p>
        </p:txBody>
      </p:sp>
      <p:sp>
        <p:nvSpPr>
          <p:cNvPr id="70658" name="Marcador de contenido 2">
            <a:extLst>
              <a:ext uri="{FF2B5EF4-FFF2-40B4-BE49-F238E27FC236}">
                <a16:creationId xmlns:a16="http://schemas.microsoft.com/office/drawing/2014/main" id="{E81F10E7-27A6-8B1E-70B4-5F1D36DC3851}"/>
              </a:ext>
            </a:extLst>
          </p:cNvPr>
          <p:cNvSpPr>
            <a:spLocks noGrp="1"/>
          </p:cNvSpPr>
          <p:nvPr>
            <p:ph idx="1"/>
          </p:nvPr>
        </p:nvSpPr>
        <p:spPr>
          <a:xfrm>
            <a:off x="457200" y="692696"/>
            <a:ext cx="8229600" cy="4525963"/>
          </a:xfrm>
        </p:spPr>
        <p:txBody>
          <a:bodyPr/>
          <a:lstStyle/>
          <a:p>
            <a:r>
              <a:rPr lang="es-AR" sz="1800" dirty="0"/>
              <a:t>Artículo 16: En los casos previstos en los artículos 1°, 2°, 3°, 5° y 6° la administración tributaria no formulará denuncia penal cuando el importe correspondiente a las obligaciones evadidas, aprovechadas o percibidas indebidamente y sus intereses fueren cancelados en forma incondicional y total </a:t>
            </a:r>
            <a:r>
              <a:rPr lang="es-AR" sz="1800" b="1" dirty="0">
                <a:solidFill>
                  <a:schemeClr val="accent2"/>
                </a:solidFill>
              </a:rPr>
              <a:t>con anterioridad a la formulación dela denuncia.</a:t>
            </a:r>
            <a:r>
              <a:rPr lang="es-AR" sz="1800" dirty="0"/>
              <a:t> La limitación de formular la denuncia penal se otorgará </a:t>
            </a:r>
            <a:r>
              <a:rPr lang="es-AR" sz="1800" b="1" dirty="0">
                <a:solidFill>
                  <a:schemeClr val="accent2"/>
                </a:solidFill>
              </a:rPr>
              <a:t>por única vez</a:t>
            </a:r>
            <a:r>
              <a:rPr lang="es-AR" sz="1800" dirty="0"/>
              <a:t> por cada persona humana o jurídica obligada.</a:t>
            </a:r>
          </a:p>
          <a:p>
            <a:r>
              <a:rPr lang="es-AR" sz="1800" dirty="0"/>
              <a:t>Respecto de los delitos mencionados en el párrafo anterior, y para el supuesto de haberse iniciado la acción penal, esta se extinguirá si se aceptan y cancelan en forma incondicional y total las obligaciones evadidas, aprovechadas o percibidas indebidamente y sus intereses, más un importe adicional equivalente al cincuenta por ciento (50%) de la suma total, hasta dentro de los treinta (30) días hábiles posteriores al acto procesal por el cual se notifique fehacientemente la imputación penal que se le formula”.</a:t>
            </a:r>
          </a:p>
          <a:p>
            <a:endParaRPr lang="es-ES" altLang="es-AR" dirty="0">
              <a:ea typeface="ＭＳ Ｐゴシック" panose="020B0600070205080204" pitchFamily="34" charset="-128"/>
            </a:endParaRPr>
          </a:p>
          <a:p>
            <a:endParaRPr lang="es-ES" altLang="es-AR" dirty="0">
              <a:ea typeface="ＭＳ Ｐゴシック" panose="020B0600070205080204" pitchFamily="34" charset="-128"/>
            </a:endParaRPr>
          </a:p>
        </p:txBody>
      </p:sp>
    </p:spTree>
    <p:extLst>
      <p:ext uri="{BB962C8B-B14F-4D97-AF65-F5344CB8AC3E}">
        <p14:creationId xmlns:p14="http://schemas.microsoft.com/office/powerpoint/2010/main" val="2914092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0BC343D-0185-F157-ABCC-999C1947FCBE}"/>
            </a:ext>
          </a:extLst>
        </p:cNvPr>
        <p:cNvGrpSpPr/>
        <p:nvPr/>
      </p:nvGrpSpPr>
      <p:grpSpPr>
        <a:xfrm>
          <a:off x="0" y="0"/>
          <a:ext cx="0" cy="0"/>
          <a:chOff x="0" y="0"/>
          <a:chExt cx="0" cy="0"/>
        </a:xfrm>
      </p:grpSpPr>
      <p:sp>
        <p:nvSpPr>
          <p:cNvPr id="70657" name="Título 1">
            <a:extLst>
              <a:ext uri="{FF2B5EF4-FFF2-40B4-BE49-F238E27FC236}">
                <a16:creationId xmlns:a16="http://schemas.microsoft.com/office/drawing/2014/main" id="{B2F029D2-39C5-FAAE-46E7-31B762B88073}"/>
              </a:ext>
            </a:extLst>
          </p:cNvPr>
          <p:cNvSpPr>
            <a:spLocks noGrp="1"/>
          </p:cNvSpPr>
          <p:nvPr>
            <p:ph type="title"/>
          </p:nvPr>
        </p:nvSpPr>
        <p:spPr/>
        <p:txBody>
          <a:bodyPr/>
          <a:lstStyle/>
          <a:p>
            <a:r>
              <a:rPr lang="es-ES" altLang="es-AR" dirty="0">
                <a:solidFill>
                  <a:schemeClr val="accent2"/>
                </a:solidFill>
                <a:ea typeface="ＭＳ Ｐゴシック" panose="020B0600070205080204" pitchFamily="34" charset="-128"/>
              </a:rPr>
              <a:t>REPARACION INTEGRAL</a:t>
            </a:r>
          </a:p>
        </p:txBody>
      </p:sp>
      <p:sp>
        <p:nvSpPr>
          <p:cNvPr id="70658" name="Marcador de contenido 2">
            <a:extLst>
              <a:ext uri="{FF2B5EF4-FFF2-40B4-BE49-F238E27FC236}">
                <a16:creationId xmlns:a16="http://schemas.microsoft.com/office/drawing/2014/main" id="{F1879229-2404-C1CC-94B4-BFDBCDA401D0}"/>
              </a:ext>
            </a:extLst>
          </p:cNvPr>
          <p:cNvSpPr>
            <a:spLocks noGrp="1"/>
          </p:cNvSpPr>
          <p:nvPr>
            <p:ph idx="1"/>
          </p:nvPr>
        </p:nvSpPr>
        <p:spPr>
          <a:xfrm>
            <a:off x="433435" y="1268760"/>
            <a:ext cx="8229600" cy="4525963"/>
          </a:xfrm>
        </p:spPr>
        <p:txBody>
          <a:bodyPr/>
          <a:lstStyle/>
          <a:p>
            <a:r>
              <a:rPr lang="es-AR" dirty="0"/>
              <a:t>La modalidad de extinción de la acción penal regulada en el artículo 59, inciso 6 del Código Penal de la Nación (ley 11.179, texto ordenado en 1984 y sus modificaciones) </a:t>
            </a:r>
            <a:r>
              <a:rPr lang="es-AR" b="1" dirty="0">
                <a:solidFill>
                  <a:schemeClr val="accent2"/>
                </a:solidFill>
              </a:rPr>
              <a:t>NO</a:t>
            </a:r>
            <a:r>
              <a:rPr lang="es-AR" dirty="0"/>
              <a:t> resultará de aplicación en los casos del primer</a:t>
            </a:r>
          </a:p>
          <a:p>
            <a:pPr marL="0" indent="0">
              <a:buNone/>
            </a:pPr>
            <a:r>
              <a:rPr lang="es-AR" dirty="0"/>
              <a:t>   párrafo del artículo 16”.</a:t>
            </a:r>
          </a:p>
          <a:p>
            <a:endParaRPr lang="es-ES" altLang="es-AR" dirty="0">
              <a:ea typeface="ＭＳ Ｐゴシック" panose="020B0600070205080204" pitchFamily="34" charset="-128"/>
            </a:endParaRPr>
          </a:p>
          <a:p>
            <a:endParaRPr lang="es-ES" altLang="es-AR" dirty="0">
              <a:ea typeface="ＭＳ Ｐゴシック" panose="020B0600070205080204" pitchFamily="34" charset="-128"/>
            </a:endParaRPr>
          </a:p>
        </p:txBody>
      </p:sp>
    </p:spTree>
    <p:extLst>
      <p:ext uri="{BB962C8B-B14F-4D97-AF65-F5344CB8AC3E}">
        <p14:creationId xmlns:p14="http://schemas.microsoft.com/office/powerpoint/2010/main" val="40087810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B877CD7-EC13-9C3F-044A-DDA14F89EB25}"/>
            </a:ext>
          </a:extLst>
        </p:cNvPr>
        <p:cNvGrpSpPr/>
        <p:nvPr/>
      </p:nvGrpSpPr>
      <p:grpSpPr>
        <a:xfrm>
          <a:off x="0" y="0"/>
          <a:ext cx="0" cy="0"/>
          <a:chOff x="0" y="0"/>
          <a:chExt cx="0" cy="0"/>
        </a:xfrm>
      </p:grpSpPr>
      <p:sp>
        <p:nvSpPr>
          <p:cNvPr id="70657" name="Título 1">
            <a:extLst>
              <a:ext uri="{FF2B5EF4-FFF2-40B4-BE49-F238E27FC236}">
                <a16:creationId xmlns:a16="http://schemas.microsoft.com/office/drawing/2014/main" id="{120C640A-1522-9714-0271-9F374321031D}"/>
              </a:ext>
            </a:extLst>
          </p:cNvPr>
          <p:cNvSpPr>
            <a:spLocks noGrp="1"/>
          </p:cNvSpPr>
          <p:nvPr>
            <p:ph type="title"/>
          </p:nvPr>
        </p:nvSpPr>
        <p:spPr>
          <a:xfrm>
            <a:off x="539552" y="-79723"/>
            <a:ext cx="8229600" cy="1143000"/>
          </a:xfrm>
        </p:spPr>
        <p:txBody>
          <a:bodyPr/>
          <a:lstStyle/>
          <a:p>
            <a:r>
              <a:rPr lang="es-ES" altLang="es-AR" dirty="0">
                <a:solidFill>
                  <a:schemeClr val="accent2"/>
                </a:solidFill>
                <a:ea typeface="ＭＳ Ｐゴシック" panose="020B0600070205080204" pitchFamily="34" charset="-128"/>
              </a:rPr>
              <a:t>REPARACION INTEGRAL SI</a:t>
            </a:r>
          </a:p>
        </p:txBody>
      </p:sp>
      <p:sp>
        <p:nvSpPr>
          <p:cNvPr id="70658" name="Marcador de contenido 2">
            <a:extLst>
              <a:ext uri="{FF2B5EF4-FFF2-40B4-BE49-F238E27FC236}">
                <a16:creationId xmlns:a16="http://schemas.microsoft.com/office/drawing/2014/main" id="{5C43A768-F100-EF70-D8EF-46322607CFCF}"/>
              </a:ext>
            </a:extLst>
          </p:cNvPr>
          <p:cNvSpPr>
            <a:spLocks noGrp="1"/>
          </p:cNvSpPr>
          <p:nvPr>
            <p:ph idx="1"/>
          </p:nvPr>
        </p:nvSpPr>
        <p:spPr>
          <a:xfrm>
            <a:off x="457200" y="836712"/>
            <a:ext cx="8229600" cy="4525963"/>
          </a:xfrm>
        </p:spPr>
        <p:txBody>
          <a:bodyPr/>
          <a:lstStyle/>
          <a:p>
            <a:r>
              <a:rPr lang="es-ES" altLang="es-AR" sz="2800" dirty="0">
                <a:ea typeface="ＭＳ Ｐゴシック" panose="020B0600070205080204" pitchFamily="34" charset="-128"/>
              </a:rPr>
              <a:t>Art. 4 Apropiación indebida </a:t>
            </a:r>
            <a:r>
              <a:rPr lang="es-ES" altLang="es-AR" sz="2800" dirty="0" err="1">
                <a:ea typeface="ＭＳ Ｐゴシック" panose="020B0600070205080204" pitchFamily="34" charset="-128"/>
              </a:rPr>
              <a:t>ag</a:t>
            </a:r>
            <a:r>
              <a:rPr lang="es-ES" altLang="es-AR" sz="2800" dirty="0">
                <a:ea typeface="ＭＳ Ｐゴシック" panose="020B0600070205080204" pitchFamily="34" charset="-128"/>
              </a:rPr>
              <a:t>. </a:t>
            </a:r>
            <a:r>
              <a:rPr lang="es-ES" altLang="es-AR" sz="2800" dirty="0" err="1">
                <a:ea typeface="ＭＳ Ｐゴシック" panose="020B0600070205080204" pitchFamily="34" charset="-128"/>
              </a:rPr>
              <a:t>Ret</a:t>
            </a:r>
            <a:r>
              <a:rPr lang="es-ES" altLang="es-AR" sz="2800" dirty="0">
                <a:ea typeface="ＭＳ Ｐゴシック" panose="020B0600070205080204" pitchFamily="34" charset="-128"/>
              </a:rPr>
              <a:t> o </a:t>
            </a:r>
            <a:r>
              <a:rPr lang="es-ES" altLang="es-AR" sz="2800" dirty="0" err="1">
                <a:ea typeface="ＭＳ Ｐゴシック" panose="020B0600070205080204" pitchFamily="34" charset="-128"/>
              </a:rPr>
              <a:t>perc</a:t>
            </a:r>
            <a:endParaRPr lang="es-ES" altLang="es-AR" sz="2800" dirty="0">
              <a:ea typeface="ＭＳ Ｐゴシック" panose="020B0600070205080204" pitchFamily="34" charset="-128"/>
            </a:endParaRPr>
          </a:p>
          <a:p>
            <a:r>
              <a:rPr lang="es-ES" altLang="es-AR" sz="2800" dirty="0">
                <a:ea typeface="ＭＳ Ｐゴシック" panose="020B0600070205080204" pitchFamily="34" charset="-128"/>
              </a:rPr>
              <a:t>Art. 7 </a:t>
            </a:r>
            <a:r>
              <a:rPr lang="es-ES" altLang="es-AR" sz="2800" dirty="0" err="1">
                <a:ea typeface="ＭＳ Ｐゴシック" panose="020B0600070205080204" pitchFamily="34" charset="-128"/>
              </a:rPr>
              <a:t>Aprop.indebida</a:t>
            </a:r>
            <a:r>
              <a:rPr lang="es-ES" altLang="es-AR" sz="2800" dirty="0">
                <a:ea typeface="ＭＳ Ｐゴシック" panose="020B0600070205080204" pitchFamily="34" charset="-128"/>
              </a:rPr>
              <a:t> </a:t>
            </a:r>
            <a:r>
              <a:rPr lang="es-ES" altLang="es-AR" sz="2800" dirty="0" err="1">
                <a:ea typeface="ＭＳ Ｐゴシック" panose="020B0600070205080204" pitchFamily="34" charset="-128"/>
              </a:rPr>
              <a:t>rec.seg</a:t>
            </a:r>
            <a:r>
              <a:rPr lang="es-ES" altLang="es-AR" sz="2800" dirty="0">
                <a:ea typeface="ＭＳ Ｐゴシック" panose="020B0600070205080204" pitchFamily="34" charset="-128"/>
              </a:rPr>
              <a:t> social</a:t>
            </a:r>
          </a:p>
          <a:p>
            <a:r>
              <a:rPr lang="es-ES" altLang="es-AR" sz="2800" dirty="0">
                <a:ea typeface="ＭＳ Ｐゴシック" panose="020B0600070205080204" pitchFamily="34" charset="-128"/>
              </a:rPr>
              <a:t>Art. 8 </a:t>
            </a:r>
            <a:r>
              <a:rPr lang="es-ES" altLang="es-AR" sz="2800" dirty="0" err="1">
                <a:ea typeface="ＭＳ Ｐゴシック" panose="020B0600070205080204" pitchFamily="34" charset="-128"/>
              </a:rPr>
              <a:t>Obten</a:t>
            </a:r>
            <a:r>
              <a:rPr lang="es-ES" altLang="es-AR" sz="2800" dirty="0">
                <a:ea typeface="ＭＳ Ｐゴシック" panose="020B0600070205080204" pitchFamily="34" charset="-128"/>
              </a:rPr>
              <a:t>. Fraudulenta </a:t>
            </a:r>
            <a:r>
              <a:rPr lang="es-ES" altLang="es-AR" sz="2800" dirty="0" err="1">
                <a:ea typeface="ＭＳ Ｐゴシック" panose="020B0600070205080204" pitchFamily="34" charset="-128"/>
              </a:rPr>
              <a:t>benef</a:t>
            </a:r>
            <a:r>
              <a:rPr lang="es-ES" altLang="es-AR" sz="2800" dirty="0">
                <a:ea typeface="ＭＳ Ｐゴシック" panose="020B0600070205080204" pitchFamily="34" charset="-128"/>
              </a:rPr>
              <a:t> fiscales</a:t>
            </a:r>
          </a:p>
          <a:p>
            <a:r>
              <a:rPr lang="es-ES" altLang="es-AR" sz="2800" dirty="0">
                <a:ea typeface="ＭＳ Ｐゴシック" panose="020B0600070205080204" pitchFamily="34" charset="-128"/>
              </a:rPr>
              <a:t>Art. 9 Insolvencia fiscal fraudulenta</a:t>
            </a:r>
          </a:p>
          <a:p>
            <a:r>
              <a:rPr lang="es-ES" altLang="es-AR" sz="2800" dirty="0">
                <a:ea typeface="ＭＳ Ｐゴシック" panose="020B0600070205080204" pitchFamily="34" charset="-128"/>
              </a:rPr>
              <a:t>Art. 10 </a:t>
            </a:r>
            <a:r>
              <a:rPr lang="es-ES" altLang="es-AR" sz="2800" dirty="0" err="1">
                <a:ea typeface="ＭＳ Ｐゴシック" panose="020B0600070205080204" pitchFamily="34" charset="-128"/>
              </a:rPr>
              <a:t>Simulacion</a:t>
            </a:r>
            <a:r>
              <a:rPr lang="es-ES" altLang="es-AR" sz="2800" dirty="0">
                <a:ea typeface="ＭＳ Ｐゴシック" panose="020B0600070205080204" pitchFamily="34" charset="-128"/>
              </a:rPr>
              <a:t> dolosa de cancelación</a:t>
            </a:r>
          </a:p>
          <a:p>
            <a:r>
              <a:rPr lang="es-ES" altLang="es-AR" sz="2800" dirty="0">
                <a:ea typeface="ＭＳ Ｐゴシック" panose="020B0600070205080204" pitchFamily="34" charset="-128"/>
              </a:rPr>
              <a:t>Art. 11. Alteración dolosa de registros</a:t>
            </a:r>
            <a:endParaRPr lang="es-ES" altLang="es-AR" sz="2800" dirty="0">
              <a:solidFill>
                <a:srgbClr val="00B050"/>
              </a:solidFill>
              <a:ea typeface="ＭＳ Ｐゴシック" panose="020B0600070205080204" pitchFamily="34" charset="-128"/>
            </a:endParaRPr>
          </a:p>
          <a:p>
            <a:pPr lvl="5"/>
            <a:r>
              <a:rPr lang="es-ES" altLang="es-AR" sz="2800" b="1" dirty="0">
                <a:solidFill>
                  <a:schemeClr val="accent2"/>
                </a:solidFill>
                <a:ea typeface="ＭＳ Ｐゴシック" panose="020B0600070205080204" pitchFamily="34" charset="-128"/>
              </a:rPr>
              <a:t>??????????????</a:t>
            </a:r>
          </a:p>
        </p:txBody>
      </p:sp>
    </p:spTree>
    <p:extLst>
      <p:ext uri="{BB962C8B-B14F-4D97-AF65-F5344CB8AC3E}">
        <p14:creationId xmlns:p14="http://schemas.microsoft.com/office/powerpoint/2010/main" val="8523528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69" name="Título 1">
            <a:extLst>
              <a:ext uri="{FF2B5EF4-FFF2-40B4-BE49-F238E27FC236}">
                <a16:creationId xmlns:a16="http://schemas.microsoft.com/office/drawing/2014/main" id="{19085EEB-899E-B747-9846-B2AA3BED1778}"/>
              </a:ext>
            </a:extLst>
          </p:cNvPr>
          <p:cNvSpPr>
            <a:spLocks noGrp="1" noChangeArrowheads="1"/>
          </p:cNvSpPr>
          <p:nvPr>
            <p:ph type="title"/>
          </p:nvPr>
        </p:nvSpPr>
        <p:spPr>
          <a:xfrm>
            <a:off x="457200" y="20503"/>
            <a:ext cx="8229600" cy="1143000"/>
          </a:xfrm>
        </p:spPr>
        <p:txBody>
          <a:bodyPr/>
          <a:lstStyle/>
          <a:p>
            <a:r>
              <a:rPr lang="es-AR" altLang="es-AR" dirty="0">
                <a:ea typeface="ＭＳ Ｐゴシック" panose="020B0600070205080204" pitchFamily="34" charset="-128"/>
              </a:rPr>
              <a:t>CODIGO PENAL</a:t>
            </a:r>
          </a:p>
        </p:txBody>
      </p:sp>
      <p:sp>
        <p:nvSpPr>
          <p:cNvPr id="32770" name="Marcador de contenido 2">
            <a:extLst>
              <a:ext uri="{FF2B5EF4-FFF2-40B4-BE49-F238E27FC236}">
                <a16:creationId xmlns:a16="http://schemas.microsoft.com/office/drawing/2014/main" id="{7E8E7AA5-B63D-4449-8B4A-2B0EB389DAB4}"/>
              </a:ext>
            </a:extLst>
          </p:cNvPr>
          <p:cNvSpPr>
            <a:spLocks noGrp="1" noChangeArrowheads="1"/>
          </p:cNvSpPr>
          <p:nvPr>
            <p:ph idx="1"/>
          </p:nvPr>
        </p:nvSpPr>
        <p:spPr>
          <a:xfrm>
            <a:off x="251520" y="836712"/>
            <a:ext cx="6447501" cy="2910580"/>
          </a:xfrm>
        </p:spPr>
        <p:txBody>
          <a:bodyPr>
            <a:noAutofit/>
          </a:bodyPr>
          <a:lstStyle/>
          <a:p>
            <a:pPr marL="0" indent="0">
              <a:buNone/>
            </a:pPr>
            <a:r>
              <a:rPr lang="es-AR" sz="1600" b="1" dirty="0"/>
              <a:t>ARTICULO 59.-</a:t>
            </a:r>
            <a:r>
              <a:rPr lang="es-AR" sz="1600" dirty="0"/>
              <a:t> La acción penal se extinguirá:</a:t>
            </a:r>
            <a:br>
              <a:rPr lang="es-AR" sz="1600" dirty="0"/>
            </a:br>
            <a:br>
              <a:rPr lang="es-AR" sz="1600" dirty="0"/>
            </a:br>
            <a:r>
              <a:rPr lang="es-AR" sz="1600" dirty="0"/>
              <a:t>1) Por la muerte del imputado;</a:t>
            </a:r>
            <a:br>
              <a:rPr lang="es-AR" sz="1600" dirty="0"/>
            </a:br>
            <a:br>
              <a:rPr lang="es-AR" sz="1600" dirty="0"/>
            </a:br>
            <a:r>
              <a:rPr lang="es-AR" sz="1600" dirty="0"/>
              <a:t>2) Por la amnistía;</a:t>
            </a:r>
            <a:br>
              <a:rPr lang="es-AR" sz="1600" dirty="0"/>
            </a:br>
            <a:br>
              <a:rPr lang="es-AR" sz="1600" dirty="0"/>
            </a:br>
            <a:r>
              <a:rPr lang="es-AR" sz="1600" dirty="0"/>
              <a:t>3) Por la prescripción;</a:t>
            </a:r>
            <a:br>
              <a:rPr lang="es-AR" sz="1600" dirty="0"/>
            </a:br>
            <a:br>
              <a:rPr lang="es-AR" sz="1600" dirty="0"/>
            </a:br>
            <a:r>
              <a:rPr lang="es-AR" sz="1600" dirty="0"/>
              <a:t>4) Por la renuncia del agraviado, respecto de los delitos de acción privada;</a:t>
            </a:r>
            <a:br>
              <a:rPr lang="es-AR" sz="1600" dirty="0"/>
            </a:br>
            <a:br>
              <a:rPr lang="es-AR" sz="1600" dirty="0"/>
            </a:br>
            <a:r>
              <a:rPr lang="es-AR" sz="1600" dirty="0"/>
              <a:t>5) Por aplicación de un criterio de oportunidad, de conformidad con lo previsto en las leyes procesales correspondientes;</a:t>
            </a:r>
            <a:br>
              <a:rPr lang="es-AR" sz="1600" dirty="0"/>
            </a:br>
            <a:br>
              <a:rPr lang="es-AR" sz="1600" dirty="0"/>
            </a:br>
            <a:r>
              <a:rPr lang="es-AR" sz="1600" b="1" dirty="0">
                <a:solidFill>
                  <a:schemeClr val="accent2"/>
                </a:solidFill>
              </a:rPr>
              <a:t>6) Por conciliación o reparación integral del perjuicio, de conformidad con lo previsto en las leyes procesales correspondientes;</a:t>
            </a:r>
            <a:br>
              <a:rPr lang="es-AR" sz="1600" dirty="0">
                <a:solidFill>
                  <a:srgbClr val="00B050"/>
                </a:solidFill>
              </a:rPr>
            </a:br>
            <a:endParaRPr lang="es-ES" altLang="es-AR" sz="1600" dirty="0">
              <a:solidFill>
                <a:srgbClr val="00B050"/>
              </a:solidFill>
              <a:ea typeface="ＭＳ Ｐゴシック" panose="020B0600070205080204" pitchFamily="34" charset="-128"/>
            </a:endParaRPr>
          </a:p>
        </p:txBody>
      </p:sp>
    </p:spTree>
    <p:extLst>
      <p:ext uri="{BB962C8B-B14F-4D97-AF65-F5344CB8AC3E}">
        <p14:creationId xmlns:p14="http://schemas.microsoft.com/office/powerpoint/2010/main" val="29351793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69" name="Título 1">
            <a:extLst>
              <a:ext uri="{FF2B5EF4-FFF2-40B4-BE49-F238E27FC236}">
                <a16:creationId xmlns:a16="http://schemas.microsoft.com/office/drawing/2014/main" id="{19085EEB-899E-B747-9846-B2AA3BED1778}"/>
              </a:ext>
            </a:extLst>
          </p:cNvPr>
          <p:cNvSpPr>
            <a:spLocks noGrp="1" noChangeArrowheads="1"/>
          </p:cNvSpPr>
          <p:nvPr>
            <p:ph type="title"/>
          </p:nvPr>
        </p:nvSpPr>
        <p:spPr/>
        <p:txBody>
          <a:bodyPr/>
          <a:lstStyle/>
          <a:p>
            <a:r>
              <a:rPr lang="es-AR" altLang="es-AR" dirty="0">
                <a:ea typeface="ＭＳ Ｐゴシック" panose="020B0600070205080204" pitchFamily="34" charset="-128"/>
              </a:rPr>
              <a:t>REPARACION INTEGRAL DEL PERJUICIO</a:t>
            </a:r>
          </a:p>
        </p:txBody>
      </p:sp>
      <p:sp>
        <p:nvSpPr>
          <p:cNvPr id="32770" name="Marcador de contenido 2">
            <a:extLst>
              <a:ext uri="{FF2B5EF4-FFF2-40B4-BE49-F238E27FC236}">
                <a16:creationId xmlns:a16="http://schemas.microsoft.com/office/drawing/2014/main" id="{7E8E7AA5-B63D-4449-8B4A-2B0EB389DAB4}"/>
              </a:ext>
            </a:extLst>
          </p:cNvPr>
          <p:cNvSpPr>
            <a:spLocks noGrp="1" noChangeArrowheads="1"/>
          </p:cNvSpPr>
          <p:nvPr>
            <p:ph idx="1"/>
          </p:nvPr>
        </p:nvSpPr>
        <p:spPr/>
        <p:txBody>
          <a:bodyPr>
            <a:normAutofit/>
          </a:bodyPr>
          <a:lstStyle/>
          <a:p>
            <a:pPr>
              <a:buFont typeface="Arial" panose="020B0604020202020204" pitchFamily="34" charset="0"/>
              <a:buChar char="•"/>
            </a:pPr>
            <a:r>
              <a:rPr lang="es-ES" altLang="es-AR" sz="1800" dirty="0">
                <a:solidFill>
                  <a:schemeClr val="accent2"/>
                </a:solidFill>
                <a:ea typeface="ＭＳ Ｐゴシック" panose="020B0600070205080204" pitchFamily="34" charset="-128"/>
              </a:rPr>
              <a:t>El art. 59 es una norma operativa (no se ha reglamentado aún, como si se ha reglamentado la conciliación).</a:t>
            </a:r>
          </a:p>
          <a:p>
            <a:pPr>
              <a:buFont typeface="Arial" panose="020B0604020202020204" pitchFamily="34" charset="0"/>
              <a:buChar char="•"/>
            </a:pPr>
            <a:r>
              <a:rPr lang="es-ES" altLang="es-AR" sz="1800" dirty="0">
                <a:solidFill>
                  <a:schemeClr val="accent2"/>
                </a:solidFill>
                <a:ea typeface="ＭＳ Ｐゴシック" panose="020B0600070205080204" pitchFamily="34" charset="-128"/>
              </a:rPr>
              <a:t>Conforme ley 27147 del 18.6.15</a:t>
            </a:r>
          </a:p>
          <a:p>
            <a:pPr>
              <a:buFont typeface="Arial" panose="020B0604020202020204" pitchFamily="34" charset="0"/>
              <a:buChar char="•"/>
            </a:pPr>
            <a:r>
              <a:rPr lang="es-ES" altLang="es-AR" sz="1800" dirty="0">
                <a:solidFill>
                  <a:schemeClr val="accent2"/>
                </a:solidFill>
                <a:ea typeface="ＭＳ Ｐゴシック" panose="020B0600070205080204" pitchFamily="34" charset="-128"/>
              </a:rPr>
              <a:t>Las normas operativas no requieren reglamentación</a:t>
            </a:r>
          </a:p>
          <a:p>
            <a:pPr>
              <a:buFont typeface="Arial" panose="020B0604020202020204" pitchFamily="34" charset="0"/>
              <a:buChar char="•"/>
            </a:pPr>
            <a:r>
              <a:rPr lang="es-ES" altLang="es-AR" sz="1800" dirty="0">
                <a:solidFill>
                  <a:schemeClr val="accent2"/>
                </a:solidFill>
                <a:ea typeface="ＭＳ Ｐゴシック" panose="020B0600070205080204" pitchFamily="34" charset="-128"/>
              </a:rPr>
              <a:t>Las garantías individuales existen y protegen a los individuos por el solo hecho de estar consagradas</a:t>
            </a:r>
          </a:p>
          <a:p>
            <a:pPr>
              <a:buFont typeface="Arial" panose="020B0604020202020204" pitchFamily="34" charset="0"/>
              <a:buChar char="•"/>
            </a:pPr>
            <a:endParaRPr lang="es-ES" altLang="es-AR" sz="1800" dirty="0">
              <a:solidFill>
                <a:srgbClr val="669900"/>
              </a:solidFill>
              <a:ea typeface="ＭＳ Ｐゴシック" panose="020B0600070205080204" pitchFamily="34" charset="-128"/>
            </a:endParaRPr>
          </a:p>
          <a:p>
            <a:pPr>
              <a:buFont typeface="Arial" panose="020B0604020202020204" pitchFamily="34" charset="0"/>
              <a:buChar char="•"/>
            </a:pPr>
            <a:endParaRPr lang="es-ES" altLang="es-AR" sz="1800" dirty="0">
              <a:solidFill>
                <a:srgbClr val="669900"/>
              </a:solidFill>
              <a:ea typeface="ＭＳ Ｐゴシック" panose="020B0600070205080204" pitchFamily="34" charset="-128"/>
            </a:endParaRPr>
          </a:p>
          <a:p>
            <a:pPr>
              <a:buFont typeface="Arial" panose="020B0604020202020204" pitchFamily="34" charset="0"/>
              <a:buChar char="•"/>
            </a:pPr>
            <a:endParaRPr lang="es-ES" altLang="es-AR" sz="1800" dirty="0">
              <a:solidFill>
                <a:srgbClr val="669900"/>
              </a:solidFill>
              <a:ea typeface="ＭＳ Ｐゴシック" panose="020B0600070205080204" pitchFamily="34" charset="-128"/>
            </a:endParaRPr>
          </a:p>
        </p:txBody>
      </p:sp>
    </p:spTree>
    <p:extLst>
      <p:ext uri="{BB962C8B-B14F-4D97-AF65-F5344CB8AC3E}">
        <p14:creationId xmlns:p14="http://schemas.microsoft.com/office/powerpoint/2010/main" val="34471954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69" name="Título 1">
            <a:extLst>
              <a:ext uri="{FF2B5EF4-FFF2-40B4-BE49-F238E27FC236}">
                <a16:creationId xmlns:a16="http://schemas.microsoft.com/office/drawing/2014/main" id="{19085EEB-899E-B747-9846-B2AA3BED1778}"/>
              </a:ext>
            </a:extLst>
          </p:cNvPr>
          <p:cNvSpPr>
            <a:spLocks noGrp="1" noChangeArrowheads="1"/>
          </p:cNvSpPr>
          <p:nvPr>
            <p:ph type="title"/>
          </p:nvPr>
        </p:nvSpPr>
        <p:spPr/>
        <p:txBody>
          <a:bodyPr/>
          <a:lstStyle/>
          <a:p>
            <a:r>
              <a:rPr lang="es-AR" altLang="es-AR" dirty="0">
                <a:ea typeface="ＭＳ Ｐゴシック" panose="020B0600070205080204" pitchFamily="34" charset="-128"/>
              </a:rPr>
              <a:t>QUE ES REPARACION INTEGRAL DEL PERJUICIO?</a:t>
            </a:r>
          </a:p>
        </p:txBody>
      </p:sp>
      <p:sp>
        <p:nvSpPr>
          <p:cNvPr id="32770" name="Marcador de contenido 2">
            <a:extLst>
              <a:ext uri="{FF2B5EF4-FFF2-40B4-BE49-F238E27FC236}">
                <a16:creationId xmlns:a16="http://schemas.microsoft.com/office/drawing/2014/main" id="{7E8E7AA5-B63D-4449-8B4A-2B0EB389DAB4}"/>
              </a:ext>
            </a:extLst>
          </p:cNvPr>
          <p:cNvSpPr>
            <a:spLocks noGrp="1" noChangeArrowheads="1"/>
          </p:cNvSpPr>
          <p:nvPr>
            <p:ph idx="1"/>
          </p:nvPr>
        </p:nvSpPr>
        <p:spPr/>
        <p:txBody>
          <a:bodyPr>
            <a:normAutofit/>
          </a:bodyPr>
          <a:lstStyle/>
          <a:p>
            <a:pPr>
              <a:buFont typeface="Arial" panose="020B0604020202020204" pitchFamily="34" charset="0"/>
              <a:buChar char="•"/>
            </a:pPr>
            <a:r>
              <a:rPr lang="es-ES" altLang="es-AR" sz="1800" dirty="0" err="1">
                <a:solidFill>
                  <a:schemeClr val="accent2"/>
                </a:solidFill>
                <a:ea typeface="ＭＳ Ｐゴシック" panose="020B0600070205080204" pitchFamily="34" charset="-128"/>
              </a:rPr>
              <a:t>Riquert</a:t>
            </a:r>
            <a:r>
              <a:rPr lang="es-ES" altLang="es-AR" sz="1800" dirty="0">
                <a:solidFill>
                  <a:schemeClr val="accent2"/>
                </a:solidFill>
                <a:ea typeface="ＭＳ Ｐゴシック" panose="020B0600070205080204" pitchFamily="34" charset="-128"/>
              </a:rPr>
              <a:t>: la reparación al estado anterior a la comisión del delito e indemnización de los daños y perjuicios causados por el mismo</a:t>
            </a:r>
          </a:p>
          <a:p>
            <a:pPr>
              <a:buFont typeface="Arial" panose="020B0604020202020204" pitchFamily="34" charset="0"/>
              <a:buChar char="•"/>
            </a:pPr>
            <a:r>
              <a:rPr lang="es-ES" altLang="es-AR" sz="1800" dirty="0">
                <a:solidFill>
                  <a:schemeClr val="accent2"/>
                </a:solidFill>
                <a:ea typeface="ＭＳ Ｐゴシック" panose="020B0600070205080204" pitchFamily="34" charset="-128"/>
              </a:rPr>
              <a:t>Oportunidad: la interpretación mas amplia</a:t>
            </a:r>
          </a:p>
          <a:p>
            <a:pPr>
              <a:buFont typeface="Arial" panose="020B0604020202020204" pitchFamily="34" charset="0"/>
              <a:buChar char="•"/>
            </a:pPr>
            <a:r>
              <a:rPr lang="es-ES" altLang="es-AR" sz="1800" dirty="0">
                <a:solidFill>
                  <a:schemeClr val="accent2"/>
                </a:solidFill>
                <a:ea typeface="ＭＳ Ｐゴシック" panose="020B0600070205080204" pitchFamily="34" charset="-128"/>
              </a:rPr>
              <a:t>APROPIACION INDEBIDA DE TRIBUTOS (art. 7 ley 27.430) aportes a la seguridad social</a:t>
            </a:r>
          </a:p>
          <a:p>
            <a:pPr>
              <a:buFont typeface="Arial" panose="020B0604020202020204" pitchFamily="34" charset="0"/>
              <a:buChar char="•"/>
            </a:pPr>
            <a:r>
              <a:rPr lang="es-ES" altLang="es-AR" sz="1800" dirty="0">
                <a:solidFill>
                  <a:schemeClr val="accent2"/>
                </a:solidFill>
                <a:ea typeface="ＭＳ Ｐゴシック" panose="020B0600070205080204" pitchFamily="34" charset="-128"/>
              </a:rPr>
              <a:t>Es lo mismo reparar cuando el bien jurídico protegido es la hacienda publica?</a:t>
            </a:r>
          </a:p>
          <a:p>
            <a:pPr>
              <a:buFont typeface="Arial" panose="020B0604020202020204" pitchFamily="34" charset="0"/>
              <a:buChar char="•"/>
            </a:pPr>
            <a:endParaRPr lang="es-ES" altLang="es-AR" sz="1800" dirty="0">
              <a:solidFill>
                <a:srgbClr val="669900"/>
              </a:solidFill>
              <a:ea typeface="ＭＳ Ｐゴシック" panose="020B0600070205080204" pitchFamily="34" charset="-128"/>
            </a:endParaRPr>
          </a:p>
        </p:txBody>
      </p:sp>
    </p:spTree>
    <p:extLst>
      <p:ext uri="{BB962C8B-B14F-4D97-AF65-F5344CB8AC3E}">
        <p14:creationId xmlns:p14="http://schemas.microsoft.com/office/powerpoint/2010/main" val="35774895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Marcador de contenido 2">
            <a:extLst>
              <a:ext uri="{FF2B5EF4-FFF2-40B4-BE49-F238E27FC236}">
                <a16:creationId xmlns:a16="http://schemas.microsoft.com/office/drawing/2014/main" id="{7E8E7AA5-B63D-4449-8B4A-2B0EB389DAB4}"/>
              </a:ext>
            </a:extLst>
          </p:cNvPr>
          <p:cNvSpPr>
            <a:spLocks noGrp="1" noChangeArrowheads="1"/>
          </p:cNvSpPr>
          <p:nvPr>
            <p:ph idx="1"/>
          </p:nvPr>
        </p:nvSpPr>
        <p:spPr/>
        <p:txBody>
          <a:bodyPr>
            <a:normAutofit/>
          </a:bodyPr>
          <a:lstStyle/>
          <a:p>
            <a:pPr>
              <a:buFont typeface="Arial" panose="020B0604020202020204" pitchFamily="34" charset="0"/>
              <a:buChar char="•"/>
            </a:pPr>
            <a:r>
              <a:rPr lang="es-ES" altLang="es-AR" sz="1800" dirty="0">
                <a:solidFill>
                  <a:schemeClr val="accent2"/>
                </a:solidFill>
                <a:ea typeface="ＭＳ Ｐゴシック" panose="020B0600070205080204" pitchFamily="34" charset="-128"/>
              </a:rPr>
              <a:t>Hay impedimento en la ley penal tributaria?</a:t>
            </a:r>
          </a:p>
          <a:p>
            <a:pPr>
              <a:buFont typeface="Arial" panose="020B0604020202020204" pitchFamily="34" charset="0"/>
              <a:buChar char="•"/>
            </a:pPr>
            <a:r>
              <a:rPr lang="es-ES" altLang="es-AR" sz="1800" dirty="0">
                <a:solidFill>
                  <a:schemeClr val="accent2"/>
                </a:solidFill>
                <a:ea typeface="ＭＳ Ｐゴシック" panose="020B0600070205080204" pitchFamily="34" charset="-128"/>
              </a:rPr>
              <a:t>Tradicionalmente se sostuvo que no, atento que la ley penal tributaria, art. 16, tiene su propio régimen de salida (la bala de plata)</a:t>
            </a:r>
          </a:p>
          <a:p>
            <a:pPr>
              <a:buFont typeface="Arial" panose="020B0604020202020204" pitchFamily="34" charset="0"/>
              <a:buChar char="•"/>
            </a:pPr>
            <a:r>
              <a:rPr lang="es-ES" altLang="es-AR" sz="1800" dirty="0">
                <a:solidFill>
                  <a:schemeClr val="accent2"/>
                </a:solidFill>
                <a:ea typeface="ＭＳ Ｐゴシック" panose="020B0600070205080204" pitchFamily="34" charset="-128"/>
              </a:rPr>
              <a:t>La especialidad prima sobre la generalidad del 59</a:t>
            </a:r>
          </a:p>
          <a:p>
            <a:pPr>
              <a:buFont typeface="Arial" panose="020B0604020202020204" pitchFamily="34" charset="0"/>
              <a:buChar char="•"/>
            </a:pPr>
            <a:r>
              <a:rPr lang="es-ES" altLang="es-AR" sz="1800" dirty="0">
                <a:solidFill>
                  <a:schemeClr val="accent2"/>
                </a:solidFill>
                <a:ea typeface="ＭＳ Ｐゴシック" panose="020B0600070205080204" pitchFamily="34" charset="-128"/>
              </a:rPr>
              <a:t>En el 59 no hay restricción alguna para extenderlo a los delitos fiscales</a:t>
            </a:r>
          </a:p>
          <a:p>
            <a:pPr>
              <a:buFont typeface="Arial" panose="020B0604020202020204" pitchFamily="34" charset="0"/>
              <a:buChar char="•"/>
            </a:pPr>
            <a:endParaRPr lang="es-ES" altLang="es-AR" sz="1800" dirty="0">
              <a:solidFill>
                <a:srgbClr val="669900"/>
              </a:solidFill>
              <a:ea typeface="ＭＳ Ｐゴシック" panose="020B0600070205080204" pitchFamily="34" charset="-128"/>
            </a:endParaRPr>
          </a:p>
          <a:p>
            <a:pPr>
              <a:buFont typeface="Arial" panose="020B0604020202020204" pitchFamily="34" charset="0"/>
              <a:buChar char="•"/>
            </a:pPr>
            <a:endParaRPr lang="es-ES" altLang="es-AR" sz="1800" dirty="0">
              <a:solidFill>
                <a:srgbClr val="669900"/>
              </a:solidFill>
              <a:ea typeface="ＭＳ Ｐゴシック" panose="020B0600070205080204" pitchFamily="34" charset="-128"/>
            </a:endParaRPr>
          </a:p>
        </p:txBody>
      </p:sp>
    </p:spTree>
    <p:extLst>
      <p:ext uri="{BB962C8B-B14F-4D97-AF65-F5344CB8AC3E}">
        <p14:creationId xmlns:p14="http://schemas.microsoft.com/office/powerpoint/2010/main" val="36140943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Marcador de contenido 2">
            <a:extLst>
              <a:ext uri="{FF2B5EF4-FFF2-40B4-BE49-F238E27FC236}">
                <a16:creationId xmlns:a16="http://schemas.microsoft.com/office/drawing/2014/main" id="{7E8E7AA5-B63D-4449-8B4A-2B0EB389DAB4}"/>
              </a:ext>
            </a:extLst>
          </p:cNvPr>
          <p:cNvSpPr>
            <a:spLocks noGrp="1" noChangeArrowheads="1"/>
          </p:cNvSpPr>
          <p:nvPr>
            <p:ph idx="1"/>
          </p:nvPr>
        </p:nvSpPr>
        <p:spPr/>
        <p:txBody>
          <a:bodyPr>
            <a:normAutofit/>
          </a:bodyPr>
          <a:lstStyle/>
          <a:p>
            <a:pPr marL="0" indent="0">
              <a:buNone/>
            </a:pPr>
            <a:r>
              <a:rPr lang="es-ES" altLang="es-AR" sz="1800" dirty="0">
                <a:solidFill>
                  <a:srgbClr val="669900"/>
                </a:solidFill>
                <a:ea typeface="ＭＳ Ｐゴシック" panose="020B0600070205080204" pitchFamily="34" charset="-128"/>
              </a:rPr>
              <a:t>* </a:t>
            </a:r>
            <a:r>
              <a:rPr lang="es-ES" altLang="es-AR" sz="1800" dirty="0">
                <a:solidFill>
                  <a:schemeClr val="accent2"/>
                </a:solidFill>
                <a:ea typeface="ＭＳ Ｐゴシック" panose="020B0600070205080204" pitchFamily="34" charset="-128"/>
              </a:rPr>
              <a:t>Antecedente en apoyo: CSJN 7.10.2008.</a:t>
            </a:r>
          </a:p>
          <a:p>
            <a:pPr>
              <a:buFont typeface="Arial" panose="020B0604020202020204" pitchFamily="34" charset="0"/>
              <a:buChar char="•"/>
            </a:pPr>
            <a:r>
              <a:rPr lang="es-ES" altLang="es-AR" sz="1800" dirty="0">
                <a:solidFill>
                  <a:schemeClr val="accent2"/>
                </a:solidFill>
                <a:ea typeface="ＭＳ Ｐゴシック" panose="020B0600070205080204" pitchFamily="34" charset="-128"/>
              </a:rPr>
              <a:t>Suspensión juicio a prueba (76 bis CP). Sus disposiciones no alteraban los regímenes especiales dispuestos por la ley 23.771 y 23.737.</a:t>
            </a:r>
          </a:p>
          <a:p>
            <a:pPr>
              <a:buFont typeface="Arial" panose="020B0604020202020204" pitchFamily="34" charset="0"/>
              <a:buChar char="•"/>
            </a:pPr>
            <a:r>
              <a:rPr lang="es-ES" altLang="es-AR" sz="1800" dirty="0">
                <a:solidFill>
                  <a:schemeClr val="accent2"/>
                </a:solidFill>
                <a:ea typeface="ＭＳ Ｐゴシック" panose="020B0600070205080204" pitchFamily="34" charset="-128"/>
              </a:rPr>
              <a:t>Pero la Corte sostuvo lo contrario</a:t>
            </a:r>
          </a:p>
          <a:p>
            <a:pPr>
              <a:buFont typeface="Arial" panose="020B0604020202020204" pitchFamily="34" charset="0"/>
              <a:buChar char="•"/>
            </a:pPr>
            <a:r>
              <a:rPr lang="es-ES" altLang="es-AR" sz="1800" dirty="0">
                <a:solidFill>
                  <a:schemeClr val="accent2"/>
                </a:solidFill>
                <a:ea typeface="ＭＳ Ｐゴシック" panose="020B0600070205080204" pitchFamily="34" charset="-128"/>
              </a:rPr>
              <a:t>Ojo, después se modifico el 76 bis y se sostuvo que no era de aplicación a los delitos de la ley 24.769</a:t>
            </a:r>
          </a:p>
          <a:p>
            <a:pPr>
              <a:buFont typeface="Arial" panose="020B0604020202020204" pitchFamily="34" charset="0"/>
              <a:buChar char="•"/>
            </a:pPr>
            <a:r>
              <a:rPr lang="es-ES" altLang="es-AR" sz="1800" dirty="0">
                <a:solidFill>
                  <a:schemeClr val="accent2"/>
                </a:solidFill>
                <a:ea typeface="ＭＳ Ｐゴシック" panose="020B0600070205080204" pitchFamily="34" charset="-128"/>
              </a:rPr>
              <a:t>Fue necesaria una ley especial que lo dijera</a:t>
            </a:r>
          </a:p>
          <a:p>
            <a:pPr>
              <a:buFont typeface="Arial" panose="020B0604020202020204" pitchFamily="34" charset="0"/>
              <a:buChar char="•"/>
            </a:pPr>
            <a:endParaRPr lang="es-ES" altLang="es-AR" sz="1800" dirty="0">
              <a:solidFill>
                <a:srgbClr val="669900"/>
              </a:solidFill>
              <a:ea typeface="ＭＳ Ｐゴシック" panose="020B0600070205080204" pitchFamily="34" charset="-128"/>
            </a:endParaRPr>
          </a:p>
        </p:txBody>
      </p:sp>
    </p:spTree>
    <p:extLst>
      <p:ext uri="{BB962C8B-B14F-4D97-AF65-F5344CB8AC3E}">
        <p14:creationId xmlns:p14="http://schemas.microsoft.com/office/powerpoint/2010/main" val="40932440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69" name="Título 1">
            <a:extLst>
              <a:ext uri="{FF2B5EF4-FFF2-40B4-BE49-F238E27FC236}">
                <a16:creationId xmlns:a16="http://schemas.microsoft.com/office/drawing/2014/main" id="{19085EEB-899E-B747-9846-B2AA3BED1778}"/>
              </a:ext>
            </a:extLst>
          </p:cNvPr>
          <p:cNvSpPr>
            <a:spLocks noGrp="1" noChangeArrowheads="1"/>
          </p:cNvSpPr>
          <p:nvPr>
            <p:ph type="title"/>
          </p:nvPr>
        </p:nvSpPr>
        <p:spPr/>
        <p:txBody>
          <a:bodyPr/>
          <a:lstStyle/>
          <a:p>
            <a:r>
              <a:rPr lang="es-AR" altLang="es-AR" dirty="0">
                <a:ea typeface="ＭＳ Ｐゴシック" panose="020B0600070205080204" pitchFamily="34" charset="-128"/>
              </a:rPr>
              <a:t>REPARACIÓN INTEGRAL</a:t>
            </a:r>
          </a:p>
        </p:txBody>
      </p:sp>
      <p:sp>
        <p:nvSpPr>
          <p:cNvPr id="32770" name="Marcador de contenido 2">
            <a:extLst>
              <a:ext uri="{FF2B5EF4-FFF2-40B4-BE49-F238E27FC236}">
                <a16:creationId xmlns:a16="http://schemas.microsoft.com/office/drawing/2014/main" id="{7E8E7AA5-B63D-4449-8B4A-2B0EB389DAB4}"/>
              </a:ext>
            </a:extLst>
          </p:cNvPr>
          <p:cNvSpPr>
            <a:spLocks noGrp="1" noChangeArrowheads="1"/>
          </p:cNvSpPr>
          <p:nvPr>
            <p:ph idx="1"/>
          </p:nvPr>
        </p:nvSpPr>
        <p:spPr/>
        <p:txBody>
          <a:bodyPr>
            <a:normAutofit/>
          </a:bodyPr>
          <a:lstStyle/>
          <a:p>
            <a:pPr>
              <a:buFont typeface="Arial" panose="020B0604020202020204" pitchFamily="34" charset="0"/>
              <a:buChar char="•"/>
            </a:pPr>
            <a:r>
              <a:rPr lang="es-ES" altLang="es-AR" sz="1800" dirty="0">
                <a:solidFill>
                  <a:schemeClr val="accent2"/>
                </a:solidFill>
                <a:ea typeface="ＭＳ Ｐゴシック" panose="020B0600070205080204" pitchFamily="34" charset="-128"/>
              </a:rPr>
              <a:t>Como </a:t>
            </a:r>
            <a:r>
              <a:rPr lang="es-ES" altLang="es-AR" sz="1800" dirty="0" err="1">
                <a:solidFill>
                  <a:schemeClr val="accent2"/>
                </a:solidFill>
                <a:ea typeface="ＭＳ Ｐゴシック" panose="020B0600070205080204" pitchFamily="34" charset="-128"/>
              </a:rPr>
              <a:t>minimo</a:t>
            </a:r>
            <a:r>
              <a:rPr lang="es-ES" altLang="es-AR" sz="1800" dirty="0">
                <a:solidFill>
                  <a:schemeClr val="accent2"/>
                </a:solidFill>
                <a:ea typeface="ＭＳ Ｐゴシック" panose="020B0600070205080204" pitchFamily="34" charset="-128"/>
              </a:rPr>
              <a:t>: satisfacción incondicional de las obligaciones tributarias lesionadas, la renuncia posterior a toda acción y derecho y el pago de costas y gastos causídicos</a:t>
            </a:r>
          </a:p>
          <a:p>
            <a:pPr>
              <a:buFont typeface="Arial" panose="020B0604020202020204" pitchFamily="34" charset="0"/>
              <a:buChar char="•"/>
            </a:pPr>
            <a:endParaRPr lang="es-ES" altLang="es-AR" sz="1800" dirty="0">
              <a:solidFill>
                <a:srgbClr val="669900"/>
              </a:solidFill>
              <a:ea typeface="ＭＳ Ｐゴシック" panose="020B0600070205080204" pitchFamily="34" charset="-128"/>
            </a:endParaRPr>
          </a:p>
        </p:txBody>
      </p:sp>
    </p:spTree>
    <p:extLst>
      <p:ext uri="{BB962C8B-B14F-4D97-AF65-F5344CB8AC3E}">
        <p14:creationId xmlns:p14="http://schemas.microsoft.com/office/powerpoint/2010/main" val="2415496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DDA4C5B-7F5B-DAF2-456C-6AD5103CCE31}"/>
            </a:ext>
          </a:extLst>
        </p:cNvPr>
        <p:cNvGrpSpPr/>
        <p:nvPr/>
      </p:nvGrpSpPr>
      <p:grpSpPr>
        <a:xfrm>
          <a:off x="0" y="0"/>
          <a:ext cx="0" cy="0"/>
          <a:chOff x="0" y="0"/>
          <a:chExt cx="0" cy="0"/>
        </a:xfrm>
      </p:grpSpPr>
      <p:sp>
        <p:nvSpPr>
          <p:cNvPr id="70657" name="Título 1">
            <a:extLst>
              <a:ext uri="{FF2B5EF4-FFF2-40B4-BE49-F238E27FC236}">
                <a16:creationId xmlns:a16="http://schemas.microsoft.com/office/drawing/2014/main" id="{A096BF22-5E19-21B7-DDB1-EE6D81317BF3}"/>
              </a:ext>
            </a:extLst>
          </p:cNvPr>
          <p:cNvSpPr>
            <a:spLocks noGrp="1"/>
          </p:cNvSpPr>
          <p:nvPr>
            <p:ph type="title"/>
          </p:nvPr>
        </p:nvSpPr>
        <p:spPr/>
        <p:txBody>
          <a:bodyPr/>
          <a:lstStyle/>
          <a:p>
            <a:r>
              <a:rPr lang="es-ES" altLang="es-AR" dirty="0">
                <a:solidFill>
                  <a:schemeClr val="accent2"/>
                </a:solidFill>
                <a:ea typeface="ＭＳ Ｐゴシック" panose="020B0600070205080204" pitchFamily="34" charset="-128"/>
              </a:rPr>
              <a:t>MULTAS, Acá es otro cantar</a:t>
            </a:r>
          </a:p>
        </p:txBody>
      </p:sp>
      <p:sp>
        <p:nvSpPr>
          <p:cNvPr id="70658" name="Marcador de contenido 2">
            <a:extLst>
              <a:ext uri="{FF2B5EF4-FFF2-40B4-BE49-F238E27FC236}">
                <a16:creationId xmlns:a16="http://schemas.microsoft.com/office/drawing/2014/main" id="{7A4A18C3-C913-4904-37AB-0A2232FB487F}"/>
              </a:ext>
            </a:extLst>
          </p:cNvPr>
          <p:cNvSpPr>
            <a:spLocks noGrp="1"/>
          </p:cNvSpPr>
          <p:nvPr>
            <p:ph idx="1"/>
          </p:nvPr>
        </p:nvSpPr>
        <p:spPr>
          <a:xfrm>
            <a:off x="472976" y="764704"/>
            <a:ext cx="8229600" cy="4525963"/>
          </a:xfrm>
        </p:spPr>
        <p:txBody>
          <a:bodyPr/>
          <a:lstStyle/>
          <a:p>
            <a:endParaRPr lang="es-ES" altLang="es-AR" dirty="0">
              <a:ea typeface="ＭＳ Ｐゴシック" panose="020B0600070205080204" pitchFamily="34" charset="-128"/>
            </a:endParaRPr>
          </a:p>
          <a:p>
            <a:r>
              <a:rPr lang="es-ES" altLang="es-AR" dirty="0">
                <a:ea typeface="ＭＳ Ｐゴシック" panose="020B0600070205080204" pitchFamily="34" charset="-128"/>
              </a:rPr>
              <a:t>AUMENTOS DESMEDIDOS</a:t>
            </a:r>
          </a:p>
          <a:p>
            <a:endParaRPr lang="es-ES" altLang="es-AR" dirty="0">
              <a:ea typeface="ＭＳ Ｐゴシック" panose="020B0600070205080204" pitchFamily="34" charset="-128"/>
            </a:endParaRPr>
          </a:p>
          <a:p>
            <a:r>
              <a:rPr lang="es-ES" altLang="es-AR" dirty="0">
                <a:ea typeface="ＭＳ Ｐゴシック" panose="020B0600070205080204" pitchFamily="34" charset="-128"/>
              </a:rPr>
              <a:t>Cuidado</a:t>
            </a:r>
          </a:p>
          <a:p>
            <a:endParaRPr lang="es-ES" altLang="es-AR" dirty="0">
              <a:ea typeface="ＭＳ Ｐゴシック" panose="020B0600070205080204" pitchFamily="34" charset="-128"/>
            </a:endParaRPr>
          </a:p>
          <a:p>
            <a:r>
              <a:rPr lang="es-ES" altLang="es-AR" dirty="0">
                <a:ea typeface="ＭＳ Ｐゴシック" panose="020B0600070205080204" pitchFamily="34" charset="-128"/>
              </a:rPr>
              <a:t>ESTE ES UN IMPACTO A TENER EN CUENTA</a:t>
            </a:r>
          </a:p>
          <a:p>
            <a:endParaRPr lang="es-ES" altLang="es-AR" dirty="0">
              <a:ea typeface="ＭＳ Ｐゴシック" panose="020B0600070205080204" pitchFamily="34" charset="-128"/>
            </a:endParaRPr>
          </a:p>
        </p:txBody>
      </p:sp>
    </p:spTree>
    <p:extLst>
      <p:ext uri="{BB962C8B-B14F-4D97-AF65-F5344CB8AC3E}">
        <p14:creationId xmlns:p14="http://schemas.microsoft.com/office/powerpoint/2010/main" val="4189448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8BF452A-4615-DFD2-0DAA-CA855891055F}"/>
            </a:ext>
          </a:extLst>
        </p:cNvPr>
        <p:cNvGrpSpPr/>
        <p:nvPr/>
      </p:nvGrpSpPr>
      <p:grpSpPr>
        <a:xfrm>
          <a:off x="0" y="0"/>
          <a:ext cx="0" cy="0"/>
          <a:chOff x="0" y="0"/>
          <a:chExt cx="0" cy="0"/>
        </a:xfrm>
      </p:grpSpPr>
      <p:sp>
        <p:nvSpPr>
          <p:cNvPr id="70657" name="Título 1">
            <a:extLst>
              <a:ext uri="{FF2B5EF4-FFF2-40B4-BE49-F238E27FC236}">
                <a16:creationId xmlns:a16="http://schemas.microsoft.com/office/drawing/2014/main" id="{B6CCFECA-5D7A-93C1-DDDC-49CEBE9819E2}"/>
              </a:ext>
            </a:extLst>
          </p:cNvPr>
          <p:cNvSpPr>
            <a:spLocks noGrp="1"/>
          </p:cNvSpPr>
          <p:nvPr>
            <p:ph type="title"/>
          </p:nvPr>
        </p:nvSpPr>
        <p:spPr/>
        <p:txBody>
          <a:bodyPr/>
          <a:lstStyle/>
          <a:p>
            <a:r>
              <a:rPr lang="es-ES" altLang="es-AR" sz="3600" dirty="0">
                <a:solidFill>
                  <a:schemeClr val="accent2"/>
                </a:solidFill>
                <a:ea typeface="ＭＳ Ｐゴシック" panose="020B0600070205080204" pitchFamily="34" charset="-128"/>
              </a:rPr>
              <a:t>SACA LA PLATA DEL COLCHON</a:t>
            </a:r>
          </a:p>
        </p:txBody>
      </p:sp>
      <p:sp>
        <p:nvSpPr>
          <p:cNvPr id="70658" name="Marcador de contenido 2">
            <a:extLst>
              <a:ext uri="{FF2B5EF4-FFF2-40B4-BE49-F238E27FC236}">
                <a16:creationId xmlns:a16="http://schemas.microsoft.com/office/drawing/2014/main" id="{992DC3F0-55F6-2734-D87F-C9210BFC104A}"/>
              </a:ext>
            </a:extLst>
          </p:cNvPr>
          <p:cNvSpPr>
            <a:spLocks noGrp="1"/>
          </p:cNvSpPr>
          <p:nvPr>
            <p:ph idx="1"/>
          </p:nvPr>
        </p:nvSpPr>
        <p:spPr/>
        <p:txBody>
          <a:bodyPr/>
          <a:lstStyle/>
          <a:p>
            <a:endParaRPr lang="es-ES" altLang="es-AR" dirty="0">
              <a:ea typeface="ＭＳ Ｐゴシック" panose="020B0600070205080204" pitchFamily="34" charset="-128"/>
            </a:endParaRPr>
          </a:p>
          <a:p>
            <a:r>
              <a:rPr lang="es-ES" altLang="es-AR" dirty="0">
                <a:ea typeface="ＭＳ Ｐゴシック" panose="020B0600070205080204" pitchFamily="34" charset="-128"/>
              </a:rPr>
              <a:t>Muy vinculados</a:t>
            </a:r>
          </a:p>
          <a:p>
            <a:endParaRPr lang="es-ES" altLang="es-AR" dirty="0">
              <a:solidFill>
                <a:srgbClr val="00B050"/>
              </a:solidFill>
              <a:ea typeface="ＭＳ Ｐゴシック" panose="020B0600070205080204" pitchFamily="34" charset="-128"/>
            </a:endParaRPr>
          </a:p>
          <a:p>
            <a:r>
              <a:rPr lang="es-ES" altLang="es-AR" dirty="0">
                <a:solidFill>
                  <a:schemeClr val="accent2"/>
                </a:solidFill>
                <a:ea typeface="ＭＳ Ｐゴシック" panose="020B0600070205080204" pitchFamily="34" charset="-128"/>
              </a:rPr>
              <a:t>Como?</a:t>
            </a:r>
          </a:p>
        </p:txBody>
      </p:sp>
    </p:spTree>
    <p:extLst>
      <p:ext uri="{BB962C8B-B14F-4D97-AF65-F5344CB8AC3E}">
        <p14:creationId xmlns:p14="http://schemas.microsoft.com/office/powerpoint/2010/main" val="13671129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14CA74C-8584-A5C0-FAB3-E9AE818A89F7}"/>
            </a:ext>
          </a:extLst>
        </p:cNvPr>
        <p:cNvGrpSpPr/>
        <p:nvPr/>
      </p:nvGrpSpPr>
      <p:grpSpPr>
        <a:xfrm>
          <a:off x="0" y="0"/>
          <a:ext cx="0" cy="0"/>
          <a:chOff x="0" y="0"/>
          <a:chExt cx="0" cy="0"/>
        </a:xfrm>
      </p:grpSpPr>
      <p:sp>
        <p:nvSpPr>
          <p:cNvPr id="70657" name="Título 1">
            <a:extLst>
              <a:ext uri="{FF2B5EF4-FFF2-40B4-BE49-F238E27FC236}">
                <a16:creationId xmlns:a16="http://schemas.microsoft.com/office/drawing/2014/main" id="{24F14E57-CCBF-CD01-6416-4013D34102FB}"/>
              </a:ext>
            </a:extLst>
          </p:cNvPr>
          <p:cNvSpPr>
            <a:spLocks noGrp="1"/>
          </p:cNvSpPr>
          <p:nvPr>
            <p:ph type="title"/>
          </p:nvPr>
        </p:nvSpPr>
        <p:spPr>
          <a:xfrm>
            <a:off x="457200" y="0"/>
            <a:ext cx="8229600" cy="1143000"/>
          </a:xfrm>
        </p:spPr>
        <p:txBody>
          <a:bodyPr/>
          <a:lstStyle/>
          <a:p>
            <a:r>
              <a:rPr lang="es-ES" altLang="es-AR" dirty="0">
                <a:ea typeface="ＭＳ Ｐゴシック" panose="020B0600070205080204" pitchFamily="34" charset="-128"/>
              </a:rPr>
              <a:t>MULTA AUTOMATICA</a:t>
            </a:r>
          </a:p>
        </p:txBody>
      </p:sp>
      <p:sp>
        <p:nvSpPr>
          <p:cNvPr id="70658" name="Marcador de contenido 2">
            <a:extLst>
              <a:ext uri="{FF2B5EF4-FFF2-40B4-BE49-F238E27FC236}">
                <a16:creationId xmlns:a16="http://schemas.microsoft.com/office/drawing/2014/main" id="{86DD6182-0FE7-2BBC-FBB8-5E6D07893637}"/>
              </a:ext>
            </a:extLst>
          </p:cNvPr>
          <p:cNvSpPr>
            <a:spLocks noGrp="1"/>
          </p:cNvSpPr>
          <p:nvPr>
            <p:ph idx="1"/>
          </p:nvPr>
        </p:nvSpPr>
        <p:spPr>
          <a:xfrm>
            <a:off x="457200" y="923978"/>
            <a:ext cx="8229600" cy="4525963"/>
          </a:xfrm>
        </p:spPr>
        <p:txBody>
          <a:bodyPr/>
          <a:lstStyle/>
          <a:p>
            <a:pPr marL="0" indent="0">
              <a:buNone/>
            </a:pPr>
            <a:r>
              <a:rPr lang="es-AR" sz="2000" dirty="0"/>
              <a:t>ARTICULO 38 — Cuando existiere la obligación de presentar declaraciones juradas, la omisión de hacerlo dentro de los plazos generales que establezca la ADMINISTRACION FEDERAL DE INGRESOS PUBLICOS, será sancionada, sin necesidad de requerimiento previo, con una multa de pesos doscientos veinte mil </a:t>
            </a:r>
            <a:r>
              <a:rPr lang="es-AR" sz="2000" dirty="0">
                <a:solidFill>
                  <a:schemeClr val="accent2"/>
                </a:solidFill>
              </a:rPr>
              <a:t>($220.000),</a:t>
            </a:r>
            <a:r>
              <a:rPr lang="es-AR" sz="2000" dirty="0">
                <a:solidFill>
                  <a:srgbClr val="00B050"/>
                </a:solidFill>
              </a:rPr>
              <a:t> </a:t>
            </a:r>
            <a:r>
              <a:rPr lang="es-AR" sz="2000" dirty="0"/>
              <a:t>la que se elevará a pesos cuatrocientos cuarenta mil </a:t>
            </a:r>
            <a:r>
              <a:rPr lang="es-AR" sz="2000" dirty="0">
                <a:solidFill>
                  <a:schemeClr val="accent2"/>
                </a:solidFill>
              </a:rPr>
              <a:t>($440.000)</a:t>
            </a:r>
            <a:r>
              <a:rPr lang="es-AR" sz="2000" i="1" dirty="0">
                <a:solidFill>
                  <a:schemeClr val="accent2"/>
                </a:solidFill>
              </a:rPr>
              <a:t> </a:t>
            </a:r>
            <a:r>
              <a:rPr lang="es-AR" sz="2000" dirty="0"/>
              <a:t>si se tratare de sociedades, asociaciones o entidades de cualquier clase constituidas en el país o de establecimientos organizados en forma de empresas estables —de cualquier naturaleza u objeto— pertenecientes a personas de existencia física o ideal domiciliadas, constituidas o radicadas en el exterior. Las mismas sanciones se aplicarán cuando se omitiere proporcionar los datos a que se refiere el último párrafo del artículo 11. </a:t>
            </a:r>
          </a:p>
          <a:p>
            <a:pPr marL="0" indent="0">
              <a:buNone/>
            </a:pPr>
            <a:r>
              <a:rPr lang="es-AR" altLang="es-AR" sz="2000" b="1" dirty="0">
                <a:solidFill>
                  <a:schemeClr val="accent2"/>
                </a:solidFill>
                <a:ea typeface="ＭＳ Ｐゴシック" panose="020B0600070205080204" pitchFamily="34" charset="-128"/>
              </a:rPr>
              <a:t>ANTES: 200 Y 400</a:t>
            </a:r>
            <a:endParaRPr lang="es-ES" altLang="es-AR" sz="2000" b="1" dirty="0">
              <a:solidFill>
                <a:schemeClr val="accent2"/>
              </a:solidFill>
              <a:ea typeface="ＭＳ Ｐゴシック" panose="020B0600070205080204" pitchFamily="34" charset="-128"/>
            </a:endParaRPr>
          </a:p>
        </p:txBody>
      </p:sp>
    </p:spTree>
    <p:extLst>
      <p:ext uri="{BB962C8B-B14F-4D97-AF65-F5344CB8AC3E}">
        <p14:creationId xmlns:p14="http://schemas.microsoft.com/office/powerpoint/2010/main" val="3049536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789BC94-AE2F-62C5-842A-A5F5C3BBA9E5}"/>
            </a:ext>
          </a:extLst>
        </p:cNvPr>
        <p:cNvGrpSpPr/>
        <p:nvPr/>
      </p:nvGrpSpPr>
      <p:grpSpPr>
        <a:xfrm>
          <a:off x="0" y="0"/>
          <a:ext cx="0" cy="0"/>
          <a:chOff x="0" y="0"/>
          <a:chExt cx="0" cy="0"/>
        </a:xfrm>
      </p:grpSpPr>
      <p:sp>
        <p:nvSpPr>
          <p:cNvPr id="70657" name="Título 1">
            <a:extLst>
              <a:ext uri="{FF2B5EF4-FFF2-40B4-BE49-F238E27FC236}">
                <a16:creationId xmlns:a16="http://schemas.microsoft.com/office/drawing/2014/main" id="{6BD79882-6919-E087-0D13-C1A5A965CB09}"/>
              </a:ext>
            </a:extLst>
          </p:cNvPr>
          <p:cNvSpPr>
            <a:spLocks noGrp="1"/>
          </p:cNvSpPr>
          <p:nvPr>
            <p:ph type="title"/>
          </p:nvPr>
        </p:nvSpPr>
        <p:spPr/>
        <p:txBody>
          <a:bodyPr/>
          <a:lstStyle/>
          <a:p>
            <a:r>
              <a:rPr lang="es-ES" altLang="es-AR" dirty="0">
                <a:ea typeface="ＭＳ Ｐゴシック" panose="020B0600070205080204" pitchFamily="34" charset="-128"/>
              </a:rPr>
              <a:t>DEC.INFORMATIVAS</a:t>
            </a:r>
          </a:p>
        </p:txBody>
      </p:sp>
      <p:sp>
        <p:nvSpPr>
          <p:cNvPr id="70658" name="Marcador de contenido 2">
            <a:extLst>
              <a:ext uri="{FF2B5EF4-FFF2-40B4-BE49-F238E27FC236}">
                <a16:creationId xmlns:a16="http://schemas.microsoft.com/office/drawing/2014/main" id="{D03672F4-00AD-C502-DEEF-8F0A3CA747F7}"/>
              </a:ext>
            </a:extLst>
          </p:cNvPr>
          <p:cNvSpPr>
            <a:spLocks noGrp="1"/>
          </p:cNvSpPr>
          <p:nvPr>
            <p:ph idx="1"/>
          </p:nvPr>
        </p:nvSpPr>
        <p:spPr>
          <a:xfrm>
            <a:off x="457200" y="1170808"/>
            <a:ext cx="8229600" cy="4525963"/>
          </a:xfrm>
        </p:spPr>
        <p:txBody>
          <a:bodyPr/>
          <a:lstStyle/>
          <a:p>
            <a:r>
              <a:rPr lang="es-AR" sz="1800" dirty="0"/>
              <a:t>La omisión de presentar las declaraciones juradas informativas previstas en los regímenes de información propia del contribuyente o responsable, o de información de terceros, establecidos mediante resolución general de la Administración Federal de Ingresos Públicos, dentro de los plazos establecidos al efecto, será sancionada —sin necesidad de requerimiento previo— con una multa de hasta pesos cinco millones </a:t>
            </a:r>
            <a:r>
              <a:rPr lang="es-AR" sz="1800" b="1" dirty="0">
                <a:solidFill>
                  <a:schemeClr val="accent2"/>
                </a:solidFill>
              </a:rPr>
              <a:t>($5.000.000),</a:t>
            </a:r>
            <a:r>
              <a:rPr lang="es-AR" sz="1800" dirty="0">
                <a:solidFill>
                  <a:srgbClr val="00B050"/>
                </a:solidFill>
              </a:rPr>
              <a:t> </a:t>
            </a:r>
            <a:r>
              <a:rPr lang="es-AR" sz="1800" dirty="0"/>
              <a:t>la que se elevará hasta pesos diez millones </a:t>
            </a:r>
            <a:r>
              <a:rPr lang="es-AR" sz="1800" b="1" dirty="0">
                <a:solidFill>
                  <a:schemeClr val="accent2"/>
                </a:solidFill>
              </a:rPr>
              <a:t>($10.000.000) </a:t>
            </a:r>
            <a:r>
              <a:rPr lang="es-AR" sz="1800" dirty="0"/>
              <a:t>si se tratare de sociedades, empresas, fideicomisos, asociaciones o entidades de cualquier clase constituidas en el país, o de establecimientos organizados en forma de empresas estables —de cualquier naturaleza u objeto— pertenecientes a personas de existencia física o ideal domiciliadas, constituidas o radicadas en el exterior. </a:t>
            </a:r>
            <a:endParaRPr lang="es-ES" altLang="es-AR" sz="1800" dirty="0">
              <a:ea typeface="ＭＳ Ｐゴシック" panose="020B0600070205080204" pitchFamily="34" charset="-128"/>
            </a:endParaRPr>
          </a:p>
          <a:p>
            <a:r>
              <a:rPr lang="es-ES" altLang="es-AR" b="1" dirty="0">
                <a:solidFill>
                  <a:schemeClr val="accent2"/>
                </a:solidFill>
                <a:ea typeface="ＭＳ Ｐゴシック" panose="020B0600070205080204" pitchFamily="34" charset="-128"/>
              </a:rPr>
              <a:t>ANTES  5000 y 10.000</a:t>
            </a:r>
          </a:p>
        </p:txBody>
      </p:sp>
    </p:spTree>
    <p:extLst>
      <p:ext uri="{BB962C8B-B14F-4D97-AF65-F5344CB8AC3E}">
        <p14:creationId xmlns:p14="http://schemas.microsoft.com/office/powerpoint/2010/main" val="24461616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8189997-3CE0-C3D1-C920-2F7FF1004FD2}"/>
            </a:ext>
          </a:extLst>
        </p:cNvPr>
        <p:cNvGrpSpPr/>
        <p:nvPr/>
      </p:nvGrpSpPr>
      <p:grpSpPr>
        <a:xfrm>
          <a:off x="0" y="0"/>
          <a:ext cx="0" cy="0"/>
          <a:chOff x="0" y="0"/>
          <a:chExt cx="0" cy="0"/>
        </a:xfrm>
      </p:grpSpPr>
      <p:sp>
        <p:nvSpPr>
          <p:cNvPr id="70657" name="Título 1">
            <a:extLst>
              <a:ext uri="{FF2B5EF4-FFF2-40B4-BE49-F238E27FC236}">
                <a16:creationId xmlns:a16="http://schemas.microsoft.com/office/drawing/2014/main" id="{BA05600D-17E7-A48F-7D22-5EFCF5826E6B}"/>
              </a:ext>
            </a:extLst>
          </p:cNvPr>
          <p:cNvSpPr>
            <a:spLocks noGrp="1"/>
          </p:cNvSpPr>
          <p:nvPr>
            <p:ph type="title"/>
          </p:nvPr>
        </p:nvSpPr>
        <p:spPr/>
        <p:txBody>
          <a:bodyPr/>
          <a:lstStyle/>
          <a:p>
            <a:r>
              <a:rPr lang="es-ES" altLang="es-AR" dirty="0">
                <a:ea typeface="ＭＳ Ｐゴシック" panose="020B0600070205080204" pitchFamily="34" charset="-128"/>
              </a:rPr>
              <a:t>INFRACCIONES FORMALES</a:t>
            </a:r>
          </a:p>
        </p:txBody>
      </p:sp>
      <p:sp>
        <p:nvSpPr>
          <p:cNvPr id="70658" name="Marcador de contenido 2">
            <a:extLst>
              <a:ext uri="{FF2B5EF4-FFF2-40B4-BE49-F238E27FC236}">
                <a16:creationId xmlns:a16="http://schemas.microsoft.com/office/drawing/2014/main" id="{AA4E8ADA-6029-DE63-4931-8BF810078A1A}"/>
              </a:ext>
            </a:extLst>
          </p:cNvPr>
          <p:cNvSpPr>
            <a:spLocks noGrp="1"/>
          </p:cNvSpPr>
          <p:nvPr>
            <p:ph idx="1"/>
          </p:nvPr>
        </p:nvSpPr>
        <p:spPr>
          <a:xfrm>
            <a:off x="457200" y="1166018"/>
            <a:ext cx="8229600" cy="4525963"/>
          </a:xfrm>
        </p:spPr>
        <p:txBody>
          <a:bodyPr/>
          <a:lstStyle/>
          <a:p>
            <a:r>
              <a:rPr lang="es-AR" sz="2400" dirty="0"/>
              <a:t>ARTICULO 39 — Serán sancionadas con multas de pesos ciento cincuenta mil </a:t>
            </a:r>
            <a:r>
              <a:rPr lang="es-AR" sz="2400" dirty="0">
                <a:solidFill>
                  <a:schemeClr val="accent2"/>
                </a:solidFill>
              </a:rPr>
              <a:t>($150.000)</a:t>
            </a:r>
            <a:r>
              <a:rPr lang="es-AR" sz="2400" dirty="0">
                <a:solidFill>
                  <a:srgbClr val="00B050"/>
                </a:solidFill>
              </a:rPr>
              <a:t> </a:t>
            </a:r>
            <a:r>
              <a:rPr lang="es-AR" sz="2400" dirty="0"/>
              <a:t>a pesos dos millones quinientos mil </a:t>
            </a:r>
            <a:r>
              <a:rPr lang="es-AR" sz="2400" dirty="0">
                <a:solidFill>
                  <a:schemeClr val="accent2"/>
                </a:solidFill>
              </a:rPr>
              <a:t>($2.500.000)</a:t>
            </a:r>
            <a:r>
              <a:rPr lang="es-AR" sz="2400" dirty="0">
                <a:solidFill>
                  <a:srgbClr val="00B050"/>
                </a:solidFill>
              </a:rPr>
              <a:t> </a:t>
            </a:r>
            <a:r>
              <a:rPr lang="es-AR" sz="2400" dirty="0"/>
              <a:t>las violaciones a las disposiciones de esta ley, de las respectivas leyes tributarias, de los decretos reglamentarios y de toda otra norma de cumplimiento obligatorio, que establezcan o requieran el cumplimiento de deberes formales tendientes a determinar la obligación tributaria, a verificar y fiscalizar el cumplimiento que de ella hagan los responsables. </a:t>
            </a:r>
            <a:endParaRPr lang="es-ES" altLang="es-AR" sz="2400" dirty="0">
              <a:ea typeface="ＭＳ Ｐゴシック" panose="020B0600070205080204" pitchFamily="34" charset="-128"/>
            </a:endParaRPr>
          </a:p>
          <a:p>
            <a:r>
              <a:rPr lang="es-ES" altLang="es-AR" b="1" dirty="0">
                <a:solidFill>
                  <a:schemeClr val="accent2"/>
                </a:solidFill>
                <a:ea typeface="ＭＳ Ｐゴシック" panose="020B0600070205080204" pitchFamily="34" charset="-128"/>
              </a:rPr>
              <a:t>ANTES 150 y 2500</a:t>
            </a:r>
          </a:p>
        </p:txBody>
      </p:sp>
    </p:spTree>
    <p:extLst>
      <p:ext uri="{BB962C8B-B14F-4D97-AF65-F5344CB8AC3E}">
        <p14:creationId xmlns:p14="http://schemas.microsoft.com/office/powerpoint/2010/main" val="30065629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69BFF08-8679-697E-A5CA-A271948723D4}"/>
            </a:ext>
          </a:extLst>
        </p:cNvPr>
        <p:cNvGrpSpPr/>
        <p:nvPr/>
      </p:nvGrpSpPr>
      <p:grpSpPr>
        <a:xfrm>
          <a:off x="0" y="0"/>
          <a:ext cx="0" cy="0"/>
          <a:chOff x="0" y="0"/>
          <a:chExt cx="0" cy="0"/>
        </a:xfrm>
      </p:grpSpPr>
      <p:sp>
        <p:nvSpPr>
          <p:cNvPr id="70657" name="Título 1">
            <a:extLst>
              <a:ext uri="{FF2B5EF4-FFF2-40B4-BE49-F238E27FC236}">
                <a16:creationId xmlns:a16="http://schemas.microsoft.com/office/drawing/2014/main" id="{90797492-E32F-852D-77B7-55ED12690A05}"/>
              </a:ext>
            </a:extLst>
          </p:cNvPr>
          <p:cNvSpPr>
            <a:spLocks noGrp="1"/>
          </p:cNvSpPr>
          <p:nvPr>
            <p:ph type="title"/>
          </p:nvPr>
        </p:nvSpPr>
        <p:spPr/>
        <p:txBody>
          <a:bodyPr/>
          <a:lstStyle/>
          <a:p>
            <a:r>
              <a:rPr lang="es-ES" altLang="es-AR" dirty="0">
                <a:solidFill>
                  <a:schemeClr val="accent2"/>
                </a:solidFill>
                <a:ea typeface="ＭＳ Ｐゴシック" panose="020B0600070205080204" pitchFamily="34" charset="-128"/>
              </a:rPr>
              <a:t>FORMALES AGRAVADAS</a:t>
            </a:r>
          </a:p>
        </p:txBody>
      </p:sp>
      <p:sp>
        <p:nvSpPr>
          <p:cNvPr id="70658" name="Marcador de contenido 2">
            <a:extLst>
              <a:ext uri="{FF2B5EF4-FFF2-40B4-BE49-F238E27FC236}">
                <a16:creationId xmlns:a16="http://schemas.microsoft.com/office/drawing/2014/main" id="{B363EAC2-1A63-F7BC-CD50-92EB49C846B8}"/>
              </a:ext>
            </a:extLst>
          </p:cNvPr>
          <p:cNvSpPr>
            <a:spLocks noGrp="1"/>
          </p:cNvSpPr>
          <p:nvPr>
            <p:ph idx="1"/>
          </p:nvPr>
        </p:nvSpPr>
        <p:spPr>
          <a:xfrm>
            <a:off x="457200" y="1207293"/>
            <a:ext cx="8229600" cy="4525963"/>
          </a:xfrm>
        </p:spPr>
        <p:txBody>
          <a:bodyPr/>
          <a:lstStyle/>
          <a:p>
            <a:r>
              <a:rPr lang="es-ES" altLang="es-AR" dirty="0">
                <a:ea typeface="ＭＳ Ｐゴシック" panose="020B0600070205080204" pitchFamily="34" charset="-128"/>
              </a:rPr>
              <a:t>Hasta </a:t>
            </a:r>
            <a:r>
              <a:rPr lang="es-ES" altLang="es-AR" dirty="0">
                <a:solidFill>
                  <a:schemeClr val="accent2"/>
                </a:solidFill>
                <a:ea typeface="ＭＳ Ｐゴシック" panose="020B0600070205080204" pitchFamily="34" charset="-128"/>
              </a:rPr>
              <a:t>35.000.000</a:t>
            </a:r>
          </a:p>
          <a:p>
            <a:r>
              <a:rPr lang="es-ES" altLang="es-AR" dirty="0">
                <a:ea typeface="ＭＳ Ｐゴシック" panose="020B0600070205080204" pitchFamily="34" charset="-128"/>
              </a:rPr>
              <a:t>Domicilio</a:t>
            </a:r>
          </a:p>
          <a:p>
            <a:r>
              <a:rPr lang="es-ES" altLang="es-AR" dirty="0">
                <a:ea typeface="ＭＳ Ｐゴシック" panose="020B0600070205080204" pitchFamily="34" charset="-128"/>
              </a:rPr>
              <a:t>Resistencia fiscalización</a:t>
            </a:r>
          </a:p>
          <a:p>
            <a:r>
              <a:rPr lang="es-ES" altLang="es-AR" dirty="0">
                <a:ea typeface="ＭＳ Ｐゴシック" panose="020B0600070205080204" pitchFamily="34" charset="-128"/>
              </a:rPr>
              <a:t>Información operaciones internacionales</a:t>
            </a:r>
          </a:p>
          <a:p>
            <a:r>
              <a:rPr lang="es-ES" altLang="es-AR" dirty="0">
                <a:ea typeface="ＭＳ Ｐゴシック" panose="020B0600070205080204" pitchFamily="34" charset="-128"/>
              </a:rPr>
              <a:t>ANTES 45.000</a:t>
            </a:r>
          </a:p>
        </p:txBody>
      </p:sp>
    </p:spTree>
    <p:extLst>
      <p:ext uri="{BB962C8B-B14F-4D97-AF65-F5344CB8AC3E}">
        <p14:creationId xmlns:p14="http://schemas.microsoft.com/office/powerpoint/2010/main" val="24965087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C57A582-C2A5-132F-5C69-0282D0AE9147}"/>
            </a:ext>
          </a:extLst>
        </p:cNvPr>
        <p:cNvGrpSpPr/>
        <p:nvPr/>
      </p:nvGrpSpPr>
      <p:grpSpPr>
        <a:xfrm>
          <a:off x="0" y="0"/>
          <a:ext cx="0" cy="0"/>
          <a:chOff x="0" y="0"/>
          <a:chExt cx="0" cy="0"/>
        </a:xfrm>
      </p:grpSpPr>
      <p:sp>
        <p:nvSpPr>
          <p:cNvPr id="70657" name="Título 1">
            <a:extLst>
              <a:ext uri="{FF2B5EF4-FFF2-40B4-BE49-F238E27FC236}">
                <a16:creationId xmlns:a16="http://schemas.microsoft.com/office/drawing/2014/main" id="{FAFEDAAF-0C3C-6A1C-0D7B-AB68489BF4D5}"/>
              </a:ext>
            </a:extLst>
          </p:cNvPr>
          <p:cNvSpPr>
            <a:spLocks noGrp="1"/>
          </p:cNvSpPr>
          <p:nvPr>
            <p:ph type="title"/>
          </p:nvPr>
        </p:nvSpPr>
        <p:spPr/>
        <p:txBody>
          <a:bodyPr/>
          <a:lstStyle/>
          <a:p>
            <a:r>
              <a:rPr lang="es-ES" altLang="es-AR" dirty="0">
                <a:solidFill>
                  <a:schemeClr val="accent2"/>
                </a:solidFill>
                <a:ea typeface="ＭＳ Ｐゴシック" panose="020B0600070205080204" pitchFamily="34" charset="-128"/>
              </a:rPr>
              <a:t>DEC.INFORMATIVAS</a:t>
            </a:r>
          </a:p>
        </p:txBody>
      </p:sp>
      <p:sp>
        <p:nvSpPr>
          <p:cNvPr id="70658" name="Marcador de contenido 2">
            <a:extLst>
              <a:ext uri="{FF2B5EF4-FFF2-40B4-BE49-F238E27FC236}">
                <a16:creationId xmlns:a16="http://schemas.microsoft.com/office/drawing/2014/main" id="{01151B37-1B8E-9C8D-B998-E6F9BB042A6C}"/>
              </a:ext>
            </a:extLst>
          </p:cNvPr>
          <p:cNvSpPr>
            <a:spLocks noGrp="1"/>
          </p:cNvSpPr>
          <p:nvPr>
            <p:ph idx="1"/>
          </p:nvPr>
        </p:nvSpPr>
        <p:spPr/>
        <p:txBody>
          <a:bodyPr/>
          <a:lstStyle/>
          <a:p>
            <a:pPr marL="0" indent="0">
              <a:buNone/>
            </a:pPr>
            <a:r>
              <a:rPr lang="es-ES" altLang="es-AR" dirty="0">
                <a:ea typeface="ＭＳ Ｐゴシック" panose="020B0600070205080204" pitchFamily="34" charset="-128"/>
              </a:rPr>
              <a:t>35.000.000</a:t>
            </a:r>
          </a:p>
          <a:p>
            <a:pPr marL="0" indent="0">
              <a:buNone/>
            </a:pPr>
            <a:endParaRPr lang="es-ES" altLang="es-AR" dirty="0">
              <a:ea typeface="ＭＳ Ｐゴシック" panose="020B0600070205080204" pitchFamily="34" charset="-128"/>
            </a:endParaRPr>
          </a:p>
          <a:p>
            <a:pPr marL="0" indent="0">
              <a:buNone/>
            </a:pPr>
            <a:r>
              <a:rPr lang="es-ES" altLang="es-AR" dirty="0">
                <a:ea typeface="ＭＳ Ｐゴシック" panose="020B0600070205080204" pitchFamily="34" charset="-128"/>
              </a:rPr>
              <a:t>Si facturas mas de 10.000.000.000</a:t>
            </a:r>
          </a:p>
          <a:p>
            <a:pPr marL="0" indent="0">
              <a:buNone/>
            </a:pPr>
            <a:endParaRPr lang="es-ES" altLang="es-AR" dirty="0">
              <a:ea typeface="ＭＳ Ｐゴシック" panose="020B0600070205080204" pitchFamily="34" charset="-128"/>
            </a:endParaRPr>
          </a:p>
          <a:p>
            <a:pPr marL="0" indent="0">
              <a:buNone/>
            </a:pPr>
            <a:r>
              <a:rPr lang="es-ES" altLang="es-AR" dirty="0">
                <a:ea typeface="ＭＳ Ｐゴシック" panose="020B0600070205080204" pitchFamily="34" charset="-128"/>
              </a:rPr>
              <a:t>La multa hasta 350.000.000</a:t>
            </a:r>
          </a:p>
          <a:p>
            <a:endParaRPr lang="es-ES" altLang="es-AR" dirty="0">
              <a:ea typeface="ＭＳ Ｐゴシック" panose="020B0600070205080204" pitchFamily="34" charset="-128"/>
            </a:endParaRPr>
          </a:p>
          <a:p>
            <a:endParaRPr lang="es-ES" altLang="es-AR" dirty="0">
              <a:ea typeface="ＭＳ Ｐゴシック" panose="020B0600070205080204" pitchFamily="34" charset="-128"/>
            </a:endParaRPr>
          </a:p>
          <a:p>
            <a:endParaRPr lang="es-ES" altLang="es-AR" dirty="0">
              <a:ea typeface="ＭＳ Ｐゴシック" panose="020B0600070205080204" pitchFamily="34" charset="-128"/>
            </a:endParaRPr>
          </a:p>
        </p:txBody>
      </p:sp>
    </p:spTree>
    <p:extLst>
      <p:ext uri="{BB962C8B-B14F-4D97-AF65-F5344CB8AC3E}">
        <p14:creationId xmlns:p14="http://schemas.microsoft.com/office/powerpoint/2010/main" val="31893727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D902CE3-83B6-6E41-4208-3C3A95A2D99E}"/>
            </a:ext>
          </a:extLst>
        </p:cNvPr>
        <p:cNvGrpSpPr/>
        <p:nvPr/>
      </p:nvGrpSpPr>
      <p:grpSpPr>
        <a:xfrm>
          <a:off x="0" y="0"/>
          <a:ext cx="0" cy="0"/>
          <a:chOff x="0" y="0"/>
          <a:chExt cx="0" cy="0"/>
        </a:xfrm>
      </p:grpSpPr>
      <p:sp>
        <p:nvSpPr>
          <p:cNvPr id="70657" name="Título 1">
            <a:extLst>
              <a:ext uri="{FF2B5EF4-FFF2-40B4-BE49-F238E27FC236}">
                <a16:creationId xmlns:a16="http://schemas.microsoft.com/office/drawing/2014/main" id="{A5225FB6-1ADF-4145-E9E2-9A2045DD8F92}"/>
              </a:ext>
            </a:extLst>
          </p:cNvPr>
          <p:cNvSpPr>
            <a:spLocks noGrp="1"/>
          </p:cNvSpPr>
          <p:nvPr>
            <p:ph type="title"/>
          </p:nvPr>
        </p:nvSpPr>
        <p:spPr/>
        <p:txBody>
          <a:bodyPr/>
          <a:lstStyle/>
          <a:p>
            <a:r>
              <a:rPr lang="es-ES" altLang="es-AR" dirty="0">
                <a:ea typeface="ＭＳ Ｐゴシック" panose="020B0600070205080204" pitchFamily="34" charset="-128"/>
              </a:rPr>
              <a:t>INCUMPLIMIENTOS PARCIALES</a:t>
            </a:r>
          </a:p>
        </p:txBody>
      </p:sp>
      <p:sp>
        <p:nvSpPr>
          <p:cNvPr id="70658" name="Marcador de contenido 2">
            <a:extLst>
              <a:ext uri="{FF2B5EF4-FFF2-40B4-BE49-F238E27FC236}">
                <a16:creationId xmlns:a16="http://schemas.microsoft.com/office/drawing/2014/main" id="{5CE45F72-3EB7-CA36-35DB-6E8D0E9D87A3}"/>
              </a:ext>
            </a:extLst>
          </p:cNvPr>
          <p:cNvSpPr>
            <a:spLocks noGrp="1"/>
          </p:cNvSpPr>
          <p:nvPr>
            <p:ph idx="1"/>
          </p:nvPr>
        </p:nvSpPr>
        <p:spPr/>
        <p:txBody>
          <a:bodyPr/>
          <a:lstStyle/>
          <a:p>
            <a:r>
              <a:rPr lang="es-AR" sz="2400" dirty="0"/>
              <a:t>Artículo ...: En los casos del artículo agregado a continuación del artículo 38, del artículo 39 y de su agregado a continuación, se considerará asimismo consumada la infracción cuando el deber formal de que se trate, a cargo del responsable, </a:t>
            </a:r>
            <a:r>
              <a:rPr lang="es-AR" sz="2400" b="1" dirty="0">
                <a:solidFill>
                  <a:schemeClr val="accent2"/>
                </a:solidFill>
              </a:rPr>
              <a:t>no se cumpla de manera integral</a:t>
            </a:r>
            <a:r>
              <a:rPr lang="es-AR" sz="2400" dirty="0"/>
              <a:t>, obstaculizando a la Administración Federal de Ingresos Públicos en forma mediata o inmediata, el ejercicio de sus facultades de determinación, verificación y fiscalización</a:t>
            </a:r>
            <a:endParaRPr lang="es-ES" altLang="es-AR" sz="2400" dirty="0">
              <a:ea typeface="ＭＳ Ｐゴシック" panose="020B0600070205080204" pitchFamily="34" charset="-128"/>
            </a:endParaRPr>
          </a:p>
          <a:p>
            <a:endParaRPr lang="es-ES" altLang="es-AR" dirty="0">
              <a:ea typeface="ＭＳ Ｐゴシック" panose="020B0600070205080204" pitchFamily="34" charset="-128"/>
            </a:endParaRPr>
          </a:p>
        </p:txBody>
      </p:sp>
    </p:spTree>
    <p:extLst>
      <p:ext uri="{BB962C8B-B14F-4D97-AF65-F5344CB8AC3E}">
        <p14:creationId xmlns:p14="http://schemas.microsoft.com/office/powerpoint/2010/main" val="38342174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89EA782-F63F-0F8A-A524-0D886D107C00}"/>
            </a:ext>
          </a:extLst>
        </p:cNvPr>
        <p:cNvGrpSpPr/>
        <p:nvPr/>
      </p:nvGrpSpPr>
      <p:grpSpPr>
        <a:xfrm>
          <a:off x="0" y="0"/>
          <a:ext cx="0" cy="0"/>
          <a:chOff x="0" y="0"/>
          <a:chExt cx="0" cy="0"/>
        </a:xfrm>
      </p:grpSpPr>
      <p:sp>
        <p:nvSpPr>
          <p:cNvPr id="70657" name="Título 1">
            <a:extLst>
              <a:ext uri="{FF2B5EF4-FFF2-40B4-BE49-F238E27FC236}">
                <a16:creationId xmlns:a16="http://schemas.microsoft.com/office/drawing/2014/main" id="{9D56118B-208B-63B3-4426-CBFA47507341}"/>
              </a:ext>
            </a:extLst>
          </p:cNvPr>
          <p:cNvSpPr>
            <a:spLocks noGrp="1"/>
          </p:cNvSpPr>
          <p:nvPr>
            <p:ph type="title"/>
          </p:nvPr>
        </p:nvSpPr>
        <p:spPr/>
        <p:txBody>
          <a:bodyPr/>
          <a:lstStyle/>
          <a:p>
            <a:r>
              <a:rPr lang="es-ES" altLang="es-AR" dirty="0">
                <a:ea typeface="ＭＳ Ｐゴシック" panose="020B0600070205080204" pitchFamily="34" charset="-128"/>
              </a:rPr>
              <a:t>CLAUSURA</a:t>
            </a:r>
          </a:p>
        </p:txBody>
      </p:sp>
      <p:sp>
        <p:nvSpPr>
          <p:cNvPr id="70658" name="Marcador de contenido 2">
            <a:extLst>
              <a:ext uri="{FF2B5EF4-FFF2-40B4-BE49-F238E27FC236}">
                <a16:creationId xmlns:a16="http://schemas.microsoft.com/office/drawing/2014/main" id="{6F0F3412-3F04-A5A3-C56E-33567F15AA0D}"/>
              </a:ext>
            </a:extLst>
          </p:cNvPr>
          <p:cNvSpPr>
            <a:spLocks noGrp="1"/>
          </p:cNvSpPr>
          <p:nvPr>
            <p:ph idx="1"/>
          </p:nvPr>
        </p:nvSpPr>
        <p:spPr/>
        <p:txBody>
          <a:bodyPr/>
          <a:lstStyle/>
          <a:p>
            <a:r>
              <a:rPr lang="es-ES" altLang="es-AR" dirty="0">
                <a:ea typeface="ＭＳ Ｐゴシック" panose="020B0600070205080204" pitchFamily="34" charset="-128"/>
              </a:rPr>
              <a:t>Clausura de 2 a 6 días</a:t>
            </a:r>
          </a:p>
          <a:p>
            <a:endParaRPr lang="es-ES" altLang="es-AR" dirty="0">
              <a:ea typeface="ＭＳ Ｐゴシック" panose="020B0600070205080204" pitchFamily="34" charset="-128"/>
            </a:endParaRPr>
          </a:p>
          <a:p>
            <a:r>
              <a:rPr lang="es-ES" altLang="es-AR" dirty="0">
                <a:ea typeface="ＭＳ Ｐゴシック" panose="020B0600070205080204" pitchFamily="34" charset="-128"/>
              </a:rPr>
              <a:t>No emitir factura por monto superior a 20.000  (ANTES 10)</a:t>
            </a:r>
          </a:p>
          <a:p>
            <a:endParaRPr lang="es-ES" altLang="es-AR" dirty="0">
              <a:ea typeface="ＭＳ Ｐゴシック" panose="020B0600070205080204" pitchFamily="34" charset="-128"/>
            </a:endParaRPr>
          </a:p>
        </p:txBody>
      </p:sp>
    </p:spTree>
    <p:extLst>
      <p:ext uri="{BB962C8B-B14F-4D97-AF65-F5344CB8AC3E}">
        <p14:creationId xmlns:p14="http://schemas.microsoft.com/office/powerpoint/2010/main" val="37353246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EBF28D1-6A0B-F3CB-5E10-FF99349E2E30}"/>
            </a:ext>
          </a:extLst>
        </p:cNvPr>
        <p:cNvGrpSpPr/>
        <p:nvPr/>
      </p:nvGrpSpPr>
      <p:grpSpPr>
        <a:xfrm>
          <a:off x="0" y="0"/>
          <a:ext cx="0" cy="0"/>
          <a:chOff x="0" y="0"/>
          <a:chExt cx="0" cy="0"/>
        </a:xfrm>
      </p:grpSpPr>
      <p:sp>
        <p:nvSpPr>
          <p:cNvPr id="70657" name="Título 1">
            <a:extLst>
              <a:ext uri="{FF2B5EF4-FFF2-40B4-BE49-F238E27FC236}">
                <a16:creationId xmlns:a16="http://schemas.microsoft.com/office/drawing/2014/main" id="{ED6FBE3C-04C6-460E-F5B1-D506E75B6A46}"/>
              </a:ext>
            </a:extLst>
          </p:cNvPr>
          <p:cNvSpPr>
            <a:spLocks noGrp="1"/>
          </p:cNvSpPr>
          <p:nvPr>
            <p:ph type="title"/>
          </p:nvPr>
        </p:nvSpPr>
        <p:spPr/>
        <p:txBody>
          <a:bodyPr/>
          <a:lstStyle/>
          <a:p>
            <a:r>
              <a:rPr lang="es-ES" altLang="es-AR" dirty="0">
                <a:ea typeface="ＭＳ Ｐゴシック" panose="020B0600070205080204" pitchFamily="34" charset="-128"/>
              </a:rPr>
              <a:t>CLAUSURA Y MULTA</a:t>
            </a:r>
          </a:p>
        </p:txBody>
      </p:sp>
      <p:sp>
        <p:nvSpPr>
          <p:cNvPr id="70658" name="Marcador de contenido 2">
            <a:extLst>
              <a:ext uri="{FF2B5EF4-FFF2-40B4-BE49-F238E27FC236}">
                <a16:creationId xmlns:a16="http://schemas.microsoft.com/office/drawing/2014/main" id="{2E8E4450-BB92-7D69-921F-52BE2A428206}"/>
              </a:ext>
            </a:extLst>
          </p:cNvPr>
          <p:cNvSpPr>
            <a:spLocks noGrp="1"/>
          </p:cNvSpPr>
          <p:nvPr>
            <p:ph idx="1"/>
          </p:nvPr>
        </p:nvSpPr>
        <p:spPr/>
        <p:txBody>
          <a:bodyPr/>
          <a:lstStyle/>
          <a:p>
            <a:r>
              <a:rPr lang="es-ES" altLang="es-AR" dirty="0">
                <a:ea typeface="ＭＳ Ｐゴシック" panose="020B0600070205080204" pitchFamily="34" charset="-128"/>
              </a:rPr>
              <a:t>Empleados no registrados si son mas de 10 empleados y multa de 200.000 hasta 7.500.000</a:t>
            </a:r>
          </a:p>
          <a:p>
            <a:endParaRPr lang="es-ES" altLang="es-AR" dirty="0">
              <a:ea typeface="ＭＳ Ｐゴシック" panose="020B0600070205080204" pitchFamily="34" charset="-128"/>
            </a:endParaRPr>
          </a:p>
          <a:p>
            <a:r>
              <a:rPr lang="es-ES" altLang="es-AR" dirty="0">
                <a:ea typeface="ＭＳ Ｐゴシック" panose="020B0600070205080204" pitchFamily="34" charset="-128"/>
              </a:rPr>
              <a:t>Se duplica si se reitera dentro de los dos años</a:t>
            </a:r>
          </a:p>
          <a:p>
            <a:endParaRPr lang="es-ES" altLang="es-AR" dirty="0">
              <a:ea typeface="ＭＳ Ｐゴシック" panose="020B0600070205080204" pitchFamily="34" charset="-128"/>
            </a:endParaRPr>
          </a:p>
        </p:txBody>
      </p:sp>
    </p:spTree>
    <p:extLst>
      <p:ext uri="{BB962C8B-B14F-4D97-AF65-F5344CB8AC3E}">
        <p14:creationId xmlns:p14="http://schemas.microsoft.com/office/powerpoint/2010/main" val="29076564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A7F4511-6B8A-9F45-DA60-B27B68D07A1B}"/>
            </a:ext>
          </a:extLst>
        </p:cNvPr>
        <p:cNvGrpSpPr/>
        <p:nvPr/>
      </p:nvGrpSpPr>
      <p:grpSpPr>
        <a:xfrm>
          <a:off x="0" y="0"/>
          <a:ext cx="0" cy="0"/>
          <a:chOff x="0" y="0"/>
          <a:chExt cx="0" cy="0"/>
        </a:xfrm>
      </p:grpSpPr>
      <p:sp>
        <p:nvSpPr>
          <p:cNvPr id="70657" name="Título 1">
            <a:extLst>
              <a:ext uri="{FF2B5EF4-FFF2-40B4-BE49-F238E27FC236}">
                <a16:creationId xmlns:a16="http://schemas.microsoft.com/office/drawing/2014/main" id="{B3D1C950-A82F-C15C-FEEE-BB1D4B0DE34A}"/>
              </a:ext>
            </a:extLst>
          </p:cNvPr>
          <p:cNvSpPr>
            <a:spLocks noGrp="1"/>
          </p:cNvSpPr>
          <p:nvPr>
            <p:ph type="title"/>
          </p:nvPr>
        </p:nvSpPr>
        <p:spPr/>
        <p:txBody>
          <a:bodyPr/>
          <a:lstStyle/>
          <a:p>
            <a:r>
              <a:rPr lang="es-ES" altLang="es-AR" dirty="0">
                <a:ea typeface="ＭＳ Ｐゴシック" panose="020B0600070205080204" pitchFamily="34" charset="-128"/>
              </a:rPr>
              <a:t>PRESCRIPCION</a:t>
            </a:r>
          </a:p>
        </p:txBody>
      </p:sp>
      <p:sp>
        <p:nvSpPr>
          <p:cNvPr id="70658" name="Marcador de contenido 2">
            <a:extLst>
              <a:ext uri="{FF2B5EF4-FFF2-40B4-BE49-F238E27FC236}">
                <a16:creationId xmlns:a16="http://schemas.microsoft.com/office/drawing/2014/main" id="{91BC668A-D334-7917-066E-E830F6D5893B}"/>
              </a:ext>
            </a:extLst>
          </p:cNvPr>
          <p:cNvSpPr>
            <a:spLocks noGrp="1"/>
          </p:cNvSpPr>
          <p:nvPr>
            <p:ph idx="1"/>
          </p:nvPr>
        </p:nvSpPr>
        <p:spPr>
          <a:xfrm>
            <a:off x="457200" y="1194364"/>
            <a:ext cx="8229600" cy="4525963"/>
          </a:xfrm>
        </p:spPr>
        <p:txBody>
          <a:bodyPr/>
          <a:lstStyle/>
          <a:p>
            <a:r>
              <a:rPr lang="es-ES" altLang="es-AR" dirty="0">
                <a:ea typeface="ＭＳ Ｐゴシック" panose="020B0600070205080204" pitchFamily="34" charset="-128"/>
              </a:rPr>
              <a:t>3 años</a:t>
            </a:r>
          </a:p>
          <a:p>
            <a:r>
              <a:rPr lang="es-ES" altLang="es-AR" dirty="0">
                <a:ea typeface="ＭＳ Ｐゴシック" panose="020B0600070205080204" pitchFamily="34" charset="-128"/>
              </a:rPr>
              <a:t>En la practica aplicará en pocos casos</a:t>
            </a:r>
          </a:p>
          <a:p>
            <a:endParaRPr lang="es-ES" altLang="es-AR" dirty="0">
              <a:ea typeface="ＭＳ Ｐゴシック" panose="020B0600070205080204" pitchFamily="34" charset="-128"/>
            </a:endParaRPr>
          </a:p>
          <a:p>
            <a:r>
              <a:rPr lang="es-ES" altLang="es-AR" dirty="0">
                <a:ea typeface="ＭＳ Ｐゴシック" panose="020B0600070205080204" pitchFamily="34" charset="-128"/>
              </a:rPr>
              <a:t>SOLO si presentaste y regularizaste en termino</a:t>
            </a:r>
          </a:p>
          <a:p>
            <a:endParaRPr lang="es-ES" altLang="es-AR" dirty="0">
              <a:ea typeface="ＭＳ Ｐゴシック" panose="020B0600070205080204" pitchFamily="34" charset="-128"/>
            </a:endParaRPr>
          </a:p>
          <a:p>
            <a:r>
              <a:rPr lang="es-ES" altLang="es-AR" dirty="0">
                <a:ea typeface="ＭＳ Ｐゴシック" panose="020B0600070205080204" pitchFamily="34" charset="-128"/>
              </a:rPr>
              <a:t>LINDO INCENTIVO</a:t>
            </a:r>
          </a:p>
          <a:p>
            <a:endParaRPr lang="es-ES" altLang="es-AR" dirty="0">
              <a:ea typeface="ＭＳ Ｐゴシック" panose="020B0600070205080204" pitchFamily="34" charset="-128"/>
            </a:endParaRPr>
          </a:p>
        </p:txBody>
      </p:sp>
    </p:spTree>
    <p:extLst>
      <p:ext uri="{BB962C8B-B14F-4D97-AF65-F5344CB8AC3E}">
        <p14:creationId xmlns:p14="http://schemas.microsoft.com/office/powerpoint/2010/main" val="39217516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0A361D6-8597-4EBE-7F3F-C0D1924EB404}"/>
            </a:ext>
          </a:extLst>
        </p:cNvPr>
        <p:cNvGrpSpPr/>
        <p:nvPr/>
      </p:nvGrpSpPr>
      <p:grpSpPr>
        <a:xfrm>
          <a:off x="0" y="0"/>
          <a:ext cx="0" cy="0"/>
          <a:chOff x="0" y="0"/>
          <a:chExt cx="0" cy="0"/>
        </a:xfrm>
      </p:grpSpPr>
      <p:sp>
        <p:nvSpPr>
          <p:cNvPr id="70657" name="Título 1">
            <a:extLst>
              <a:ext uri="{FF2B5EF4-FFF2-40B4-BE49-F238E27FC236}">
                <a16:creationId xmlns:a16="http://schemas.microsoft.com/office/drawing/2014/main" id="{0606D3F2-B494-1E2D-73FA-114841F05585}"/>
              </a:ext>
            </a:extLst>
          </p:cNvPr>
          <p:cNvSpPr>
            <a:spLocks noGrp="1"/>
          </p:cNvSpPr>
          <p:nvPr>
            <p:ph type="title"/>
          </p:nvPr>
        </p:nvSpPr>
        <p:spPr/>
        <p:txBody>
          <a:bodyPr/>
          <a:lstStyle/>
          <a:p>
            <a:r>
              <a:rPr lang="es-ES" altLang="es-AR" dirty="0">
                <a:ea typeface="ＭＳ Ｐゴシック" panose="020B0600070205080204" pitchFamily="34" charset="-128"/>
              </a:rPr>
              <a:t>DISCREPANCIA SIGNIFICATIVA</a:t>
            </a:r>
          </a:p>
        </p:txBody>
      </p:sp>
      <p:sp>
        <p:nvSpPr>
          <p:cNvPr id="70658" name="Marcador de contenido 2">
            <a:extLst>
              <a:ext uri="{FF2B5EF4-FFF2-40B4-BE49-F238E27FC236}">
                <a16:creationId xmlns:a16="http://schemas.microsoft.com/office/drawing/2014/main" id="{AB05D8EB-69D3-2752-7369-F7FBC6BA5760}"/>
              </a:ext>
            </a:extLst>
          </p:cNvPr>
          <p:cNvSpPr>
            <a:spLocks noGrp="1"/>
          </p:cNvSpPr>
          <p:nvPr>
            <p:ph idx="1"/>
          </p:nvPr>
        </p:nvSpPr>
        <p:spPr/>
        <p:txBody>
          <a:bodyPr/>
          <a:lstStyle/>
          <a:p>
            <a:r>
              <a:rPr lang="es-ES" altLang="es-AR" dirty="0">
                <a:ea typeface="ＭＳ Ｐゴシック" panose="020B0600070205080204" pitchFamily="34" charset="-128"/>
              </a:rPr>
              <a:t>SALVO que haya discrepancia significativa</a:t>
            </a:r>
          </a:p>
          <a:p>
            <a:r>
              <a:rPr lang="es-ES" altLang="es-AR" dirty="0">
                <a:ea typeface="ＭＳ Ｐゴシック" panose="020B0600070205080204" pitchFamily="34" charset="-128"/>
              </a:rPr>
              <a:t>Mas del 15%$</a:t>
            </a:r>
          </a:p>
          <a:p>
            <a:r>
              <a:rPr lang="es-ES" altLang="es-AR" dirty="0">
                <a:ea typeface="ＭＳ Ｐゴシック" panose="020B0600070205080204" pitchFamily="34" charset="-128"/>
              </a:rPr>
              <a:t>Art. 1ro. Ley penal tributaria</a:t>
            </a:r>
          </a:p>
          <a:p>
            <a:r>
              <a:rPr lang="es-ES" altLang="es-AR" dirty="0">
                <a:ea typeface="ＭＳ Ｐゴシック" panose="020B0600070205080204" pitchFamily="34" charset="-128"/>
              </a:rPr>
              <a:t>O </a:t>
            </a:r>
          </a:p>
          <a:p>
            <a:r>
              <a:rPr lang="es-ES" altLang="es-AR" dirty="0">
                <a:ea typeface="ＭＳ Ｐゴシック" panose="020B0600070205080204" pitchFamily="34" charset="-128"/>
              </a:rPr>
              <a:t>FACTURAS APOCRIFAS</a:t>
            </a:r>
          </a:p>
          <a:p>
            <a:endParaRPr lang="es-ES" altLang="es-AR" dirty="0">
              <a:ea typeface="ＭＳ Ｐゴシック" panose="020B0600070205080204" pitchFamily="34" charset="-128"/>
            </a:endParaRPr>
          </a:p>
          <a:p>
            <a:endParaRPr lang="es-ES" altLang="es-AR" dirty="0">
              <a:ea typeface="ＭＳ Ｐゴシック" panose="020B0600070205080204" pitchFamily="34" charset="-128"/>
            </a:endParaRPr>
          </a:p>
        </p:txBody>
      </p:sp>
    </p:spTree>
    <p:extLst>
      <p:ext uri="{BB962C8B-B14F-4D97-AF65-F5344CB8AC3E}">
        <p14:creationId xmlns:p14="http://schemas.microsoft.com/office/powerpoint/2010/main" val="1985929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E01DF1E-8221-5BE1-A226-4456DD9C191D}"/>
            </a:ext>
          </a:extLst>
        </p:cNvPr>
        <p:cNvGrpSpPr/>
        <p:nvPr/>
      </p:nvGrpSpPr>
      <p:grpSpPr>
        <a:xfrm>
          <a:off x="0" y="0"/>
          <a:ext cx="0" cy="0"/>
          <a:chOff x="0" y="0"/>
          <a:chExt cx="0" cy="0"/>
        </a:xfrm>
      </p:grpSpPr>
      <p:sp>
        <p:nvSpPr>
          <p:cNvPr id="70657" name="Título 1">
            <a:extLst>
              <a:ext uri="{FF2B5EF4-FFF2-40B4-BE49-F238E27FC236}">
                <a16:creationId xmlns:a16="http://schemas.microsoft.com/office/drawing/2014/main" id="{5E47879B-AA8D-D1F3-541A-58963CA05141}"/>
              </a:ext>
            </a:extLst>
          </p:cNvPr>
          <p:cNvSpPr>
            <a:spLocks noGrp="1"/>
          </p:cNvSpPr>
          <p:nvPr>
            <p:ph type="title"/>
          </p:nvPr>
        </p:nvSpPr>
        <p:spPr>
          <a:xfrm>
            <a:off x="467684" y="1784892"/>
            <a:ext cx="8229600" cy="1143000"/>
          </a:xfrm>
        </p:spPr>
        <p:txBody>
          <a:bodyPr/>
          <a:lstStyle/>
          <a:p>
            <a:r>
              <a:rPr lang="es-ES" altLang="es-AR" b="1" dirty="0">
                <a:solidFill>
                  <a:schemeClr val="accent2"/>
                </a:solidFill>
                <a:ea typeface="ＭＳ Ｐゴシック" panose="020B0600070205080204" pitchFamily="34" charset="-128"/>
              </a:rPr>
              <a:t>REFORMA PENAL TRIBUTARIO</a:t>
            </a:r>
          </a:p>
        </p:txBody>
      </p:sp>
      <p:sp>
        <p:nvSpPr>
          <p:cNvPr id="70658" name="Marcador de contenido 2">
            <a:extLst>
              <a:ext uri="{FF2B5EF4-FFF2-40B4-BE49-F238E27FC236}">
                <a16:creationId xmlns:a16="http://schemas.microsoft.com/office/drawing/2014/main" id="{4F3527FC-B9FB-9CC9-D12A-8DABF7CC8628}"/>
              </a:ext>
            </a:extLst>
          </p:cNvPr>
          <p:cNvSpPr>
            <a:spLocks noGrp="1"/>
          </p:cNvSpPr>
          <p:nvPr>
            <p:ph idx="1"/>
          </p:nvPr>
        </p:nvSpPr>
        <p:spPr/>
        <p:txBody>
          <a:bodyPr/>
          <a:lstStyle/>
          <a:p>
            <a:endParaRPr lang="es-ES" altLang="es-AR" dirty="0">
              <a:ea typeface="ＭＳ Ｐゴシック" panose="020B0600070205080204" pitchFamily="34" charset="-128"/>
            </a:endParaRPr>
          </a:p>
          <a:p>
            <a:endParaRPr lang="es-ES" altLang="es-AR" dirty="0">
              <a:ea typeface="ＭＳ Ｐゴシック" panose="020B0600070205080204" pitchFamily="34" charset="-128"/>
            </a:endParaRPr>
          </a:p>
        </p:txBody>
      </p:sp>
    </p:spTree>
    <p:extLst>
      <p:ext uri="{BB962C8B-B14F-4D97-AF65-F5344CB8AC3E}">
        <p14:creationId xmlns:p14="http://schemas.microsoft.com/office/powerpoint/2010/main" val="14609158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2287D69-EB0F-DEF8-383F-6618D6CFB2B0}"/>
            </a:ext>
          </a:extLst>
        </p:cNvPr>
        <p:cNvGrpSpPr/>
        <p:nvPr/>
      </p:nvGrpSpPr>
      <p:grpSpPr>
        <a:xfrm>
          <a:off x="0" y="0"/>
          <a:ext cx="0" cy="0"/>
          <a:chOff x="0" y="0"/>
          <a:chExt cx="0" cy="0"/>
        </a:xfrm>
      </p:grpSpPr>
      <p:sp>
        <p:nvSpPr>
          <p:cNvPr id="70657" name="Título 1">
            <a:extLst>
              <a:ext uri="{FF2B5EF4-FFF2-40B4-BE49-F238E27FC236}">
                <a16:creationId xmlns:a16="http://schemas.microsoft.com/office/drawing/2014/main" id="{D180D995-9A4E-6114-768B-30128C60C6F1}"/>
              </a:ext>
            </a:extLst>
          </p:cNvPr>
          <p:cNvSpPr>
            <a:spLocks noGrp="1"/>
          </p:cNvSpPr>
          <p:nvPr>
            <p:ph type="title"/>
          </p:nvPr>
        </p:nvSpPr>
        <p:spPr/>
        <p:txBody>
          <a:bodyPr/>
          <a:lstStyle/>
          <a:p>
            <a:r>
              <a:rPr lang="es-ES" altLang="es-AR" dirty="0">
                <a:ea typeface="ＭＳ Ｐゴシック" panose="020B0600070205080204" pitchFamily="34" charset="-128"/>
              </a:rPr>
              <a:t>PRESCRIPCION PROVINCIAS Y MUNICIPIOS</a:t>
            </a:r>
          </a:p>
        </p:txBody>
      </p:sp>
      <p:sp>
        <p:nvSpPr>
          <p:cNvPr id="70658" name="Marcador de contenido 2">
            <a:extLst>
              <a:ext uri="{FF2B5EF4-FFF2-40B4-BE49-F238E27FC236}">
                <a16:creationId xmlns:a16="http://schemas.microsoft.com/office/drawing/2014/main" id="{2CFFA4D8-415A-47E5-40BD-FEA1F8FD7D40}"/>
              </a:ext>
            </a:extLst>
          </p:cNvPr>
          <p:cNvSpPr>
            <a:spLocks noGrp="1"/>
          </p:cNvSpPr>
          <p:nvPr>
            <p:ph idx="1"/>
          </p:nvPr>
        </p:nvSpPr>
        <p:spPr/>
        <p:txBody>
          <a:bodyPr/>
          <a:lstStyle/>
          <a:p>
            <a:endParaRPr lang="es-ES" altLang="es-AR" dirty="0">
              <a:ea typeface="ＭＳ Ｐゴシック" panose="020B0600070205080204" pitchFamily="34" charset="-128"/>
            </a:endParaRPr>
          </a:p>
          <a:p>
            <a:r>
              <a:rPr lang="es-ES" altLang="es-AR" dirty="0">
                <a:ea typeface="ＭＳ Ｐゴシック" panose="020B0600070205080204" pitchFamily="34" charset="-128"/>
              </a:rPr>
              <a:t>Igual a la ley 11.683</a:t>
            </a:r>
          </a:p>
        </p:txBody>
      </p:sp>
    </p:spTree>
    <p:extLst>
      <p:ext uri="{BB962C8B-B14F-4D97-AF65-F5344CB8AC3E}">
        <p14:creationId xmlns:p14="http://schemas.microsoft.com/office/powerpoint/2010/main" val="4284262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936D4FF-CA04-19AD-6EBE-AE749464FFB4}"/>
            </a:ext>
          </a:extLst>
        </p:cNvPr>
        <p:cNvGrpSpPr/>
        <p:nvPr/>
      </p:nvGrpSpPr>
      <p:grpSpPr>
        <a:xfrm>
          <a:off x="0" y="0"/>
          <a:ext cx="0" cy="0"/>
          <a:chOff x="0" y="0"/>
          <a:chExt cx="0" cy="0"/>
        </a:xfrm>
      </p:grpSpPr>
      <p:sp>
        <p:nvSpPr>
          <p:cNvPr id="70657" name="Título 1">
            <a:extLst>
              <a:ext uri="{FF2B5EF4-FFF2-40B4-BE49-F238E27FC236}">
                <a16:creationId xmlns:a16="http://schemas.microsoft.com/office/drawing/2014/main" id="{B842571F-6CAC-8401-78E7-0DD1C2E848D8}"/>
              </a:ext>
            </a:extLst>
          </p:cNvPr>
          <p:cNvSpPr>
            <a:spLocks noGrp="1"/>
          </p:cNvSpPr>
          <p:nvPr>
            <p:ph type="title"/>
          </p:nvPr>
        </p:nvSpPr>
        <p:spPr/>
        <p:txBody>
          <a:bodyPr/>
          <a:lstStyle/>
          <a:p>
            <a:r>
              <a:rPr lang="es-ES" altLang="es-AR" dirty="0">
                <a:ea typeface="ＭＳ Ｐゴシック" panose="020B0600070205080204" pitchFamily="34" charset="-128"/>
              </a:rPr>
              <a:t>PRESCRIPCION OBRAS SOCIALES</a:t>
            </a:r>
          </a:p>
        </p:txBody>
      </p:sp>
      <p:sp>
        <p:nvSpPr>
          <p:cNvPr id="70658" name="Marcador de contenido 2">
            <a:extLst>
              <a:ext uri="{FF2B5EF4-FFF2-40B4-BE49-F238E27FC236}">
                <a16:creationId xmlns:a16="http://schemas.microsoft.com/office/drawing/2014/main" id="{E18496B5-4F59-A32E-32EF-F0CFE3F08A1C}"/>
              </a:ext>
            </a:extLst>
          </p:cNvPr>
          <p:cNvSpPr>
            <a:spLocks noGrp="1"/>
          </p:cNvSpPr>
          <p:nvPr>
            <p:ph idx="1"/>
          </p:nvPr>
        </p:nvSpPr>
        <p:spPr>
          <a:xfrm>
            <a:off x="457200" y="1413485"/>
            <a:ext cx="8229600" cy="4525963"/>
          </a:xfrm>
        </p:spPr>
        <p:txBody>
          <a:bodyPr/>
          <a:lstStyle/>
          <a:p>
            <a:r>
              <a:rPr lang="es-ES" altLang="es-AR" dirty="0">
                <a:ea typeface="ＭＳ Ｐゴシック" panose="020B0600070205080204" pitchFamily="34" charset="-128"/>
              </a:rPr>
              <a:t>10 años</a:t>
            </a:r>
          </a:p>
          <a:p>
            <a:endParaRPr lang="es-ES" altLang="es-AR" dirty="0">
              <a:ea typeface="ＭＳ Ｐゴシック" panose="020B0600070205080204" pitchFamily="34" charset="-128"/>
            </a:endParaRPr>
          </a:p>
          <a:p>
            <a:r>
              <a:rPr lang="es-ES" altLang="es-AR" dirty="0">
                <a:solidFill>
                  <a:schemeClr val="accent2"/>
                </a:solidFill>
                <a:ea typeface="ＭＳ Ｐゴシック" panose="020B0600070205080204" pitchFamily="34" charset="-128"/>
              </a:rPr>
              <a:t>Se reduce a 3</a:t>
            </a:r>
            <a:r>
              <a:rPr lang="es-ES" altLang="es-AR" dirty="0">
                <a:ea typeface="ＭＳ Ｐゴシック" panose="020B0600070205080204" pitchFamily="34" charset="-128"/>
              </a:rPr>
              <a:t>, si presente y pague en termino, Salvo discrepancia significativa</a:t>
            </a:r>
          </a:p>
          <a:p>
            <a:endParaRPr lang="es-ES" altLang="es-AR" dirty="0">
              <a:ea typeface="ＭＳ Ｐゴシック" panose="020B0600070205080204" pitchFamily="34" charset="-128"/>
            </a:endParaRPr>
          </a:p>
          <a:p>
            <a:r>
              <a:rPr lang="es-ES" altLang="es-AR" dirty="0">
                <a:ea typeface="ＭＳ Ｐゴシック" panose="020B0600070205080204" pitchFamily="34" charset="-128"/>
              </a:rPr>
              <a:t>INCENTIVO IMPORTANTISIMO</a:t>
            </a:r>
          </a:p>
          <a:p>
            <a:endParaRPr lang="es-ES" altLang="es-AR" dirty="0">
              <a:ea typeface="ＭＳ Ｐゴシック" panose="020B0600070205080204" pitchFamily="34" charset="-128"/>
            </a:endParaRPr>
          </a:p>
        </p:txBody>
      </p:sp>
    </p:spTree>
    <p:extLst>
      <p:ext uri="{BB962C8B-B14F-4D97-AF65-F5344CB8AC3E}">
        <p14:creationId xmlns:p14="http://schemas.microsoft.com/office/powerpoint/2010/main" val="2449595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917C9C5-8D41-9B1E-F561-39E03DEC2C19}"/>
            </a:ext>
          </a:extLst>
        </p:cNvPr>
        <p:cNvGrpSpPr/>
        <p:nvPr/>
      </p:nvGrpSpPr>
      <p:grpSpPr>
        <a:xfrm>
          <a:off x="0" y="0"/>
          <a:ext cx="0" cy="0"/>
          <a:chOff x="0" y="0"/>
          <a:chExt cx="0" cy="0"/>
        </a:xfrm>
      </p:grpSpPr>
      <p:sp>
        <p:nvSpPr>
          <p:cNvPr id="70657" name="Título 1">
            <a:extLst>
              <a:ext uri="{FF2B5EF4-FFF2-40B4-BE49-F238E27FC236}">
                <a16:creationId xmlns:a16="http://schemas.microsoft.com/office/drawing/2014/main" id="{B3B94761-CC99-9FC9-27E7-9046682B15B7}"/>
              </a:ext>
            </a:extLst>
          </p:cNvPr>
          <p:cNvSpPr>
            <a:spLocks noGrp="1"/>
          </p:cNvSpPr>
          <p:nvPr>
            <p:ph type="title"/>
          </p:nvPr>
        </p:nvSpPr>
        <p:spPr/>
        <p:txBody>
          <a:bodyPr/>
          <a:lstStyle/>
          <a:p>
            <a:r>
              <a:rPr lang="es-ES" altLang="es-AR" dirty="0">
                <a:ea typeface="ＭＳ Ｐゴシック" panose="020B0600070205080204" pitchFamily="34" charset="-128"/>
              </a:rPr>
              <a:t>PRESCRIPCION APORTES Y CONTRIBUCIONES</a:t>
            </a:r>
          </a:p>
        </p:txBody>
      </p:sp>
      <p:sp>
        <p:nvSpPr>
          <p:cNvPr id="70658" name="Marcador de contenido 2">
            <a:extLst>
              <a:ext uri="{FF2B5EF4-FFF2-40B4-BE49-F238E27FC236}">
                <a16:creationId xmlns:a16="http://schemas.microsoft.com/office/drawing/2014/main" id="{15DD980E-4CE9-3E64-73C2-5B2BF54964DA}"/>
              </a:ext>
            </a:extLst>
          </p:cNvPr>
          <p:cNvSpPr>
            <a:spLocks noGrp="1"/>
          </p:cNvSpPr>
          <p:nvPr>
            <p:ph idx="1"/>
          </p:nvPr>
        </p:nvSpPr>
        <p:spPr/>
        <p:txBody>
          <a:bodyPr/>
          <a:lstStyle/>
          <a:p>
            <a:r>
              <a:rPr lang="es-ES" altLang="es-AR" dirty="0">
                <a:ea typeface="ＭＳ Ｐゴシック" panose="020B0600070205080204" pitchFamily="34" charset="-128"/>
              </a:rPr>
              <a:t>10 años</a:t>
            </a:r>
          </a:p>
          <a:p>
            <a:r>
              <a:rPr lang="es-ES" altLang="es-AR" dirty="0">
                <a:solidFill>
                  <a:schemeClr val="accent2"/>
                </a:solidFill>
                <a:ea typeface="ＭＳ Ｐゴシック" panose="020B0600070205080204" pitchFamily="34" charset="-128"/>
              </a:rPr>
              <a:t>Se reduce a 5,</a:t>
            </a:r>
            <a:r>
              <a:rPr lang="es-ES" altLang="es-AR" dirty="0">
                <a:ea typeface="ＭＳ Ｐゴシック" panose="020B0600070205080204" pitchFamily="34" charset="-128"/>
              </a:rPr>
              <a:t> si presente y pague en termino. Salvo discrepancia significativa</a:t>
            </a:r>
          </a:p>
          <a:p>
            <a:r>
              <a:rPr lang="es-ES" altLang="es-AR" dirty="0">
                <a:ea typeface="ＭＳ Ｐゴシック" panose="020B0600070205080204" pitchFamily="34" charset="-128"/>
              </a:rPr>
              <a:t>INCENTIVO IMPORTANTISIMO</a:t>
            </a:r>
          </a:p>
          <a:p>
            <a:endParaRPr lang="es-ES" altLang="es-AR" dirty="0">
              <a:ea typeface="ＭＳ Ｐゴシック" panose="020B0600070205080204" pitchFamily="34" charset="-128"/>
            </a:endParaRPr>
          </a:p>
          <a:p>
            <a:endParaRPr lang="es-ES" altLang="es-AR" dirty="0">
              <a:ea typeface="ＭＳ Ｐゴシック" panose="020B0600070205080204" pitchFamily="34" charset="-128"/>
            </a:endParaRPr>
          </a:p>
        </p:txBody>
      </p:sp>
    </p:spTree>
    <p:extLst>
      <p:ext uri="{BB962C8B-B14F-4D97-AF65-F5344CB8AC3E}">
        <p14:creationId xmlns:p14="http://schemas.microsoft.com/office/powerpoint/2010/main" val="38959183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5ACB123-DC25-2E79-3B44-8A68CE912E75}"/>
            </a:ext>
          </a:extLst>
        </p:cNvPr>
        <p:cNvGrpSpPr/>
        <p:nvPr/>
      </p:nvGrpSpPr>
      <p:grpSpPr>
        <a:xfrm>
          <a:off x="0" y="0"/>
          <a:ext cx="0" cy="0"/>
          <a:chOff x="0" y="0"/>
          <a:chExt cx="0" cy="0"/>
        </a:xfrm>
      </p:grpSpPr>
      <p:sp>
        <p:nvSpPr>
          <p:cNvPr id="70657" name="Título 1">
            <a:extLst>
              <a:ext uri="{FF2B5EF4-FFF2-40B4-BE49-F238E27FC236}">
                <a16:creationId xmlns:a16="http://schemas.microsoft.com/office/drawing/2014/main" id="{9AFF7625-20EA-AE84-B822-DB4CA89E3261}"/>
              </a:ext>
            </a:extLst>
          </p:cNvPr>
          <p:cNvSpPr>
            <a:spLocks noGrp="1"/>
          </p:cNvSpPr>
          <p:nvPr>
            <p:ph type="title"/>
          </p:nvPr>
        </p:nvSpPr>
        <p:spPr/>
        <p:txBody>
          <a:bodyPr/>
          <a:lstStyle/>
          <a:p>
            <a:r>
              <a:rPr lang="es-ES" altLang="es-AR" dirty="0">
                <a:ea typeface="ＭＳ Ｐゴシック" panose="020B0600070205080204" pitchFamily="34" charset="-128"/>
              </a:rPr>
              <a:t>PRESCRIPCION CUANDO </a:t>
            </a:r>
            <a:r>
              <a:rPr lang="es-ES" altLang="es-AR" b="1" dirty="0">
                <a:solidFill>
                  <a:schemeClr val="accent2"/>
                </a:solidFill>
                <a:ea typeface="ＭＳ Ｐゴシック" panose="020B0600070205080204" pitchFamily="34" charset="-128"/>
              </a:rPr>
              <a:t>NO</a:t>
            </a:r>
            <a:r>
              <a:rPr lang="es-ES" altLang="es-AR" dirty="0">
                <a:solidFill>
                  <a:srgbClr val="00B050"/>
                </a:solidFill>
                <a:ea typeface="ＭＳ Ｐゴシック" panose="020B0600070205080204" pitchFamily="34" charset="-128"/>
              </a:rPr>
              <a:t> </a:t>
            </a:r>
            <a:r>
              <a:rPr lang="es-ES" altLang="es-AR" dirty="0">
                <a:ea typeface="ＭＳ Ｐゴシック" panose="020B0600070205080204" pitchFamily="34" charset="-128"/>
              </a:rPr>
              <a:t>SE REDUCE</a:t>
            </a:r>
          </a:p>
        </p:txBody>
      </p:sp>
      <p:sp>
        <p:nvSpPr>
          <p:cNvPr id="70658" name="Marcador de contenido 2">
            <a:extLst>
              <a:ext uri="{FF2B5EF4-FFF2-40B4-BE49-F238E27FC236}">
                <a16:creationId xmlns:a16="http://schemas.microsoft.com/office/drawing/2014/main" id="{F83192BC-7FF4-0131-F4EA-D6CDC30712CF}"/>
              </a:ext>
            </a:extLst>
          </p:cNvPr>
          <p:cNvSpPr>
            <a:spLocks noGrp="1"/>
          </p:cNvSpPr>
          <p:nvPr>
            <p:ph idx="1"/>
          </p:nvPr>
        </p:nvSpPr>
        <p:spPr>
          <a:xfrm>
            <a:off x="457200" y="1454123"/>
            <a:ext cx="8229600" cy="4525963"/>
          </a:xfrm>
        </p:spPr>
        <p:txBody>
          <a:bodyPr/>
          <a:lstStyle/>
          <a:p>
            <a:r>
              <a:rPr lang="es-ES" altLang="es-AR" sz="2800" dirty="0">
                <a:ea typeface="ＭＳ Ｐゴシック" panose="020B0600070205080204" pitchFamily="34" charset="-128"/>
              </a:rPr>
              <a:t>No presente en termino</a:t>
            </a:r>
          </a:p>
          <a:p>
            <a:r>
              <a:rPr lang="es-ES" altLang="es-AR" sz="2800" dirty="0">
                <a:ea typeface="ＭＳ Ｐゴシック" panose="020B0600070205080204" pitchFamily="34" charset="-128"/>
              </a:rPr>
              <a:t>No regularice en termino</a:t>
            </a:r>
          </a:p>
          <a:p>
            <a:r>
              <a:rPr lang="es-ES" altLang="es-AR" sz="2800" dirty="0">
                <a:ea typeface="ＭＳ Ｐゴシック" panose="020B0600070205080204" pitchFamily="34" charset="-128"/>
              </a:rPr>
              <a:t>Hay discrepancia significativa (mas del 15%)</a:t>
            </a:r>
          </a:p>
          <a:p>
            <a:r>
              <a:rPr lang="es-ES" altLang="es-AR" sz="2800" dirty="0">
                <a:ea typeface="ＭＳ Ｐゴシック" panose="020B0600070205080204" pitchFamily="34" charset="-128"/>
              </a:rPr>
              <a:t>Supera monto 100 millones la discrepancia</a:t>
            </a:r>
          </a:p>
          <a:p>
            <a:r>
              <a:rPr lang="es-ES" altLang="es-AR" sz="2800" dirty="0">
                <a:ea typeface="ＭＳ Ｐゴシック" panose="020B0600070205080204" pitchFamily="34" charset="-128"/>
              </a:rPr>
              <a:t>Se utilizaron facturas </a:t>
            </a:r>
            <a:r>
              <a:rPr lang="es-ES" altLang="es-AR" sz="2800" dirty="0" err="1">
                <a:ea typeface="ＭＳ Ｐゴシック" panose="020B0600070205080204" pitchFamily="34" charset="-128"/>
              </a:rPr>
              <a:t>apocrifas</a:t>
            </a:r>
            <a:endParaRPr lang="es-ES" altLang="es-AR" sz="2800" dirty="0">
              <a:ea typeface="ＭＳ Ｐゴシック" panose="020B0600070205080204" pitchFamily="34" charset="-128"/>
            </a:endParaRPr>
          </a:p>
          <a:p>
            <a:endParaRPr lang="es-ES" altLang="es-AR" dirty="0">
              <a:ea typeface="ＭＳ Ｐゴシック" panose="020B0600070205080204" pitchFamily="34" charset="-128"/>
            </a:endParaRPr>
          </a:p>
        </p:txBody>
      </p:sp>
    </p:spTree>
    <p:extLst>
      <p:ext uri="{BB962C8B-B14F-4D97-AF65-F5344CB8AC3E}">
        <p14:creationId xmlns:p14="http://schemas.microsoft.com/office/powerpoint/2010/main" val="6287357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95B3A81-9A1C-E424-E609-27B8A387FB6E}"/>
            </a:ext>
          </a:extLst>
        </p:cNvPr>
        <p:cNvGrpSpPr/>
        <p:nvPr/>
      </p:nvGrpSpPr>
      <p:grpSpPr>
        <a:xfrm>
          <a:off x="0" y="0"/>
          <a:ext cx="0" cy="0"/>
          <a:chOff x="0" y="0"/>
          <a:chExt cx="0" cy="0"/>
        </a:xfrm>
      </p:grpSpPr>
      <p:sp>
        <p:nvSpPr>
          <p:cNvPr id="70657" name="Título 1">
            <a:extLst>
              <a:ext uri="{FF2B5EF4-FFF2-40B4-BE49-F238E27FC236}">
                <a16:creationId xmlns:a16="http://schemas.microsoft.com/office/drawing/2014/main" id="{F11DC68F-0CFF-2D85-EC40-807A7CF3021A}"/>
              </a:ext>
            </a:extLst>
          </p:cNvPr>
          <p:cNvSpPr>
            <a:spLocks noGrp="1"/>
          </p:cNvSpPr>
          <p:nvPr>
            <p:ph type="title"/>
          </p:nvPr>
        </p:nvSpPr>
        <p:spPr/>
        <p:txBody>
          <a:bodyPr/>
          <a:lstStyle/>
          <a:p>
            <a:r>
              <a:rPr lang="es-ES" altLang="es-AR" sz="4000" dirty="0">
                <a:solidFill>
                  <a:schemeClr val="accent2"/>
                </a:solidFill>
                <a:ea typeface="ＭＳ Ｐゴシック" panose="020B0600070205080204" pitchFamily="34" charset="-128"/>
              </a:rPr>
              <a:t>SACA LA PLATA DEL COLCHON</a:t>
            </a:r>
          </a:p>
        </p:txBody>
      </p:sp>
      <p:sp>
        <p:nvSpPr>
          <p:cNvPr id="70658" name="Marcador de contenido 2">
            <a:extLst>
              <a:ext uri="{FF2B5EF4-FFF2-40B4-BE49-F238E27FC236}">
                <a16:creationId xmlns:a16="http://schemas.microsoft.com/office/drawing/2014/main" id="{D9B32B4B-BD49-A04D-E002-27D6CB5BFB8C}"/>
              </a:ext>
            </a:extLst>
          </p:cNvPr>
          <p:cNvSpPr>
            <a:spLocks noGrp="1"/>
          </p:cNvSpPr>
          <p:nvPr>
            <p:ph idx="1"/>
          </p:nvPr>
        </p:nvSpPr>
        <p:spPr/>
        <p:txBody>
          <a:bodyPr/>
          <a:lstStyle/>
          <a:p>
            <a:r>
              <a:rPr lang="es-ES" altLang="es-AR" dirty="0">
                <a:ea typeface="ＭＳ Ｐゴシック" panose="020B0600070205080204" pitchFamily="34" charset="-128"/>
              </a:rPr>
              <a:t>COMO???</a:t>
            </a:r>
          </a:p>
          <a:p>
            <a:endParaRPr lang="es-ES" altLang="es-AR" dirty="0">
              <a:ea typeface="ＭＳ Ｐゴシック" panose="020B0600070205080204" pitchFamily="34" charset="-128"/>
            </a:endParaRPr>
          </a:p>
          <a:p>
            <a:r>
              <a:rPr lang="es-ES" altLang="es-AR" dirty="0">
                <a:ea typeface="ＭＳ Ｐゴシック" panose="020B0600070205080204" pitchFamily="34" charset="-128"/>
              </a:rPr>
              <a:t>Declaración ganancias simplificada</a:t>
            </a:r>
          </a:p>
          <a:p>
            <a:r>
              <a:rPr lang="es-ES" altLang="es-AR" dirty="0">
                <a:ea typeface="ＭＳ Ｐゴシック" panose="020B0600070205080204" pitchFamily="34" charset="-128"/>
              </a:rPr>
              <a:t>Eliminación regímenes de información</a:t>
            </a:r>
          </a:p>
          <a:p>
            <a:endParaRPr lang="es-ES" altLang="es-AR" dirty="0">
              <a:ea typeface="ＭＳ Ｐゴシック" panose="020B0600070205080204" pitchFamily="34" charset="-128"/>
            </a:endParaRPr>
          </a:p>
          <a:p>
            <a:endParaRPr lang="es-ES" altLang="es-AR" dirty="0">
              <a:ea typeface="ＭＳ Ｐゴシック" panose="020B0600070205080204" pitchFamily="34" charset="-128"/>
            </a:endParaRPr>
          </a:p>
        </p:txBody>
      </p:sp>
    </p:spTree>
    <p:extLst>
      <p:ext uri="{BB962C8B-B14F-4D97-AF65-F5344CB8AC3E}">
        <p14:creationId xmlns:p14="http://schemas.microsoft.com/office/powerpoint/2010/main" val="9343563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8B38892-C36F-D35D-10C4-217821896454}"/>
            </a:ext>
          </a:extLst>
        </p:cNvPr>
        <p:cNvGrpSpPr/>
        <p:nvPr/>
      </p:nvGrpSpPr>
      <p:grpSpPr>
        <a:xfrm>
          <a:off x="0" y="0"/>
          <a:ext cx="0" cy="0"/>
          <a:chOff x="0" y="0"/>
          <a:chExt cx="0" cy="0"/>
        </a:xfrm>
      </p:grpSpPr>
      <p:sp>
        <p:nvSpPr>
          <p:cNvPr id="70657" name="Título 1">
            <a:extLst>
              <a:ext uri="{FF2B5EF4-FFF2-40B4-BE49-F238E27FC236}">
                <a16:creationId xmlns:a16="http://schemas.microsoft.com/office/drawing/2014/main" id="{70F332D0-3594-E68C-B0F0-D0F8A4D09908}"/>
              </a:ext>
            </a:extLst>
          </p:cNvPr>
          <p:cNvSpPr>
            <a:spLocks noGrp="1"/>
          </p:cNvSpPr>
          <p:nvPr>
            <p:ph type="title"/>
          </p:nvPr>
        </p:nvSpPr>
        <p:spPr/>
        <p:txBody>
          <a:bodyPr/>
          <a:lstStyle/>
          <a:p>
            <a:r>
              <a:rPr lang="es-ES" altLang="es-AR" dirty="0">
                <a:ea typeface="ＭＳ Ｐゴシック" panose="020B0600070205080204" pitchFamily="34" charset="-128"/>
              </a:rPr>
              <a:t>GANANCIAS hoy</a:t>
            </a:r>
          </a:p>
        </p:txBody>
      </p:sp>
      <p:sp>
        <p:nvSpPr>
          <p:cNvPr id="70658" name="Marcador de contenido 2">
            <a:extLst>
              <a:ext uri="{FF2B5EF4-FFF2-40B4-BE49-F238E27FC236}">
                <a16:creationId xmlns:a16="http://schemas.microsoft.com/office/drawing/2014/main" id="{C93DC7F0-9445-FE54-96FA-68D08508A032}"/>
              </a:ext>
            </a:extLst>
          </p:cNvPr>
          <p:cNvSpPr>
            <a:spLocks noGrp="1"/>
          </p:cNvSpPr>
          <p:nvPr>
            <p:ph idx="1"/>
          </p:nvPr>
        </p:nvSpPr>
        <p:spPr/>
        <p:txBody>
          <a:bodyPr/>
          <a:lstStyle/>
          <a:p>
            <a:endParaRPr lang="es-ES" altLang="es-AR" dirty="0">
              <a:ea typeface="ＭＳ Ｐゴシック" panose="020B0600070205080204" pitchFamily="34" charset="-128"/>
            </a:endParaRPr>
          </a:p>
          <a:p>
            <a:r>
              <a:rPr lang="es-ES" altLang="es-AR" dirty="0">
                <a:ea typeface="ＭＳ Ｐゴシック" panose="020B0600070205080204" pitchFamily="34" charset="-128"/>
              </a:rPr>
              <a:t>Justificación patrimonial al cierre</a:t>
            </a:r>
          </a:p>
          <a:p>
            <a:r>
              <a:rPr lang="es-ES" altLang="es-AR" dirty="0">
                <a:ea typeface="ＭＳ Ｐゴシック" panose="020B0600070205080204" pitchFamily="34" charset="-128"/>
              </a:rPr>
              <a:t>Gastos e ingresos computables</a:t>
            </a:r>
          </a:p>
          <a:p>
            <a:r>
              <a:rPr lang="es-ES" altLang="es-AR" dirty="0">
                <a:ea typeface="ＭＳ Ｐゴシック" panose="020B0600070205080204" pitchFamily="34" charset="-128"/>
              </a:rPr>
              <a:t>Patrimonio al inicio y al cierre</a:t>
            </a:r>
          </a:p>
          <a:p>
            <a:pPr lvl="2"/>
            <a:r>
              <a:rPr lang="es-ES" altLang="es-AR" dirty="0">
                <a:ea typeface="ＭＳ Ｐゴシック" panose="020B0600070205080204" pitchFamily="34" charset="-128"/>
              </a:rPr>
              <a:t>Justificaciones de variaciones patrimoniales</a:t>
            </a:r>
          </a:p>
        </p:txBody>
      </p:sp>
    </p:spTree>
    <p:extLst>
      <p:ext uri="{BB962C8B-B14F-4D97-AF65-F5344CB8AC3E}">
        <p14:creationId xmlns:p14="http://schemas.microsoft.com/office/powerpoint/2010/main" val="8677540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7690E71-82B9-AC37-DDDC-068986B06D11}"/>
            </a:ext>
          </a:extLst>
        </p:cNvPr>
        <p:cNvGrpSpPr/>
        <p:nvPr/>
      </p:nvGrpSpPr>
      <p:grpSpPr>
        <a:xfrm>
          <a:off x="0" y="0"/>
          <a:ext cx="0" cy="0"/>
          <a:chOff x="0" y="0"/>
          <a:chExt cx="0" cy="0"/>
        </a:xfrm>
      </p:grpSpPr>
      <p:sp>
        <p:nvSpPr>
          <p:cNvPr id="70657" name="Título 1">
            <a:extLst>
              <a:ext uri="{FF2B5EF4-FFF2-40B4-BE49-F238E27FC236}">
                <a16:creationId xmlns:a16="http://schemas.microsoft.com/office/drawing/2014/main" id="{4BA82702-37F8-361D-01FA-3967945172C6}"/>
              </a:ext>
            </a:extLst>
          </p:cNvPr>
          <p:cNvSpPr>
            <a:spLocks noGrp="1"/>
          </p:cNvSpPr>
          <p:nvPr>
            <p:ph type="title"/>
          </p:nvPr>
        </p:nvSpPr>
        <p:spPr/>
        <p:txBody>
          <a:bodyPr/>
          <a:lstStyle/>
          <a:p>
            <a:r>
              <a:rPr lang="es-ES" altLang="es-AR" dirty="0">
                <a:ea typeface="ＭＳ Ｐゴシック" panose="020B0600070205080204" pitchFamily="34" charset="-128"/>
              </a:rPr>
              <a:t>GANANCIAS  HOY</a:t>
            </a:r>
          </a:p>
        </p:txBody>
      </p:sp>
      <p:sp>
        <p:nvSpPr>
          <p:cNvPr id="70658" name="Marcador de contenido 2">
            <a:extLst>
              <a:ext uri="{FF2B5EF4-FFF2-40B4-BE49-F238E27FC236}">
                <a16:creationId xmlns:a16="http://schemas.microsoft.com/office/drawing/2014/main" id="{7ED79D30-B63F-992F-FFFF-FDA08C677770}"/>
              </a:ext>
            </a:extLst>
          </p:cNvPr>
          <p:cNvSpPr>
            <a:spLocks noGrp="1"/>
          </p:cNvSpPr>
          <p:nvPr>
            <p:ph idx="1"/>
          </p:nvPr>
        </p:nvSpPr>
        <p:spPr>
          <a:xfrm>
            <a:off x="456564" y="1170808"/>
            <a:ext cx="8229600" cy="4525963"/>
          </a:xfrm>
        </p:spPr>
        <p:txBody>
          <a:bodyPr/>
          <a:lstStyle/>
          <a:p>
            <a:pPr lvl="7"/>
            <a:r>
              <a:rPr lang="es-ES" altLang="es-AR" sz="3200" dirty="0">
                <a:ea typeface="ＭＳ Ｐゴシック" panose="020B0600070205080204" pitchFamily="34" charset="-128"/>
              </a:rPr>
              <a:t>31.12.24         31.12.25</a:t>
            </a:r>
          </a:p>
          <a:p>
            <a:r>
              <a:rPr lang="es-ES" altLang="es-AR" dirty="0">
                <a:ea typeface="ＭＳ Ｐゴシック" panose="020B0600070205080204" pitchFamily="34" charset="-128"/>
              </a:rPr>
              <a:t>TENIA     		100.000</a:t>
            </a:r>
          </a:p>
          <a:p>
            <a:r>
              <a:rPr lang="es-ES" altLang="es-AR" dirty="0">
                <a:ea typeface="ＭＳ Ｐゴシック" panose="020B0600070205080204" pitchFamily="34" charset="-128"/>
              </a:rPr>
              <a:t>GANE	   		100.000</a:t>
            </a:r>
          </a:p>
          <a:p>
            <a:r>
              <a:rPr lang="es-ES" altLang="es-AR" dirty="0">
                <a:ea typeface="ＭＳ Ｐゴシック" panose="020B0600070205080204" pitchFamily="34" charset="-128"/>
              </a:rPr>
              <a:t>TENGO QUE TENER			100.000</a:t>
            </a:r>
          </a:p>
          <a:p>
            <a:r>
              <a:rPr lang="es-ES" altLang="es-AR" dirty="0">
                <a:ea typeface="ＭＳ Ｐゴシック" panose="020B0600070205080204" pitchFamily="34" charset="-128"/>
              </a:rPr>
              <a:t>Solo si </a:t>
            </a:r>
            <a:r>
              <a:rPr lang="es-ES" altLang="es-AR" dirty="0" err="1">
                <a:ea typeface="ＭＳ Ｐゴシック" panose="020B0600070205080204" pitchFamily="34" charset="-128"/>
              </a:rPr>
              <a:t>consumÍ</a:t>
            </a:r>
            <a:r>
              <a:rPr lang="es-ES" altLang="es-AR" dirty="0">
                <a:ea typeface="ＭＳ Ｐゴシック" panose="020B0600070205080204" pitchFamily="34" charset="-128"/>
              </a:rPr>
              <a:t>				100.000</a:t>
            </a:r>
          </a:p>
          <a:p>
            <a:pPr lvl="2"/>
            <a:r>
              <a:rPr lang="es-ES" altLang="es-AR" b="1" dirty="0">
                <a:solidFill>
                  <a:schemeClr val="accent2"/>
                </a:solidFill>
                <a:ea typeface="ＭＳ Ｐゴシック" panose="020B0600070205080204" pitchFamily="34" charset="-128"/>
              </a:rPr>
              <a:t>QUE PASA SI CONSUMI 200.000 O COMPRE AUTO POR 500.000??????</a:t>
            </a:r>
          </a:p>
        </p:txBody>
      </p:sp>
    </p:spTree>
    <p:extLst>
      <p:ext uri="{BB962C8B-B14F-4D97-AF65-F5344CB8AC3E}">
        <p14:creationId xmlns:p14="http://schemas.microsoft.com/office/powerpoint/2010/main" val="41903504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7690E71-82B9-AC37-DDDC-068986B06D11}"/>
            </a:ext>
          </a:extLst>
        </p:cNvPr>
        <p:cNvGrpSpPr/>
        <p:nvPr/>
      </p:nvGrpSpPr>
      <p:grpSpPr>
        <a:xfrm>
          <a:off x="0" y="0"/>
          <a:ext cx="0" cy="0"/>
          <a:chOff x="0" y="0"/>
          <a:chExt cx="0" cy="0"/>
        </a:xfrm>
      </p:grpSpPr>
      <p:sp>
        <p:nvSpPr>
          <p:cNvPr id="70658" name="Marcador de contenido 2">
            <a:extLst>
              <a:ext uri="{FF2B5EF4-FFF2-40B4-BE49-F238E27FC236}">
                <a16:creationId xmlns:a16="http://schemas.microsoft.com/office/drawing/2014/main" id="{7ED79D30-B63F-992F-FFFF-FDA08C677770}"/>
              </a:ext>
            </a:extLst>
          </p:cNvPr>
          <p:cNvSpPr>
            <a:spLocks noGrp="1"/>
          </p:cNvSpPr>
          <p:nvPr>
            <p:ph idx="1"/>
          </p:nvPr>
        </p:nvSpPr>
        <p:spPr/>
        <p:txBody>
          <a:bodyPr/>
          <a:lstStyle/>
          <a:p>
            <a:endParaRPr lang="es-ES" altLang="es-AR" dirty="0">
              <a:ea typeface="ＭＳ Ｐゴシック" panose="020B0600070205080204" pitchFamily="34" charset="-128"/>
            </a:endParaRPr>
          </a:p>
          <a:p>
            <a:endParaRPr lang="es-ES" altLang="es-AR" dirty="0">
              <a:ea typeface="ＭＳ Ｐゴシック" panose="020B0600070205080204" pitchFamily="34" charset="-128"/>
            </a:endParaRPr>
          </a:p>
        </p:txBody>
      </p:sp>
      <p:pic>
        <p:nvPicPr>
          <p:cNvPr id="6" name="Imagen 5">
            <a:extLst>
              <a:ext uri="{FF2B5EF4-FFF2-40B4-BE49-F238E27FC236}">
                <a16:creationId xmlns:a16="http://schemas.microsoft.com/office/drawing/2014/main" id="{15BDA054-8BAE-0952-3E7E-BDB2262A4DB2}"/>
              </a:ext>
            </a:extLst>
          </p:cNvPr>
          <p:cNvPicPr>
            <a:picLocks noChangeAspect="1"/>
          </p:cNvPicPr>
          <p:nvPr/>
        </p:nvPicPr>
        <p:blipFill>
          <a:blip r:embed="rId2"/>
          <a:stretch>
            <a:fillRect/>
          </a:stretch>
        </p:blipFill>
        <p:spPr>
          <a:xfrm>
            <a:off x="424555" y="476672"/>
            <a:ext cx="5348476" cy="3766413"/>
          </a:xfrm>
          <a:prstGeom prst="rect">
            <a:avLst/>
          </a:prstGeom>
        </p:spPr>
      </p:pic>
    </p:spTree>
    <p:extLst>
      <p:ext uri="{BB962C8B-B14F-4D97-AF65-F5344CB8AC3E}">
        <p14:creationId xmlns:p14="http://schemas.microsoft.com/office/powerpoint/2010/main" val="26790979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0E7E5A0-284D-AD0C-5310-D6A176292F41}"/>
            </a:ext>
          </a:extLst>
        </p:cNvPr>
        <p:cNvGrpSpPr/>
        <p:nvPr/>
      </p:nvGrpSpPr>
      <p:grpSpPr>
        <a:xfrm>
          <a:off x="0" y="0"/>
          <a:ext cx="0" cy="0"/>
          <a:chOff x="0" y="0"/>
          <a:chExt cx="0" cy="0"/>
        </a:xfrm>
      </p:grpSpPr>
      <p:sp>
        <p:nvSpPr>
          <p:cNvPr id="70658" name="Marcador de contenido 2">
            <a:extLst>
              <a:ext uri="{FF2B5EF4-FFF2-40B4-BE49-F238E27FC236}">
                <a16:creationId xmlns:a16="http://schemas.microsoft.com/office/drawing/2014/main" id="{0DA5B916-F685-4D23-3BFC-124727AD2668}"/>
              </a:ext>
            </a:extLst>
          </p:cNvPr>
          <p:cNvSpPr>
            <a:spLocks noGrp="1"/>
          </p:cNvSpPr>
          <p:nvPr>
            <p:ph idx="1"/>
          </p:nvPr>
        </p:nvSpPr>
        <p:spPr/>
        <p:txBody>
          <a:bodyPr/>
          <a:lstStyle/>
          <a:p>
            <a:endParaRPr lang="es-ES" altLang="es-AR" dirty="0">
              <a:ea typeface="ＭＳ Ｐゴシック" panose="020B0600070205080204" pitchFamily="34" charset="-128"/>
            </a:endParaRPr>
          </a:p>
          <a:p>
            <a:endParaRPr lang="es-ES" altLang="es-AR" dirty="0">
              <a:ea typeface="ＭＳ Ｐゴシック" panose="020B0600070205080204" pitchFamily="34" charset="-128"/>
            </a:endParaRPr>
          </a:p>
        </p:txBody>
      </p:sp>
      <p:pic>
        <p:nvPicPr>
          <p:cNvPr id="4" name="Imagen 3">
            <a:extLst>
              <a:ext uri="{FF2B5EF4-FFF2-40B4-BE49-F238E27FC236}">
                <a16:creationId xmlns:a16="http://schemas.microsoft.com/office/drawing/2014/main" id="{B3BB9F17-43B4-0DD1-72F4-41943772D3BC}"/>
              </a:ext>
            </a:extLst>
          </p:cNvPr>
          <p:cNvPicPr>
            <a:picLocks noChangeAspect="1"/>
          </p:cNvPicPr>
          <p:nvPr/>
        </p:nvPicPr>
        <p:blipFill>
          <a:blip r:embed="rId2"/>
          <a:stretch>
            <a:fillRect/>
          </a:stretch>
        </p:blipFill>
        <p:spPr>
          <a:xfrm>
            <a:off x="3131840" y="260648"/>
            <a:ext cx="5681438" cy="3905483"/>
          </a:xfrm>
          <a:prstGeom prst="rect">
            <a:avLst/>
          </a:prstGeom>
        </p:spPr>
      </p:pic>
    </p:spTree>
    <p:extLst>
      <p:ext uri="{BB962C8B-B14F-4D97-AF65-F5344CB8AC3E}">
        <p14:creationId xmlns:p14="http://schemas.microsoft.com/office/powerpoint/2010/main" val="41380345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D60CBE3-7B9B-531D-F09A-2D89E22A9B09}"/>
            </a:ext>
          </a:extLst>
        </p:cNvPr>
        <p:cNvGrpSpPr/>
        <p:nvPr/>
      </p:nvGrpSpPr>
      <p:grpSpPr>
        <a:xfrm>
          <a:off x="0" y="0"/>
          <a:ext cx="0" cy="0"/>
          <a:chOff x="0" y="0"/>
          <a:chExt cx="0" cy="0"/>
        </a:xfrm>
      </p:grpSpPr>
      <p:sp>
        <p:nvSpPr>
          <p:cNvPr id="70657" name="Título 1">
            <a:extLst>
              <a:ext uri="{FF2B5EF4-FFF2-40B4-BE49-F238E27FC236}">
                <a16:creationId xmlns:a16="http://schemas.microsoft.com/office/drawing/2014/main" id="{BE20E141-6ABC-C465-EE09-3BDE4D73BA04}"/>
              </a:ext>
            </a:extLst>
          </p:cNvPr>
          <p:cNvSpPr>
            <a:spLocks noGrp="1"/>
          </p:cNvSpPr>
          <p:nvPr>
            <p:ph type="title"/>
          </p:nvPr>
        </p:nvSpPr>
        <p:spPr/>
        <p:txBody>
          <a:bodyPr/>
          <a:lstStyle/>
          <a:p>
            <a:r>
              <a:rPr lang="es-ES" altLang="es-AR" dirty="0">
                <a:solidFill>
                  <a:schemeClr val="accent2"/>
                </a:solidFill>
                <a:ea typeface="ＭＳ Ｐゴシック" panose="020B0600070205080204" pitchFamily="34" charset="-128"/>
              </a:rPr>
              <a:t>GANANCIAS SIMPLIFICADA</a:t>
            </a:r>
          </a:p>
        </p:txBody>
      </p:sp>
      <p:sp>
        <p:nvSpPr>
          <p:cNvPr id="70658" name="Marcador de contenido 2">
            <a:extLst>
              <a:ext uri="{FF2B5EF4-FFF2-40B4-BE49-F238E27FC236}">
                <a16:creationId xmlns:a16="http://schemas.microsoft.com/office/drawing/2014/main" id="{5C89D68C-A435-C5FE-882B-024C45D6216E}"/>
              </a:ext>
            </a:extLst>
          </p:cNvPr>
          <p:cNvSpPr>
            <a:spLocks noGrp="1"/>
          </p:cNvSpPr>
          <p:nvPr>
            <p:ph idx="1"/>
          </p:nvPr>
        </p:nvSpPr>
        <p:spPr>
          <a:xfrm>
            <a:off x="473511" y="1268760"/>
            <a:ext cx="8229600" cy="4525963"/>
          </a:xfrm>
        </p:spPr>
        <p:txBody>
          <a:bodyPr/>
          <a:lstStyle/>
          <a:p>
            <a:r>
              <a:rPr lang="es-ES" altLang="es-AR" dirty="0">
                <a:ea typeface="ＭＳ Ｐゴシック" panose="020B0600070205080204" pitchFamily="34" charset="-128"/>
              </a:rPr>
              <a:t>OPTAR</a:t>
            </a:r>
          </a:p>
          <a:p>
            <a:r>
              <a:rPr lang="es-ES" altLang="es-AR" dirty="0">
                <a:ea typeface="ＭＳ Ｐゴシック" panose="020B0600070205080204" pitchFamily="34" charset="-128"/>
              </a:rPr>
              <a:t>Y QUE AL 31.12. ANTERIOR A EJERCER LA OPCIÓN</a:t>
            </a:r>
          </a:p>
          <a:p>
            <a:pPr lvl="1"/>
            <a:r>
              <a:rPr lang="es-ES" altLang="es-AR" dirty="0">
                <a:ea typeface="ＭＳ Ｐゴシック" panose="020B0600070205080204" pitchFamily="34" charset="-128"/>
              </a:rPr>
              <a:t>Ingresos inferiores a 1000 millones</a:t>
            </a:r>
          </a:p>
          <a:p>
            <a:pPr lvl="1"/>
            <a:r>
              <a:rPr lang="es-ES" altLang="es-AR" dirty="0">
                <a:ea typeface="ＭＳ Ｐゴシック" panose="020B0600070205080204" pitchFamily="34" charset="-128"/>
              </a:rPr>
              <a:t>Patrimonio total inferior a 10.000 millones</a:t>
            </a:r>
          </a:p>
          <a:p>
            <a:pPr lvl="1"/>
            <a:r>
              <a:rPr lang="es-ES" altLang="es-AR" dirty="0">
                <a:ea typeface="ＭＳ Ｐゴシック" panose="020B0600070205080204" pitchFamily="34" charset="-128"/>
              </a:rPr>
              <a:t>No sean grandes contribuyentes nacionales</a:t>
            </a:r>
          </a:p>
          <a:p>
            <a:endParaRPr lang="es-ES" altLang="es-AR" dirty="0">
              <a:ea typeface="ＭＳ Ｐゴシック" panose="020B0600070205080204" pitchFamily="34" charset="-128"/>
            </a:endParaRPr>
          </a:p>
        </p:txBody>
      </p:sp>
    </p:spTree>
    <p:extLst>
      <p:ext uri="{BB962C8B-B14F-4D97-AF65-F5344CB8AC3E}">
        <p14:creationId xmlns:p14="http://schemas.microsoft.com/office/powerpoint/2010/main" val="3398833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60"/>
        <p:cNvGrpSpPr/>
        <p:nvPr/>
      </p:nvGrpSpPr>
      <p:grpSpPr>
        <a:xfrm>
          <a:off x="0" y="0"/>
          <a:ext cx="0" cy="0"/>
          <a:chOff x="0" y="0"/>
          <a:chExt cx="0" cy="0"/>
        </a:xfrm>
      </p:grpSpPr>
      <p:sp>
        <p:nvSpPr>
          <p:cNvPr id="161" name="Google Shape;161;p2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B050"/>
              </a:buClr>
              <a:buSzPts val="4400"/>
              <a:buFont typeface="Arial"/>
              <a:buNone/>
            </a:pPr>
            <a:r>
              <a:rPr lang="en-US" dirty="0">
                <a:solidFill>
                  <a:schemeClr val="accent2"/>
                </a:solidFill>
              </a:rPr>
              <a:t>DERECHO PENAL TRIBUTARIO</a:t>
            </a:r>
            <a:endParaRPr dirty="0">
              <a:solidFill>
                <a:schemeClr val="accent2"/>
              </a:solidFill>
            </a:endParaRPr>
          </a:p>
        </p:txBody>
      </p:sp>
      <p:sp>
        <p:nvSpPr>
          <p:cNvPr id="162" name="Google Shape;162;p23"/>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139700" algn="l" rtl="0">
              <a:spcBef>
                <a:spcPts val="640"/>
              </a:spcBef>
              <a:spcAft>
                <a:spcPts val="0"/>
              </a:spcAft>
              <a:buClr>
                <a:schemeClr val="dk1"/>
              </a:buClr>
              <a:buSzPts val="3200"/>
              <a:buFont typeface="Arial"/>
              <a:buNone/>
            </a:pPr>
            <a:r>
              <a:rPr lang="es-ES" dirty="0"/>
              <a:t>TESTIMONIAL?</a:t>
            </a:r>
          </a:p>
          <a:p>
            <a:pPr marL="342900" marR="0" lvl="0" indent="-139700" algn="l" rtl="0">
              <a:spcBef>
                <a:spcPts val="640"/>
              </a:spcBef>
              <a:spcAft>
                <a:spcPts val="0"/>
              </a:spcAft>
              <a:buClr>
                <a:schemeClr val="dk1"/>
              </a:buClr>
              <a:buSzPts val="3200"/>
              <a:buFont typeface="Arial"/>
              <a:buNone/>
            </a:pPr>
            <a:endParaRPr lang="es-ES" sz="3200" b="0" i="0" u="none" dirty="0">
              <a:solidFill>
                <a:schemeClr val="dk1"/>
              </a:solidFill>
              <a:latin typeface="Arial"/>
              <a:ea typeface="Arial"/>
              <a:cs typeface="Arial"/>
              <a:sym typeface="Arial"/>
            </a:endParaRPr>
          </a:p>
          <a:p>
            <a:pPr marL="660400" marR="0" lvl="0" indent="-457200" algn="l" rtl="0">
              <a:spcBef>
                <a:spcPts val="640"/>
              </a:spcBef>
              <a:spcAft>
                <a:spcPts val="0"/>
              </a:spcAft>
              <a:buClr>
                <a:schemeClr val="dk1"/>
              </a:buClr>
              <a:buSzPts val="3200"/>
              <a:buFont typeface="Arial" panose="020B0604020202020204" pitchFamily="34" charset="0"/>
              <a:buChar char="•"/>
            </a:pPr>
            <a:r>
              <a:rPr lang="es-ES" sz="3200" b="0" i="0" u="none" dirty="0">
                <a:solidFill>
                  <a:schemeClr val="dk1"/>
                </a:solidFill>
                <a:latin typeface="Arial"/>
                <a:ea typeface="Arial"/>
                <a:cs typeface="Arial"/>
                <a:sym typeface="Arial"/>
              </a:rPr>
              <a:t>I</a:t>
            </a:r>
            <a:r>
              <a:rPr lang="es-ES" dirty="0">
                <a:solidFill>
                  <a:schemeClr val="dk1"/>
                </a:solidFill>
                <a:latin typeface="Arial"/>
                <a:ea typeface="Arial"/>
                <a:cs typeface="Arial"/>
                <a:sym typeface="Arial"/>
              </a:rPr>
              <a:t>nflación</a:t>
            </a:r>
          </a:p>
          <a:p>
            <a:pPr marL="660400" marR="0" lvl="0" indent="-457200" algn="l" rtl="0">
              <a:spcBef>
                <a:spcPts val="640"/>
              </a:spcBef>
              <a:spcAft>
                <a:spcPts val="0"/>
              </a:spcAft>
              <a:buClr>
                <a:schemeClr val="dk1"/>
              </a:buClr>
              <a:buSzPts val="3200"/>
              <a:buFont typeface="Arial" panose="020B0604020202020204" pitchFamily="34" charset="0"/>
              <a:buChar char="•"/>
            </a:pPr>
            <a:r>
              <a:rPr lang="es-ES" sz="3200" b="0" i="0" u="none" dirty="0">
                <a:solidFill>
                  <a:schemeClr val="dk1"/>
                </a:solidFill>
                <a:latin typeface="Arial"/>
                <a:ea typeface="Arial"/>
                <a:cs typeface="Arial"/>
                <a:sym typeface="Arial"/>
              </a:rPr>
              <a:t>Moratorias</a:t>
            </a:r>
          </a:p>
          <a:p>
            <a:pPr marL="660400" marR="0" lvl="0" indent="-457200" algn="l" rtl="0">
              <a:spcBef>
                <a:spcPts val="640"/>
              </a:spcBef>
              <a:spcAft>
                <a:spcPts val="0"/>
              </a:spcAft>
              <a:buClr>
                <a:schemeClr val="dk1"/>
              </a:buClr>
              <a:buSzPts val="3200"/>
              <a:buFont typeface="Arial" panose="020B0604020202020204" pitchFamily="34" charset="0"/>
              <a:buChar char="•"/>
            </a:pPr>
            <a:r>
              <a:rPr lang="es-ES" dirty="0">
                <a:solidFill>
                  <a:schemeClr val="dk1"/>
                </a:solidFill>
                <a:latin typeface="Arial"/>
                <a:ea typeface="Arial"/>
                <a:cs typeface="Arial"/>
                <a:sym typeface="Arial"/>
              </a:rPr>
              <a:t>Blanqueos</a:t>
            </a:r>
          </a:p>
          <a:p>
            <a:pPr marL="660400" marR="0" lvl="0" indent="-457200" algn="l" rtl="0">
              <a:spcBef>
                <a:spcPts val="640"/>
              </a:spcBef>
              <a:spcAft>
                <a:spcPts val="0"/>
              </a:spcAft>
              <a:buClr>
                <a:schemeClr val="dk1"/>
              </a:buClr>
              <a:buSzPts val="3200"/>
              <a:buFont typeface="Arial" panose="020B0604020202020204" pitchFamily="34" charset="0"/>
              <a:buChar char="•"/>
            </a:pPr>
            <a:r>
              <a:rPr lang="es-ES" sz="3200" b="0" i="0" u="none" dirty="0">
                <a:solidFill>
                  <a:schemeClr val="dk1"/>
                </a:solidFill>
                <a:latin typeface="Arial"/>
                <a:ea typeface="Arial"/>
                <a:cs typeface="Arial"/>
                <a:sym typeface="Arial"/>
              </a:rPr>
              <a:t>Inocencia Fiscal?</a:t>
            </a:r>
            <a:endParaRPr sz="3200" b="0" i="0" u="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3439395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CFC1485-4FF2-FB07-F482-4920B58D2657}"/>
            </a:ext>
          </a:extLst>
        </p:cNvPr>
        <p:cNvGrpSpPr/>
        <p:nvPr/>
      </p:nvGrpSpPr>
      <p:grpSpPr>
        <a:xfrm>
          <a:off x="0" y="0"/>
          <a:ext cx="0" cy="0"/>
          <a:chOff x="0" y="0"/>
          <a:chExt cx="0" cy="0"/>
        </a:xfrm>
      </p:grpSpPr>
      <p:sp>
        <p:nvSpPr>
          <p:cNvPr id="70657" name="Título 1">
            <a:extLst>
              <a:ext uri="{FF2B5EF4-FFF2-40B4-BE49-F238E27FC236}">
                <a16:creationId xmlns:a16="http://schemas.microsoft.com/office/drawing/2014/main" id="{A6AECEC3-C636-6FD7-B462-082CFA60FAA9}"/>
              </a:ext>
            </a:extLst>
          </p:cNvPr>
          <p:cNvSpPr>
            <a:spLocks noGrp="1"/>
          </p:cNvSpPr>
          <p:nvPr>
            <p:ph type="title"/>
          </p:nvPr>
        </p:nvSpPr>
        <p:spPr>
          <a:xfrm>
            <a:off x="457200" y="0"/>
            <a:ext cx="8229600" cy="1143000"/>
          </a:xfrm>
        </p:spPr>
        <p:txBody>
          <a:bodyPr/>
          <a:lstStyle/>
          <a:p>
            <a:r>
              <a:rPr lang="es-ES" altLang="es-AR" sz="4000" dirty="0">
                <a:solidFill>
                  <a:schemeClr val="accent2"/>
                </a:solidFill>
                <a:ea typeface="ＭＳ Ｐゴシック" panose="020B0600070205080204" pitchFamily="34" charset="-128"/>
              </a:rPr>
              <a:t>DECLARACION SIMPLIFICADA</a:t>
            </a:r>
          </a:p>
        </p:txBody>
      </p:sp>
      <p:sp>
        <p:nvSpPr>
          <p:cNvPr id="70658" name="Marcador de contenido 2">
            <a:extLst>
              <a:ext uri="{FF2B5EF4-FFF2-40B4-BE49-F238E27FC236}">
                <a16:creationId xmlns:a16="http://schemas.microsoft.com/office/drawing/2014/main" id="{920D8298-0C50-DEA0-2213-FF4C5E93CBD4}"/>
              </a:ext>
            </a:extLst>
          </p:cNvPr>
          <p:cNvSpPr>
            <a:spLocks noGrp="1"/>
          </p:cNvSpPr>
          <p:nvPr>
            <p:ph idx="1"/>
          </p:nvPr>
        </p:nvSpPr>
        <p:spPr>
          <a:xfrm>
            <a:off x="35496" y="884723"/>
            <a:ext cx="9001000" cy="4525963"/>
          </a:xfrm>
        </p:spPr>
        <p:txBody>
          <a:bodyPr/>
          <a:lstStyle/>
          <a:p>
            <a:r>
              <a:rPr lang="es-AR" sz="2200" dirty="0"/>
              <a:t>Las personas humanas y sucesiones indivisas residentes en el país que sean contribuyentes del Impuesto a las Ganancias podrán optar por presentar la declaración jurada bajo la modalidad simplificada.</a:t>
            </a:r>
          </a:p>
          <a:p>
            <a:r>
              <a:rPr lang="es-AR" sz="2200" dirty="0"/>
              <a:t>Quienes opten y presenten la declaración jurada por la modalidad simplificada </a:t>
            </a:r>
            <a:r>
              <a:rPr lang="es-AR" sz="2200" b="1" dirty="0">
                <a:solidFill>
                  <a:schemeClr val="accent2"/>
                </a:solidFill>
              </a:rPr>
              <a:t>quedarán exceptuados de cumplir con la obligación de informar su patrimonio</a:t>
            </a:r>
            <a:r>
              <a:rPr lang="es-AR" sz="2200" dirty="0"/>
              <a:t>.</a:t>
            </a:r>
          </a:p>
          <a:p>
            <a:endParaRPr lang="es-ES" altLang="es-AR" dirty="0">
              <a:ea typeface="ＭＳ Ｐゴシック" panose="020B0600070205080204" pitchFamily="34" charset="-128"/>
            </a:endParaRPr>
          </a:p>
          <a:p>
            <a:endParaRPr lang="es-ES" altLang="es-AR" dirty="0">
              <a:ea typeface="ＭＳ Ｐゴシック" panose="020B0600070205080204" pitchFamily="34" charset="-128"/>
            </a:endParaRPr>
          </a:p>
        </p:txBody>
      </p:sp>
    </p:spTree>
    <p:extLst>
      <p:ext uri="{BB962C8B-B14F-4D97-AF65-F5344CB8AC3E}">
        <p14:creationId xmlns:p14="http://schemas.microsoft.com/office/powerpoint/2010/main" val="6737748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88A9C73-E0B1-DF09-BEC1-688B5502A7ED}"/>
            </a:ext>
          </a:extLst>
        </p:cNvPr>
        <p:cNvGrpSpPr/>
        <p:nvPr/>
      </p:nvGrpSpPr>
      <p:grpSpPr>
        <a:xfrm>
          <a:off x="0" y="0"/>
          <a:ext cx="0" cy="0"/>
          <a:chOff x="0" y="0"/>
          <a:chExt cx="0" cy="0"/>
        </a:xfrm>
      </p:grpSpPr>
      <p:sp>
        <p:nvSpPr>
          <p:cNvPr id="70657" name="Título 1">
            <a:extLst>
              <a:ext uri="{FF2B5EF4-FFF2-40B4-BE49-F238E27FC236}">
                <a16:creationId xmlns:a16="http://schemas.microsoft.com/office/drawing/2014/main" id="{FDE16EDE-87E1-7038-A21A-75384D95C971}"/>
              </a:ext>
            </a:extLst>
          </p:cNvPr>
          <p:cNvSpPr>
            <a:spLocks noGrp="1"/>
          </p:cNvSpPr>
          <p:nvPr>
            <p:ph type="title"/>
          </p:nvPr>
        </p:nvSpPr>
        <p:spPr/>
        <p:txBody>
          <a:bodyPr/>
          <a:lstStyle/>
          <a:p>
            <a:r>
              <a:rPr lang="es-ES" altLang="es-AR" sz="4000" dirty="0">
                <a:solidFill>
                  <a:schemeClr val="accent2"/>
                </a:solidFill>
                <a:ea typeface="ＭＳ Ｐゴシック" panose="020B0600070205080204" pitchFamily="34" charset="-128"/>
              </a:rPr>
              <a:t>DECLARACION SIMPLIFICADA</a:t>
            </a:r>
          </a:p>
        </p:txBody>
      </p:sp>
      <p:sp>
        <p:nvSpPr>
          <p:cNvPr id="70658" name="Marcador de contenido 2">
            <a:extLst>
              <a:ext uri="{FF2B5EF4-FFF2-40B4-BE49-F238E27FC236}">
                <a16:creationId xmlns:a16="http://schemas.microsoft.com/office/drawing/2014/main" id="{751E3AB0-35B7-E17C-DE80-1A0CB34F3BDA}"/>
              </a:ext>
            </a:extLst>
          </p:cNvPr>
          <p:cNvSpPr>
            <a:spLocks noGrp="1"/>
          </p:cNvSpPr>
          <p:nvPr>
            <p:ph idx="1"/>
          </p:nvPr>
        </p:nvSpPr>
        <p:spPr>
          <a:xfrm>
            <a:off x="476742" y="1280603"/>
            <a:ext cx="8229600" cy="4525963"/>
          </a:xfrm>
        </p:spPr>
        <p:txBody>
          <a:bodyPr/>
          <a:lstStyle/>
          <a:p>
            <a:r>
              <a:rPr lang="es-AR" sz="2400" dirty="0"/>
              <a:t>Esta opción, </a:t>
            </a:r>
            <a:r>
              <a:rPr lang="es-AR" sz="2400" b="1" dirty="0"/>
              <a:t>vigente para el período fiscal 2025</a:t>
            </a:r>
            <a:r>
              <a:rPr lang="es-AR" sz="2400" dirty="0"/>
              <a:t>, se implementará </a:t>
            </a:r>
            <a:r>
              <a:rPr lang="es-AR" sz="2400" b="1" dirty="0">
                <a:solidFill>
                  <a:schemeClr val="accent2"/>
                </a:solidFill>
              </a:rPr>
              <a:t>sobre la base de la información obrante en este Organismo y la suministrada por los contribuyentes, responsables y/o terceros.</a:t>
            </a:r>
            <a:br>
              <a:rPr lang="es-AR" sz="2400" dirty="0"/>
            </a:br>
            <a:endParaRPr lang="es-AR" sz="2400" dirty="0"/>
          </a:p>
          <a:p>
            <a:r>
              <a:rPr lang="es-AR" sz="2400" dirty="0"/>
              <a:t>Aquellos que opten y presenten la declaración jurada por la modalidad simplificada </a:t>
            </a:r>
            <a:r>
              <a:rPr lang="es-AR" sz="2400" b="1" dirty="0"/>
              <a:t>quedarán exceptuados de cumplir con la obligación de informar su patrimonio</a:t>
            </a:r>
            <a:r>
              <a:rPr lang="es-AR" sz="2400" dirty="0"/>
              <a:t>.</a:t>
            </a:r>
          </a:p>
          <a:p>
            <a:endParaRPr lang="es-ES" altLang="es-AR" dirty="0">
              <a:ea typeface="ＭＳ Ｐゴシック" panose="020B0600070205080204" pitchFamily="34" charset="-128"/>
            </a:endParaRPr>
          </a:p>
          <a:p>
            <a:endParaRPr lang="es-ES" altLang="es-AR" dirty="0">
              <a:ea typeface="ＭＳ Ｐゴシック" panose="020B0600070205080204" pitchFamily="34" charset="-128"/>
            </a:endParaRPr>
          </a:p>
        </p:txBody>
      </p:sp>
    </p:spTree>
    <p:extLst>
      <p:ext uri="{BB962C8B-B14F-4D97-AF65-F5344CB8AC3E}">
        <p14:creationId xmlns:p14="http://schemas.microsoft.com/office/powerpoint/2010/main" val="20045294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59F59B0-9973-A237-E80F-7155BDCA1521}"/>
            </a:ext>
          </a:extLst>
        </p:cNvPr>
        <p:cNvGrpSpPr/>
        <p:nvPr/>
      </p:nvGrpSpPr>
      <p:grpSpPr>
        <a:xfrm>
          <a:off x="0" y="0"/>
          <a:ext cx="0" cy="0"/>
          <a:chOff x="0" y="0"/>
          <a:chExt cx="0" cy="0"/>
        </a:xfrm>
      </p:grpSpPr>
      <p:sp>
        <p:nvSpPr>
          <p:cNvPr id="70657" name="Título 1">
            <a:extLst>
              <a:ext uri="{FF2B5EF4-FFF2-40B4-BE49-F238E27FC236}">
                <a16:creationId xmlns:a16="http://schemas.microsoft.com/office/drawing/2014/main" id="{3644A8C0-706E-E45C-5505-56426B4BF4BD}"/>
              </a:ext>
            </a:extLst>
          </p:cNvPr>
          <p:cNvSpPr>
            <a:spLocks noGrp="1"/>
          </p:cNvSpPr>
          <p:nvPr>
            <p:ph type="title"/>
          </p:nvPr>
        </p:nvSpPr>
        <p:spPr/>
        <p:txBody>
          <a:bodyPr/>
          <a:lstStyle/>
          <a:p>
            <a:r>
              <a:rPr lang="es-ES" altLang="es-AR" sz="4000" dirty="0">
                <a:solidFill>
                  <a:schemeClr val="accent2"/>
                </a:solidFill>
                <a:ea typeface="ＭＳ Ｐゴシック" panose="020B0600070205080204" pitchFamily="34" charset="-128"/>
              </a:rPr>
              <a:t>DECLARACION SIMPLIFICADA</a:t>
            </a:r>
          </a:p>
        </p:txBody>
      </p:sp>
      <p:sp>
        <p:nvSpPr>
          <p:cNvPr id="70658" name="Marcador de contenido 2">
            <a:extLst>
              <a:ext uri="{FF2B5EF4-FFF2-40B4-BE49-F238E27FC236}">
                <a16:creationId xmlns:a16="http://schemas.microsoft.com/office/drawing/2014/main" id="{111DF8F4-F642-FE93-3626-1C0BD1C5BFB5}"/>
              </a:ext>
            </a:extLst>
          </p:cNvPr>
          <p:cNvSpPr>
            <a:spLocks noGrp="1"/>
          </p:cNvSpPr>
          <p:nvPr>
            <p:ph idx="1"/>
          </p:nvPr>
        </p:nvSpPr>
        <p:spPr/>
        <p:txBody>
          <a:bodyPr/>
          <a:lstStyle/>
          <a:p>
            <a:r>
              <a:rPr lang="es-ES" altLang="es-AR" dirty="0">
                <a:ea typeface="ＭＳ Ｐゴシック" panose="020B0600070205080204" pitchFamily="34" charset="-128"/>
              </a:rPr>
              <a:t>CONSECUENCIAS</a:t>
            </a:r>
          </a:p>
          <a:p>
            <a:pPr>
              <a:buFont typeface="Arial" panose="020B0604020202020204" pitchFamily="34" charset="0"/>
              <a:buChar char="•"/>
            </a:pPr>
            <a:r>
              <a:rPr lang="es-ES" altLang="es-AR" dirty="0">
                <a:ea typeface="ＭＳ Ｐゴシック" panose="020B0600070205080204" pitchFamily="34" charset="-128"/>
              </a:rPr>
              <a:t>No hay mas cosmética de última hora</a:t>
            </a:r>
          </a:p>
          <a:p>
            <a:pPr>
              <a:buFont typeface="Arial" panose="020B0604020202020204" pitchFamily="34" charset="0"/>
              <a:buChar char="•"/>
            </a:pPr>
            <a:r>
              <a:rPr lang="es-ES" altLang="es-AR" dirty="0">
                <a:ea typeface="ＭＳ Ｐゴシック" panose="020B0600070205080204" pitchFamily="34" charset="-128"/>
              </a:rPr>
              <a:t>Sale por diferencia entre ingresos y gastos</a:t>
            </a:r>
          </a:p>
          <a:p>
            <a:pPr lvl="2">
              <a:buFont typeface="Arial" panose="020B0604020202020204" pitchFamily="34" charset="0"/>
              <a:buChar char="•"/>
            </a:pPr>
            <a:r>
              <a:rPr lang="es-ES" altLang="es-AR" b="1" dirty="0">
                <a:solidFill>
                  <a:schemeClr val="accent2"/>
                </a:solidFill>
                <a:ea typeface="ＭＳ Ｐゴシック" panose="020B0600070205080204" pitchFamily="34" charset="-128"/>
              </a:rPr>
              <a:t>QUE TIENE ARCA</a:t>
            </a:r>
            <a:r>
              <a:rPr lang="es-ES" altLang="es-AR" dirty="0">
                <a:solidFill>
                  <a:srgbClr val="00B050"/>
                </a:solidFill>
                <a:ea typeface="ＭＳ Ｐゴシック" panose="020B0600070205080204" pitchFamily="34" charset="-128"/>
              </a:rPr>
              <a:t> </a:t>
            </a:r>
            <a:r>
              <a:rPr lang="es-ES" altLang="es-AR" dirty="0">
                <a:ea typeface="ＭＳ Ｐゴシック" panose="020B0600070205080204" pitchFamily="34" charset="-128"/>
              </a:rPr>
              <a:t>y algunos ajustes</a:t>
            </a:r>
          </a:p>
          <a:p>
            <a:endParaRPr lang="es-ES" altLang="es-AR" dirty="0">
              <a:ea typeface="ＭＳ Ｐゴシック" panose="020B0600070205080204" pitchFamily="34" charset="-128"/>
            </a:endParaRPr>
          </a:p>
          <a:p>
            <a:endParaRPr lang="es-ES" altLang="es-AR" dirty="0">
              <a:ea typeface="ＭＳ Ｐゴシック" panose="020B0600070205080204" pitchFamily="34" charset="-128"/>
            </a:endParaRPr>
          </a:p>
        </p:txBody>
      </p:sp>
    </p:spTree>
    <p:extLst>
      <p:ext uri="{BB962C8B-B14F-4D97-AF65-F5344CB8AC3E}">
        <p14:creationId xmlns:p14="http://schemas.microsoft.com/office/powerpoint/2010/main" val="2895893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8E9A5D3-F9C7-5400-C533-530A6639A042}"/>
            </a:ext>
          </a:extLst>
        </p:cNvPr>
        <p:cNvGrpSpPr/>
        <p:nvPr/>
      </p:nvGrpSpPr>
      <p:grpSpPr>
        <a:xfrm>
          <a:off x="0" y="0"/>
          <a:ext cx="0" cy="0"/>
          <a:chOff x="0" y="0"/>
          <a:chExt cx="0" cy="0"/>
        </a:xfrm>
      </p:grpSpPr>
      <p:sp>
        <p:nvSpPr>
          <p:cNvPr id="70657" name="Título 1">
            <a:extLst>
              <a:ext uri="{FF2B5EF4-FFF2-40B4-BE49-F238E27FC236}">
                <a16:creationId xmlns:a16="http://schemas.microsoft.com/office/drawing/2014/main" id="{878A52F4-C045-1847-6B3B-41C06C3F703C}"/>
              </a:ext>
            </a:extLst>
          </p:cNvPr>
          <p:cNvSpPr>
            <a:spLocks noGrp="1"/>
          </p:cNvSpPr>
          <p:nvPr>
            <p:ph type="title"/>
          </p:nvPr>
        </p:nvSpPr>
        <p:spPr/>
        <p:txBody>
          <a:bodyPr/>
          <a:lstStyle/>
          <a:p>
            <a:r>
              <a:rPr lang="es-ES" altLang="es-AR" sz="4000" dirty="0">
                <a:solidFill>
                  <a:schemeClr val="accent2"/>
                </a:solidFill>
                <a:ea typeface="ＭＳ Ｐゴシック" panose="020B0600070205080204" pitchFamily="34" charset="-128"/>
              </a:rPr>
              <a:t>DECLARACION SIMPLIFICADA</a:t>
            </a:r>
          </a:p>
        </p:txBody>
      </p:sp>
      <p:sp>
        <p:nvSpPr>
          <p:cNvPr id="70658" name="Marcador de contenido 2">
            <a:extLst>
              <a:ext uri="{FF2B5EF4-FFF2-40B4-BE49-F238E27FC236}">
                <a16:creationId xmlns:a16="http://schemas.microsoft.com/office/drawing/2014/main" id="{C3C9E008-F7A0-9AFB-FFE2-5C474A7E2615}"/>
              </a:ext>
            </a:extLst>
          </p:cNvPr>
          <p:cNvSpPr>
            <a:spLocks noGrp="1"/>
          </p:cNvSpPr>
          <p:nvPr>
            <p:ph idx="1"/>
          </p:nvPr>
        </p:nvSpPr>
        <p:spPr/>
        <p:txBody>
          <a:bodyPr/>
          <a:lstStyle/>
          <a:p>
            <a:r>
              <a:rPr lang="es-ES" altLang="es-AR" dirty="0">
                <a:ea typeface="ＭＳ Ｐゴシック" panose="020B0600070205080204" pitchFamily="34" charset="-128"/>
              </a:rPr>
              <a:t>CONSECUENCIAS 2</a:t>
            </a:r>
          </a:p>
          <a:p>
            <a:r>
              <a:rPr lang="es-ES" altLang="es-AR" dirty="0">
                <a:ea typeface="ＭＳ Ｐゴシック" panose="020B0600070205080204" pitchFamily="34" charset="-128"/>
              </a:rPr>
              <a:t>Adquisiciones de bienes y gastos</a:t>
            </a:r>
          </a:p>
          <a:p>
            <a:pPr lvl="1"/>
            <a:r>
              <a:rPr lang="es-ES" altLang="es-AR" dirty="0">
                <a:ea typeface="ＭＳ Ｐゴシック" panose="020B0600070205080204" pitchFamily="34" charset="-128"/>
              </a:rPr>
              <a:t>NO DEBO INFORMAR MAS</a:t>
            </a:r>
          </a:p>
          <a:p>
            <a:pPr lvl="1"/>
            <a:endParaRPr lang="es-ES" altLang="es-AR" dirty="0">
              <a:ea typeface="ＭＳ Ｐゴシック" panose="020B0600070205080204" pitchFamily="34" charset="-128"/>
            </a:endParaRPr>
          </a:p>
          <a:p>
            <a:pPr lvl="1"/>
            <a:r>
              <a:rPr lang="es-ES" altLang="es-AR" dirty="0">
                <a:ea typeface="ＭＳ Ｐゴシック" panose="020B0600070205080204" pitchFamily="34" charset="-128"/>
              </a:rPr>
              <a:t>Y ARCA </a:t>
            </a:r>
            <a:r>
              <a:rPr lang="es-ES" altLang="es-AR" b="1" dirty="0">
                <a:solidFill>
                  <a:schemeClr val="accent2"/>
                </a:solidFill>
                <a:ea typeface="ＭＳ Ｐゴシック" panose="020B0600070205080204" pitchFamily="34" charset="-128"/>
              </a:rPr>
              <a:t>NO</a:t>
            </a:r>
            <a:r>
              <a:rPr lang="es-ES" altLang="es-AR" dirty="0">
                <a:ea typeface="ＭＳ Ｐゴシック" panose="020B0600070205080204" pitchFamily="34" charset="-128"/>
              </a:rPr>
              <a:t> LAS TIENE MAS</a:t>
            </a:r>
          </a:p>
          <a:p>
            <a:endParaRPr lang="es-ES" altLang="es-AR" dirty="0">
              <a:ea typeface="ＭＳ Ｐゴシック" panose="020B0600070205080204" pitchFamily="34" charset="-128"/>
            </a:endParaRPr>
          </a:p>
        </p:txBody>
      </p:sp>
    </p:spTree>
    <p:extLst>
      <p:ext uri="{BB962C8B-B14F-4D97-AF65-F5344CB8AC3E}">
        <p14:creationId xmlns:p14="http://schemas.microsoft.com/office/powerpoint/2010/main" val="2124918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FA0D764-70BF-79D1-5076-976631C33784}"/>
            </a:ext>
          </a:extLst>
        </p:cNvPr>
        <p:cNvGrpSpPr/>
        <p:nvPr/>
      </p:nvGrpSpPr>
      <p:grpSpPr>
        <a:xfrm>
          <a:off x="0" y="0"/>
          <a:ext cx="0" cy="0"/>
          <a:chOff x="0" y="0"/>
          <a:chExt cx="0" cy="0"/>
        </a:xfrm>
      </p:grpSpPr>
      <p:sp>
        <p:nvSpPr>
          <p:cNvPr id="70657" name="Título 1">
            <a:extLst>
              <a:ext uri="{FF2B5EF4-FFF2-40B4-BE49-F238E27FC236}">
                <a16:creationId xmlns:a16="http://schemas.microsoft.com/office/drawing/2014/main" id="{791387FC-24AB-37A4-A006-E60AF3290B2D}"/>
              </a:ext>
            </a:extLst>
          </p:cNvPr>
          <p:cNvSpPr>
            <a:spLocks noGrp="1"/>
          </p:cNvSpPr>
          <p:nvPr>
            <p:ph type="title"/>
          </p:nvPr>
        </p:nvSpPr>
        <p:spPr/>
        <p:txBody>
          <a:bodyPr/>
          <a:lstStyle/>
          <a:p>
            <a:r>
              <a:rPr lang="es-ES" altLang="es-AR" sz="3600" dirty="0">
                <a:solidFill>
                  <a:schemeClr val="accent2"/>
                </a:solidFill>
                <a:ea typeface="ＭＳ Ｐゴシック" panose="020B0600070205080204" pitchFamily="34" charset="-128"/>
              </a:rPr>
              <a:t>QUE INFORMACION</a:t>
            </a:r>
            <a:r>
              <a:rPr lang="es-ES" altLang="es-AR" sz="3600" dirty="0">
                <a:solidFill>
                  <a:srgbClr val="00B050"/>
                </a:solidFill>
                <a:ea typeface="ＭＳ Ｐゴシック" panose="020B0600070205080204" pitchFamily="34" charset="-128"/>
              </a:rPr>
              <a:t> </a:t>
            </a:r>
            <a:r>
              <a:rPr lang="es-ES" altLang="es-AR" sz="3600" dirty="0">
                <a:solidFill>
                  <a:schemeClr val="tx1"/>
                </a:solidFill>
                <a:ea typeface="ＭＳ Ｐゴシック" panose="020B0600070205080204" pitchFamily="34" charset="-128"/>
              </a:rPr>
              <a:t>NO </a:t>
            </a:r>
            <a:r>
              <a:rPr lang="es-ES" altLang="es-AR" sz="3600" dirty="0">
                <a:solidFill>
                  <a:schemeClr val="accent2"/>
                </a:solidFill>
                <a:ea typeface="ＭＳ Ｐゴシック" panose="020B0600070205080204" pitchFamily="34" charset="-128"/>
              </a:rPr>
              <a:t>RECIBE</a:t>
            </a:r>
            <a:r>
              <a:rPr lang="es-ES" altLang="es-AR" sz="3600" dirty="0">
                <a:solidFill>
                  <a:srgbClr val="00B050"/>
                </a:solidFill>
                <a:ea typeface="ＭＳ Ｐゴシック" panose="020B0600070205080204" pitchFamily="34" charset="-128"/>
              </a:rPr>
              <a:t> </a:t>
            </a:r>
            <a:r>
              <a:rPr lang="es-ES" altLang="es-AR" sz="3600" dirty="0">
                <a:solidFill>
                  <a:schemeClr val="accent2"/>
                </a:solidFill>
                <a:ea typeface="ＭＳ Ｐゴシック" panose="020B0600070205080204" pitchFamily="34" charset="-128"/>
              </a:rPr>
              <a:t>ARCA</a:t>
            </a:r>
            <a:r>
              <a:rPr lang="es-ES" altLang="es-AR" dirty="0">
                <a:ea typeface="ＭＳ Ｐゴシック" panose="020B0600070205080204" pitchFamily="34" charset="-128"/>
              </a:rPr>
              <a:t> HOY</a:t>
            </a:r>
          </a:p>
        </p:txBody>
      </p:sp>
      <p:sp>
        <p:nvSpPr>
          <p:cNvPr id="70658" name="Marcador de contenido 2">
            <a:extLst>
              <a:ext uri="{FF2B5EF4-FFF2-40B4-BE49-F238E27FC236}">
                <a16:creationId xmlns:a16="http://schemas.microsoft.com/office/drawing/2014/main" id="{1FBC68E9-CA7C-031C-813A-DCFDA84B6DB3}"/>
              </a:ext>
            </a:extLst>
          </p:cNvPr>
          <p:cNvSpPr>
            <a:spLocks noGrp="1"/>
          </p:cNvSpPr>
          <p:nvPr>
            <p:ph idx="1"/>
          </p:nvPr>
        </p:nvSpPr>
        <p:spPr/>
        <p:txBody>
          <a:bodyPr/>
          <a:lstStyle/>
          <a:p>
            <a:r>
              <a:rPr lang="es-ES" altLang="es-AR" dirty="0">
                <a:ea typeface="ＭＳ Ｐゴシック" panose="020B0600070205080204" pitchFamily="34" charset="-128"/>
              </a:rPr>
              <a:t>RG. 5696, se insta a no pedir declaración jurada ganancias a los sujetos obligados UIF</a:t>
            </a:r>
          </a:p>
          <a:p>
            <a:r>
              <a:rPr lang="es-ES" altLang="es-AR" dirty="0">
                <a:ea typeface="ＭＳ Ｐゴシック" panose="020B0600070205080204" pitchFamily="34" charset="-128"/>
              </a:rPr>
              <a:t>RG. 5697, se deja sin efecto el COTI (antes precio superior a 66 millones)</a:t>
            </a:r>
          </a:p>
          <a:p>
            <a:pPr marL="0" indent="0">
              <a:buNone/>
            </a:pPr>
            <a:endParaRPr lang="es-ES" altLang="es-AR" dirty="0">
              <a:ea typeface="ＭＳ Ｐゴシック" panose="020B0600070205080204" pitchFamily="34" charset="-128"/>
            </a:endParaRPr>
          </a:p>
          <a:p>
            <a:endParaRPr lang="es-ES" altLang="es-AR" dirty="0">
              <a:ea typeface="ＭＳ Ｐゴシック" panose="020B0600070205080204" pitchFamily="34" charset="-128"/>
            </a:endParaRPr>
          </a:p>
        </p:txBody>
      </p:sp>
    </p:spTree>
    <p:extLst>
      <p:ext uri="{BB962C8B-B14F-4D97-AF65-F5344CB8AC3E}">
        <p14:creationId xmlns:p14="http://schemas.microsoft.com/office/powerpoint/2010/main" val="23305790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FB389C2-5086-DD10-72A3-08D2144CC70D}"/>
            </a:ext>
          </a:extLst>
        </p:cNvPr>
        <p:cNvGrpSpPr/>
        <p:nvPr/>
      </p:nvGrpSpPr>
      <p:grpSpPr>
        <a:xfrm>
          <a:off x="0" y="0"/>
          <a:ext cx="0" cy="0"/>
          <a:chOff x="0" y="0"/>
          <a:chExt cx="0" cy="0"/>
        </a:xfrm>
      </p:grpSpPr>
      <p:sp>
        <p:nvSpPr>
          <p:cNvPr id="70657" name="Título 1">
            <a:extLst>
              <a:ext uri="{FF2B5EF4-FFF2-40B4-BE49-F238E27FC236}">
                <a16:creationId xmlns:a16="http://schemas.microsoft.com/office/drawing/2014/main" id="{D4E449A1-AAA0-D30E-5117-F1388BAF60F1}"/>
              </a:ext>
            </a:extLst>
          </p:cNvPr>
          <p:cNvSpPr>
            <a:spLocks noGrp="1"/>
          </p:cNvSpPr>
          <p:nvPr>
            <p:ph type="title"/>
          </p:nvPr>
        </p:nvSpPr>
        <p:spPr/>
        <p:txBody>
          <a:bodyPr/>
          <a:lstStyle/>
          <a:p>
            <a:r>
              <a:rPr lang="es-ES" altLang="es-AR" dirty="0">
                <a:solidFill>
                  <a:schemeClr val="accent2"/>
                </a:solidFill>
                <a:ea typeface="ＭＳ Ｐゴシック" panose="020B0600070205080204" pitchFamily="34" charset="-128"/>
              </a:rPr>
              <a:t>QUE INFORMACION</a:t>
            </a:r>
            <a:r>
              <a:rPr lang="es-ES" altLang="es-AR" dirty="0">
                <a:solidFill>
                  <a:srgbClr val="00B050"/>
                </a:solidFill>
                <a:ea typeface="ＭＳ Ｐゴシック" panose="020B0600070205080204" pitchFamily="34" charset="-128"/>
              </a:rPr>
              <a:t> </a:t>
            </a:r>
            <a:r>
              <a:rPr lang="es-ES" altLang="es-AR" dirty="0">
                <a:solidFill>
                  <a:schemeClr val="tx1"/>
                </a:solidFill>
                <a:ea typeface="ＭＳ Ｐゴシック" panose="020B0600070205080204" pitchFamily="34" charset="-128"/>
              </a:rPr>
              <a:t>NO </a:t>
            </a:r>
            <a:r>
              <a:rPr lang="es-ES" altLang="es-AR" dirty="0">
                <a:solidFill>
                  <a:schemeClr val="accent2"/>
                </a:solidFill>
                <a:ea typeface="ＭＳ Ｐゴシック" panose="020B0600070205080204" pitchFamily="34" charset="-128"/>
              </a:rPr>
              <a:t>RECIBE ARCA</a:t>
            </a:r>
            <a:r>
              <a:rPr lang="es-ES" altLang="es-AR" dirty="0">
                <a:ea typeface="ＭＳ Ｐゴシック" panose="020B0600070205080204" pitchFamily="34" charset="-128"/>
              </a:rPr>
              <a:t> HOY</a:t>
            </a:r>
          </a:p>
        </p:txBody>
      </p:sp>
      <p:sp>
        <p:nvSpPr>
          <p:cNvPr id="70658" name="Marcador de contenido 2">
            <a:extLst>
              <a:ext uri="{FF2B5EF4-FFF2-40B4-BE49-F238E27FC236}">
                <a16:creationId xmlns:a16="http://schemas.microsoft.com/office/drawing/2014/main" id="{99514AFF-00DF-07E0-2BC4-A301058C6096}"/>
              </a:ext>
            </a:extLst>
          </p:cNvPr>
          <p:cNvSpPr>
            <a:spLocks noGrp="1"/>
          </p:cNvSpPr>
          <p:nvPr>
            <p:ph idx="1"/>
          </p:nvPr>
        </p:nvSpPr>
        <p:spPr/>
        <p:txBody>
          <a:bodyPr/>
          <a:lstStyle/>
          <a:p>
            <a:r>
              <a:rPr lang="es-ES" altLang="es-AR" sz="2800" dirty="0">
                <a:ea typeface="ＭＳ Ｐゴシック" panose="020B0600070205080204" pitchFamily="34" charset="-128"/>
              </a:rPr>
              <a:t>RG 5698, se derogan:</a:t>
            </a:r>
          </a:p>
          <a:p>
            <a:r>
              <a:rPr lang="es-ES" altLang="es-AR" sz="2800" dirty="0">
                <a:ea typeface="ＭＳ Ｐゴシック" panose="020B0600070205080204" pitchFamily="34" charset="-128"/>
              </a:rPr>
              <a:t>RG 2032 intermediación autos usados</a:t>
            </a:r>
          </a:p>
          <a:p>
            <a:r>
              <a:rPr lang="es-ES" altLang="es-AR" sz="2800" dirty="0">
                <a:ea typeface="ＭＳ Ｐゴシック" panose="020B0600070205080204" pitchFamily="34" charset="-128"/>
              </a:rPr>
              <a:t>Rg. 3034 escribanos prestamos con garantía hipotecaria y transferencia inmuebles</a:t>
            </a:r>
          </a:p>
          <a:p>
            <a:r>
              <a:rPr lang="es-ES" altLang="es-AR" sz="2800" dirty="0">
                <a:ea typeface="ＭＳ Ｐゴシック" panose="020B0600070205080204" pitchFamily="34" charset="-128"/>
              </a:rPr>
              <a:t>RG 3349 luz, agua, gas, telefonía</a:t>
            </a:r>
          </a:p>
          <a:p>
            <a:r>
              <a:rPr lang="es-ES" altLang="es-AR" sz="2800" dirty="0">
                <a:ea typeface="ＭＳ Ｐゴシック" panose="020B0600070205080204" pitchFamily="34" charset="-128"/>
              </a:rPr>
              <a:t>RG. 3369  barrios cerrados expensas</a:t>
            </a:r>
          </a:p>
          <a:p>
            <a:endParaRPr lang="es-ES" altLang="es-AR" dirty="0">
              <a:ea typeface="ＭＳ Ｐゴシック" panose="020B0600070205080204" pitchFamily="34" charset="-128"/>
            </a:endParaRPr>
          </a:p>
        </p:txBody>
      </p:sp>
    </p:spTree>
    <p:extLst>
      <p:ext uri="{BB962C8B-B14F-4D97-AF65-F5344CB8AC3E}">
        <p14:creationId xmlns:p14="http://schemas.microsoft.com/office/powerpoint/2010/main" val="21677296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48CE76B-94C2-6BC3-DCDF-9046E4024AA8}"/>
            </a:ext>
          </a:extLst>
        </p:cNvPr>
        <p:cNvGrpSpPr/>
        <p:nvPr/>
      </p:nvGrpSpPr>
      <p:grpSpPr>
        <a:xfrm>
          <a:off x="0" y="0"/>
          <a:ext cx="0" cy="0"/>
          <a:chOff x="0" y="0"/>
          <a:chExt cx="0" cy="0"/>
        </a:xfrm>
      </p:grpSpPr>
      <p:sp>
        <p:nvSpPr>
          <p:cNvPr id="70657" name="Título 1">
            <a:extLst>
              <a:ext uri="{FF2B5EF4-FFF2-40B4-BE49-F238E27FC236}">
                <a16:creationId xmlns:a16="http://schemas.microsoft.com/office/drawing/2014/main" id="{551016C5-D65C-DDA5-118E-59EDDF6EABF2}"/>
              </a:ext>
            </a:extLst>
          </p:cNvPr>
          <p:cNvSpPr>
            <a:spLocks noGrp="1"/>
          </p:cNvSpPr>
          <p:nvPr>
            <p:ph type="title"/>
          </p:nvPr>
        </p:nvSpPr>
        <p:spPr/>
        <p:txBody>
          <a:bodyPr/>
          <a:lstStyle/>
          <a:p>
            <a:r>
              <a:rPr lang="es-ES" altLang="es-AR" dirty="0">
                <a:solidFill>
                  <a:schemeClr val="accent2"/>
                </a:solidFill>
                <a:ea typeface="ＭＳ Ｐゴシック" panose="020B0600070205080204" pitchFamily="34" charset="-128"/>
              </a:rPr>
              <a:t>NUEVOS MONTOS INFORMACION RG 5699</a:t>
            </a:r>
          </a:p>
        </p:txBody>
      </p:sp>
      <p:sp>
        <p:nvSpPr>
          <p:cNvPr id="70658" name="Marcador de contenido 2">
            <a:extLst>
              <a:ext uri="{FF2B5EF4-FFF2-40B4-BE49-F238E27FC236}">
                <a16:creationId xmlns:a16="http://schemas.microsoft.com/office/drawing/2014/main" id="{8A7384C0-B583-37BD-BA62-E17481001B3C}"/>
              </a:ext>
            </a:extLst>
          </p:cNvPr>
          <p:cNvSpPr>
            <a:spLocks noGrp="1"/>
          </p:cNvSpPr>
          <p:nvPr>
            <p:ph idx="1"/>
          </p:nvPr>
        </p:nvSpPr>
        <p:spPr>
          <a:xfrm>
            <a:off x="474859" y="1439311"/>
            <a:ext cx="8509223" cy="4525963"/>
          </a:xfrm>
        </p:spPr>
        <p:txBody>
          <a:bodyPr/>
          <a:lstStyle/>
          <a:p>
            <a:r>
              <a:rPr lang="es-ES" altLang="es-AR" sz="2600" dirty="0">
                <a:ea typeface="ＭＳ Ｐゴシック" panose="020B0600070205080204" pitchFamily="34" charset="-128"/>
              </a:rPr>
              <a:t>Tarjetas </a:t>
            </a:r>
            <a:r>
              <a:rPr lang="es-ES" altLang="es-AR" sz="2600" dirty="0" err="1">
                <a:ea typeface="ＭＳ Ｐゴシック" panose="020B0600070205080204" pitchFamily="34" charset="-128"/>
              </a:rPr>
              <a:t>debitos</a:t>
            </a:r>
            <a:r>
              <a:rPr lang="es-ES" altLang="es-AR" sz="2600" dirty="0">
                <a:ea typeface="ＭＳ Ｐゴシック" panose="020B0600070205080204" pitchFamily="34" charset="-128"/>
              </a:rPr>
              <a:t>, 50 millones</a:t>
            </a:r>
          </a:p>
          <a:p>
            <a:r>
              <a:rPr lang="es-ES" altLang="es-AR" sz="2600" dirty="0">
                <a:ea typeface="ＭＳ Ｐゴシック" panose="020B0600070205080204" pitchFamily="34" charset="-128"/>
              </a:rPr>
              <a:t>Tarjetas crédito, nada</a:t>
            </a:r>
          </a:p>
          <a:p>
            <a:r>
              <a:rPr lang="es-ES" altLang="es-AR" sz="2600" dirty="0">
                <a:ea typeface="ＭＳ Ｐゴシック" panose="020B0600070205080204" pitchFamily="34" charset="-128"/>
              </a:rPr>
              <a:t>Acreditaciones bancarias: 50 millones </a:t>
            </a:r>
            <a:r>
              <a:rPr lang="es-ES" altLang="es-AR" sz="2600" dirty="0" err="1">
                <a:ea typeface="ＭＳ Ｐゴシック" panose="020B0600070205080204" pitchFamily="34" charset="-128"/>
              </a:rPr>
              <a:t>pers</a:t>
            </a:r>
            <a:r>
              <a:rPr lang="es-ES" altLang="es-AR" sz="2600" dirty="0">
                <a:ea typeface="ＭＳ Ｐゴシック" panose="020B0600070205080204" pitchFamily="34" charset="-128"/>
              </a:rPr>
              <a:t> humanas, 30 millones </a:t>
            </a:r>
            <a:r>
              <a:rPr lang="es-ES" altLang="es-AR" sz="2600" dirty="0" err="1">
                <a:ea typeface="ＭＳ Ｐゴシック" panose="020B0600070205080204" pitchFamily="34" charset="-128"/>
              </a:rPr>
              <a:t>pers</a:t>
            </a:r>
            <a:r>
              <a:rPr lang="es-ES" altLang="es-AR" sz="2600" dirty="0">
                <a:ea typeface="ＭＳ Ｐゴシック" panose="020B0600070205080204" pitchFamily="34" charset="-128"/>
              </a:rPr>
              <a:t> </a:t>
            </a:r>
            <a:r>
              <a:rPr lang="es-ES" altLang="es-AR" sz="2600" dirty="0" err="1">
                <a:ea typeface="ＭＳ Ｐゴシック" panose="020B0600070205080204" pitchFamily="34" charset="-128"/>
              </a:rPr>
              <a:t>juridicas</a:t>
            </a:r>
            <a:endParaRPr lang="es-ES" altLang="es-AR" sz="2600" dirty="0">
              <a:ea typeface="ＭＳ Ｐゴシック" panose="020B0600070205080204" pitchFamily="34" charset="-128"/>
            </a:endParaRPr>
          </a:p>
          <a:p>
            <a:r>
              <a:rPr lang="es-ES" altLang="es-AR" sz="2600" dirty="0">
                <a:ea typeface="ＭＳ Ｐゴシック" panose="020B0600070205080204" pitchFamily="34" charset="-128"/>
              </a:rPr>
              <a:t>Extracciones mensuales en efectivo: 10 mil</a:t>
            </a:r>
          </a:p>
          <a:p>
            <a:r>
              <a:rPr lang="es-ES" altLang="es-AR" sz="2600" dirty="0">
                <a:ea typeface="ＭＳ Ｐゴシック" panose="020B0600070205080204" pitchFamily="34" charset="-128"/>
              </a:rPr>
              <a:t>Saldos ultimo </a:t>
            </a:r>
            <a:r>
              <a:rPr lang="es-ES" altLang="es-AR" sz="2600" dirty="0" err="1">
                <a:ea typeface="ＭＳ Ｐゴシック" panose="020B0600070205080204" pitchFamily="34" charset="-128"/>
              </a:rPr>
              <a:t>dia</a:t>
            </a:r>
            <a:r>
              <a:rPr lang="es-ES" altLang="es-AR" sz="2600" dirty="0">
                <a:ea typeface="ＭＳ Ｐゴシック" panose="020B0600070205080204" pitchFamily="34" charset="-128"/>
              </a:rPr>
              <a:t> del mes 50 y 30 millones</a:t>
            </a:r>
          </a:p>
          <a:p>
            <a:r>
              <a:rPr lang="es-ES" altLang="es-AR" sz="2600" dirty="0">
                <a:ea typeface="ＭＳ Ｐゴシック" panose="020B0600070205080204" pitchFamily="34" charset="-128"/>
              </a:rPr>
              <a:t>Plazos fijos 100 y 30 millones</a:t>
            </a:r>
          </a:p>
          <a:p>
            <a:endParaRPr lang="es-ES" altLang="es-AR" dirty="0">
              <a:ea typeface="ＭＳ Ｐゴシック" panose="020B0600070205080204" pitchFamily="34" charset="-128"/>
            </a:endParaRPr>
          </a:p>
          <a:p>
            <a:endParaRPr lang="es-ES" altLang="es-AR" dirty="0">
              <a:ea typeface="ＭＳ Ｐゴシック" panose="020B0600070205080204" pitchFamily="34" charset="-128"/>
            </a:endParaRPr>
          </a:p>
        </p:txBody>
      </p:sp>
    </p:spTree>
    <p:extLst>
      <p:ext uri="{BB962C8B-B14F-4D97-AF65-F5344CB8AC3E}">
        <p14:creationId xmlns:p14="http://schemas.microsoft.com/office/powerpoint/2010/main" val="19763680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BD19E6E-20C0-182B-931D-17C06656DDF5}"/>
            </a:ext>
          </a:extLst>
        </p:cNvPr>
        <p:cNvGrpSpPr/>
        <p:nvPr/>
      </p:nvGrpSpPr>
      <p:grpSpPr>
        <a:xfrm>
          <a:off x="0" y="0"/>
          <a:ext cx="0" cy="0"/>
          <a:chOff x="0" y="0"/>
          <a:chExt cx="0" cy="0"/>
        </a:xfrm>
      </p:grpSpPr>
      <p:sp>
        <p:nvSpPr>
          <p:cNvPr id="70657" name="Título 1">
            <a:extLst>
              <a:ext uri="{FF2B5EF4-FFF2-40B4-BE49-F238E27FC236}">
                <a16:creationId xmlns:a16="http://schemas.microsoft.com/office/drawing/2014/main" id="{9C51CCCA-EC34-072C-842B-E835312167F5}"/>
              </a:ext>
            </a:extLst>
          </p:cNvPr>
          <p:cNvSpPr>
            <a:spLocks noGrp="1"/>
          </p:cNvSpPr>
          <p:nvPr>
            <p:ph type="title"/>
          </p:nvPr>
        </p:nvSpPr>
        <p:spPr/>
        <p:txBody>
          <a:bodyPr/>
          <a:lstStyle/>
          <a:p>
            <a:r>
              <a:rPr lang="es-ES" altLang="es-AR" dirty="0">
                <a:solidFill>
                  <a:schemeClr val="accent2"/>
                </a:solidFill>
                <a:ea typeface="ＭＳ Ｐゴシック" panose="020B0600070205080204" pitchFamily="34" charset="-128"/>
              </a:rPr>
              <a:t>NUEVOS MONTOS INFORMACION RG 5699</a:t>
            </a:r>
          </a:p>
        </p:txBody>
      </p:sp>
      <p:sp>
        <p:nvSpPr>
          <p:cNvPr id="70658" name="Marcador de contenido 2">
            <a:extLst>
              <a:ext uri="{FF2B5EF4-FFF2-40B4-BE49-F238E27FC236}">
                <a16:creationId xmlns:a16="http://schemas.microsoft.com/office/drawing/2014/main" id="{37C34F9B-C291-E446-7ADD-F480DBCBFAB3}"/>
              </a:ext>
            </a:extLst>
          </p:cNvPr>
          <p:cNvSpPr>
            <a:spLocks noGrp="1"/>
          </p:cNvSpPr>
          <p:nvPr>
            <p:ph idx="1"/>
          </p:nvPr>
        </p:nvSpPr>
        <p:spPr/>
        <p:txBody>
          <a:bodyPr/>
          <a:lstStyle/>
          <a:p>
            <a:r>
              <a:rPr lang="es-ES" altLang="es-AR" dirty="0">
                <a:ea typeface="ＭＳ Ｐゴシック" panose="020B0600070205080204" pitchFamily="34" charset="-128"/>
              </a:rPr>
              <a:t>ALYC 100 y 30 millones</a:t>
            </a:r>
          </a:p>
          <a:p>
            <a:r>
              <a:rPr lang="es-ES" altLang="es-AR" dirty="0" err="1">
                <a:ea typeface="ＭＳ Ｐゴシック" panose="020B0600070205080204" pitchFamily="34" charset="-128"/>
              </a:rPr>
              <a:t>Gestion</a:t>
            </a:r>
            <a:r>
              <a:rPr lang="es-ES" altLang="es-AR" dirty="0">
                <a:ea typeface="ＭＳ Ｐゴシック" panose="020B0600070205080204" pitchFamily="34" charset="-128"/>
              </a:rPr>
              <a:t> pagos digitales billeteras virtuales 50 y 30 millones</a:t>
            </a:r>
          </a:p>
          <a:p>
            <a:r>
              <a:rPr lang="es-ES" altLang="es-AR" dirty="0">
                <a:ea typeface="ＭＳ Ｐゴシック" panose="020B0600070205080204" pitchFamily="34" charset="-128"/>
              </a:rPr>
              <a:t>IDENFITICACION CONSUMIDOR FINAL: 10 </a:t>
            </a:r>
            <a:r>
              <a:rPr lang="es-ES" altLang="es-AR" dirty="0" err="1">
                <a:ea typeface="ＭＳ Ｐゴシック" panose="020B0600070205080204" pitchFamily="34" charset="-128"/>
              </a:rPr>
              <a:t>mill</a:t>
            </a:r>
            <a:endParaRPr lang="es-ES" altLang="es-AR" dirty="0">
              <a:ea typeface="ＭＳ Ｐゴシック" panose="020B0600070205080204" pitchFamily="34" charset="-128"/>
            </a:endParaRPr>
          </a:p>
          <a:p>
            <a:endParaRPr lang="es-ES" altLang="es-AR" dirty="0">
              <a:ea typeface="ＭＳ Ｐゴシック" panose="020B0600070205080204" pitchFamily="34" charset="-128"/>
            </a:endParaRPr>
          </a:p>
        </p:txBody>
      </p:sp>
    </p:spTree>
    <p:extLst>
      <p:ext uri="{BB962C8B-B14F-4D97-AF65-F5344CB8AC3E}">
        <p14:creationId xmlns:p14="http://schemas.microsoft.com/office/powerpoint/2010/main" val="4215633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E7B63E9-40E8-14FD-BBEF-340EB4B9EEDD}"/>
            </a:ext>
          </a:extLst>
        </p:cNvPr>
        <p:cNvGrpSpPr/>
        <p:nvPr/>
      </p:nvGrpSpPr>
      <p:grpSpPr>
        <a:xfrm>
          <a:off x="0" y="0"/>
          <a:ext cx="0" cy="0"/>
          <a:chOff x="0" y="0"/>
          <a:chExt cx="0" cy="0"/>
        </a:xfrm>
      </p:grpSpPr>
      <p:sp>
        <p:nvSpPr>
          <p:cNvPr id="70657" name="Título 1">
            <a:extLst>
              <a:ext uri="{FF2B5EF4-FFF2-40B4-BE49-F238E27FC236}">
                <a16:creationId xmlns:a16="http://schemas.microsoft.com/office/drawing/2014/main" id="{0209ED7E-D23B-DC61-22F6-58C0E17DACC5}"/>
              </a:ext>
            </a:extLst>
          </p:cNvPr>
          <p:cNvSpPr>
            <a:spLocks noGrp="1"/>
          </p:cNvSpPr>
          <p:nvPr>
            <p:ph type="title"/>
          </p:nvPr>
        </p:nvSpPr>
        <p:spPr/>
        <p:txBody>
          <a:bodyPr/>
          <a:lstStyle/>
          <a:p>
            <a:r>
              <a:rPr lang="es-ES" altLang="es-AR" sz="4000" dirty="0">
                <a:solidFill>
                  <a:schemeClr val="accent2"/>
                </a:solidFill>
                <a:ea typeface="ＭＳ Ｐゴシック" panose="020B0600070205080204" pitchFamily="34" charset="-128"/>
              </a:rPr>
              <a:t>DECLARACION SIMPLIFICADA</a:t>
            </a:r>
          </a:p>
        </p:txBody>
      </p:sp>
      <p:sp>
        <p:nvSpPr>
          <p:cNvPr id="70658" name="Marcador de contenido 2">
            <a:extLst>
              <a:ext uri="{FF2B5EF4-FFF2-40B4-BE49-F238E27FC236}">
                <a16:creationId xmlns:a16="http://schemas.microsoft.com/office/drawing/2014/main" id="{525E7962-D0D1-D47D-948B-6948CAED57FB}"/>
              </a:ext>
            </a:extLst>
          </p:cNvPr>
          <p:cNvSpPr>
            <a:spLocks noGrp="1"/>
          </p:cNvSpPr>
          <p:nvPr>
            <p:ph idx="1"/>
          </p:nvPr>
        </p:nvSpPr>
        <p:spPr>
          <a:xfrm>
            <a:off x="457200" y="1170808"/>
            <a:ext cx="8229600" cy="4525963"/>
          </a:xfrm>
        </p:spPr>
        <p:txBody>
          <a:bodyPr/>
          <a:lstStyle/>
          <a:p>
            <a:r>
              <a:rPr lang="es-ES" altLang="es-AR" dirty="0">
                <a:ea typeface="ＭＳ Ｐゴシック" panose="020B0600070205080204" pitchFamily="34" charset="-128"/>
              </a:rPr>
              <a:t>CONSECUENCIAS 2</a:t>
            </a:r>
          </a:p>
          <a:p>
            <a:endParaRPr lang="es-ES" altLang="es-AR" dirty="0">
              <a:ea typeface="ＭＳ Ｐゴシック" panose="020B0600070205080204" pitchFamily="34" charset="-128"/>
            </a:endParaRPr>
          </a:p>
          <a:p>
            <a:r>
              <a:rPr lang="es-ES" altLang="es-AR" dirty="0">
                <a:ea typeface="ＭＳ Ｐゴシック" panose="020B0600070205080204" pitchFamily="34" charset="-128"/>
              </a:rPr>
              <a:t>Adquisiciones de bienes y gastos</a:t>
            </a:r>
          </a:p>
          <a:p>
            <a:pPr lvl="1"/>
            <a:r>
              <a:rPr lang="es-ES" altLang="es-AR" dirty="0">
                <a:ea typeface="ＭＳ Ｐゴシック" panose="020B0600070205080204" pitchFamily="34" charset="-128"/>
              </a:rPr>
              <a:t>NO DEBO INFORMAR MAS</a:t>
            </a:r>
          </a:p>
          <a:p>
            <a:pPr lvl="1"/>
            <a:endParaRPr lang="es-ES" altLang="es-AR" dirty="0">
              <a:ea typeface="ＭＳ Ｐゴシック" panose="020B0600070205080204" pitchFamily="34" charset="-128"/>
            </a:endParaRPr>
          </a:p>
          <a:p>
            <a:pPr lvl="1"/>
            <a:r>
              <a:rPr lang="es-ES" altLang="es-AR" dirty="0">
                <a:ea typeface="ＭＳ Ｐゴシック" panose="020B0600070205080204" pitchFamily="34" charset="-128"/>
              </a:rPr>
              <a:t>Y ARCA </a:t>
            </a:r>
            <a:r>
              <a:rPr lang="es-ES" altLang="es-AR" b="1" dirty="0">
                <a:solidFill>
                  <a:schemeClr val="accent2"/>
                </a:solidFill>
                <a:ea typeface="ＭＳ Ｐゴシック" panose="020B0600070205080204" pitchFamily="34" charset="-128"/>
              </a:rPr>
              <a:t>NO</a:t>
            </a:r>
            <a:r>
              <a:rPr lang="es-ES" altLang="es-AR" dirty="0">
                <a:ea typeface="ＭＳ Ｐゴシック" panose="020B0600070205080204" pitchFamily="34" charset="-128"/>
              </a:rPr>
              <a:t> LAS TIENE MAS</a:t>
            </a:r>
          </a:p>
          <a:p>
            <a:endParaRPr lang="es-ES" altLang="es-AR" dirty="0">
              <a:ea typeface="ＭＳ Ｐゴシック" panose="020B0600070205080204" pitchFamily="34" charset="-128"/>
            </a:endParaRPr>
          </a:p>
        </p:txBody>
      </p:sp>
    </p:spTree>
    <p:extLst>
      <p:ext uri="{BB962C8B-B14F-4D97-AF65-F5344CB8AC3E}">
        <p14:creationId xmlns:p14="http://schemas.microsoft.com/office/powerpoint/2010/main" val="14024715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6A03603-ECC3-7DF8-EA66-515C68864FBD}"/>
            </a:ext>
          </a:extLst>
        </p:cNvPr>
        <p:cNvGrpSpPr/>
        <p:nvPr/>
      </p:nvGrpSpPr>
      <p:grpSpPr>
        <a:xfrm>
          <a:off x="0" y="0"/>
          <a:ext cx="0" cy="0"/>
          <a:chOff x="0" y="0"/>
          <a:chExt cx="0" cy="0"/>
        </a:xfrm>
      </p:grpSpPr>
      <p:sp>
        <p:nvSpPr>
          <p:cNvPr id="70657" name="Título 1">
            <a:extLst>
              <a:ext uri="{FF2B5EF4-FFF2-40B4-BE49-F238E27FC236}">
                <a16:creationId xmlns:a16="http://schemas.microsoft.com/office/drawing/2014/main" id="{E65F24CD-BA86-69B9-4D4F-4CEBD5E32B4A}"/>
              </a:ext>
            </a:extLst>
          </p:cNvPr>
          <p:cNvSpPr>
            <a:spLocks noGrp="1"/>
          </p:cNvSpPr>
          <p:nvPr>
            <p:ph type="title"/>
          </p:nvPr>
        </p:nvSpPr>
        <p:spPr/>
        <p:txBody>
          <a:bodyPr/>
          <a:lstStyle/>
          <a:p>
            <a:r>
              <a:rPr lang="es-ES" altLang="es-AR" sz="3600" dirty="0">
                <a:solidFill>
                  <a:schemeClr val="accent2"/>
                </a:solidFill>
                <a:ea typeface="ＭＳ Ｐゴシック" panose="020B0600070205080204" pitchFamily="34" charset="-128"/>
              </a:rPr>
              <a:t>EFECTO LIBERATORIO DEL PAGO</a:t>
            </a:r>
          </a:p>
        </p:txBody>
      </p:sp>
      <p:sp>
        <p:nvSpPr>
          <p:cNvPr id="70658" name="Marcador de contenido 2">
            <a:extLst>
              <a:ext uri="{FF2B5EF4-FFF2-40B4-BE49-F238E27FC236}">
                <a16:creationId xmlns:a16="http://schemas.microsoft.com/office/drawing/2014/main" id="{8311F042-293A-32EB-66F3-9A0E4148EEC9}"/>
              </a:ext>
            </a:extLst>
          </p:cNvPr>
          <p:cNvSpPr>
            <a:spLocks noGrp="1"/>
          </p:cNvSpPr>
          <p:nvPr>
            <p:ph idx="1"/>
          </p:nvPr>
        </p:nvSpPr>
        <p:spPr/>
        <p:txBody>
          <a:bodyPr/>
          <a:lstStyle/>
          <a:p>
            <a:r>
              <a:rPr lang="es-ES" altLang="es-AR" dirty="0">
                <a:ea typeface="ＭＳ Ｐゴシック" panose="020B0600070205080204" pitchFamily="34" charset="-128"/>
              </a:rPr>
              <a:t>Excepto </a:t>
            </a:r>
          </a:p>
          <a:p>
            <a:r>
              <a:rPr lang="es-ES" altLang="es-AR" dirty="0">
                <a:ea typeface="ＭＳ Ｐゴシック" panose="020B0600070205080204" pitchFamily="34" charset="-128"/>
              </a:rPr>
              <a:t>omisión en la declaración de  ingresos (INGRESOS NEGROS)</a:t>
            </a:r>
          </a:p>
          <a:p>
            <a:r>
              <a:rPr lang="es-ES" altLang="es-AR" dirty="0">
                <a:ea typeface="ＭＳ Ｐゴシック" panose="020B0600070205080204" pitchFamily="34" charset="-128"/>
              </a:rPr>
              <a:t>Deducción improcedente</a:t>
            </a:r>
          </a:p>
          <a:p>
            <a:r>
              <a:rPr lang="es-ES" altLang="es-AR" dirty="0">
                <a:ea typeface="ＭＳ Ｐゴシック" panose="020B0600070205080204" pitchFamily="34" charset="-128"/>
              </a:rPr>
              <a:t>Utilización facturas </a:t>
            </a:r>
            <a:r>
              <a:rPr lang="es-ES" altLang="es-AR" dirty="0" err="1">
                <a:ea typeface="ＭＳ Ｐゴシック" panose="020B0600070205080204" pitchFamily="34" charset="-128"/>
              </a:rPr>
              <a:t>apocrifas</a:t>
            </a:r>
            <a:endParaRPr lang="es-ES" altLang="es-AR" dirty="0">
              <a:ea typeface="ＭＳ Ｐゴシック" panose="020B0600070205080204" pitchFamily="34" charset="-128"/>
            </a:endParaRPr>
          </a:p>
          <a:p>
            <a:endParaRPr lang="es-ES" altLang="es-AR" dirty="0">
              <a:ea typeface="ＭＳ Ｐゴシック" panose="020B0600070205080204" pitchFamily="34" charset="-128"/>
            </a:endParaRPr>
          </a:p>
        </p:txBody>
      </p:sp>
    </p:spTree>
    <p:extLst>
      <p:ext uri="{BB962C8B-B14F-4D97-AF65-F5344CB8AC3E}">
        <p14:creationId xmlns:p14="http://schemas.microsoft.com/office/powerpoint/2010/main" val="157662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60"/>
        <p:cNvGrpSpPr/>
        <p:nvPr/>
      </p:nvGrpSpPr>
      <p:grpSpPr>
        <a:xfrm>
          <a:off x="0" y="0"/>
          <a:ext cx="0" cy="0"/>
          <a:chOff x="0" y="0"/>
          <a:chExt cx="0" cy="0"/>
        </a:xfrm>
      </p:grpSpPr>
      <p:sp>
        <p:nvSpPr>
          <p:cNvPr id="161" name="Google Shape;161;p2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B050"/>
              </a:buClr>
              <a:buSzPts val="4400"/>
              <a:buFont typeface="Arial"/>
              <a:buNone/>
            </a:pPr>
            <a:r>
              <a:rPr lang="en-US" dirty="0">
                <a:solidFill>
                  <a:schemeClr val="accent2"/>
                </a:solidFill>
              </a:rPr>
              <a:t>BLANQUEOS</a:t>
            </a:r>
            <a:endParaRPr dirty="0">
              <a:solidFill>
                <a:schemeClr val="accent2"/>
              </a:solidFill>
            </a:endParaRPr>
          </a:p>
        </p:txBody>
      </p:sp>
      <p:sp>
        <p:nvSpPr>
          <p:cNvPr id="162" name="Google Shape;162;p23"/>
          <p:cNvSpPr txBox="1">
            <a:spLocks noGrp="1"/>
          </p:cNvSpPr>
          <p:nvPr>
            <p:ph type="body" idx="1"/>
          </p:nvPr>
        </p:nvSpPr>
        <p:spPr>
          <a:xfrm>
            <a:off x="457200" y="1170808"/>
            <a:ext cx="8229600" cy="3266304"/>
          </a:xfrm>
          <a:prstGeom prst="rect">
            <a:avLst/>
          </a:prstGeom>
          <a:noFill/>
          <a:ln>
            <a:noFill/>
          </a:ln>
        </p:spPr>
        <p:txBody>
          <a:bodyPr spcFirstLastPara="1" wrap="square" lIns="91425" tIns="45700" rIns="91425" bIns="45700" anchor="t" anchorCtr="0">
            <a:noAutofit/>
          </a:bodyPr>
          <a:lstStyle/>
          <a:p>
            <a:r>
              <a:rPr lang="es-AR" sz="2600" dirty="0"/>
              <a:t>BLANQUEOS </a:t>
            </a:r>
          </a:p>
          <a:p>
            <a:r>
              <a:rPr lang="es-AR" sz="2600" dirty="0"/>
              <a:t>• Ley 23.495    11.3.87</a:t>
            </a:r>
          </a:p>
          <a:p>
            <a:r>
              <a:rPr lang="es-AR" sz="2600" dirty="0"/>
              <a:t>• Ley 24.073     13.4.92</a:t>
            </a:r>
          </a:p>
          <a:p>
            <a:r>
              <a:rPr lang="es-AR" sz="2600" dirty="0"/>
              <a:t>• Ley 26.476     24.10.08</a:t>
            </a:r>
          </a:p>
          <a:p>
            <a:r>
              <a:rPr lang="es-AR" sz="2600" dirty="0"/>
              <a:t>• Ley 26.860      3.6.13 </a:t>
            </a:r>
          </a:p>
          <a:p>
            <a:r>
              <a:rPr lang="es-AR" sz="2600" dirty="0"/>
              <a:t>* Ley 27260           2016</a:t>
            </a:r>
          </a:p>
          <a:p>
            <a:r>
              <a:rPr lang="es-AR" sz="2600" dirty="0"/>
              <a:t>* Blanqueo en la construcción  5% x 2</a:t>
            </a:r>
            <a:endParaRPr sz="2600" b="0" i="0" u="none" dirty="0">
              <a:solidFill>
                <a:schemeClr val="dk1"/>
              </a:solidFill>
              <a:latin typeface="Arial"/>
              <a:ea typeface="Arial"/>
              <a:cs typeface="Arial"/>
              <a:sym typeface="Arial"/>
            </a:endParaRPr>
          </a:p>
          <a:p>
            <a:pPr marL="342900" marR="0" lvl="0" indent="-139700" algn="l" rtl="0">
              <a:spcBef>
                <a:spcPts val="640"/>
              </a:spcBef>
              <a:spcAft>
                <a:spcPts val="0"/>
              </a:spcAft>
              <a:buClr>
                <a:schemeClr val="dk1"/>
              </a:buClr>
              <a:buSzPts val="3200"/>
              <a:buFont typeface="Arial"/>
              <a:buNone/>
            </a:pPr>
            <a:endParaRPr sz="3200" b="0" i="0" u="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29027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EFF5925-A3FD-16CA-B442-6F195477257F}"/>
            </a:ext>
          </a:extLst>
        </p:cNvPr>
        <p:cNvGrpSpPr/>
        <p:nvPr/>
      </p:nvGrpSpPr>
      <p:grpSpPr>
        <a:xfrm>
          <a:off x="0" y="0"/>
          <a:ext cx="0" cy="0"/>
          <a:chOff x="0" y="0"/>
          <a:chExt cx="0" cy="0"/>
        </a:xfrm>
      </p:grpSpPr>
      <p:sp>
        <p:nvSpPr>
          <p:cNvPr id="70657" name="Título 1">
            <a:extLst>
              <a:ext uri="{FF2B5EF4-FFF2-40B4-BE49-F238E27FC236}">
                <a16:creationId xmlns:a16="http://schemas.microsoft.com/office/drawing/2014/main" id="{05A3F430-7FE7-01AB-4EAC-E5F2ECF46116}"/>
              </a:ext>
            </a:extLst>
          </p:cNvPr>
          <p:cNvSpPr>
            <a:spLocks noGrp="1"/>
          </p:cNvSpPr>
          <p:nvPr>
            <p:ph type="title"/>
          </p:nvPr>
        </p:nvSpPr>
        <p:spPr/>
        <p:txBody>
          <a:bodyPr/>
          <a:lstStyle/>
          <a:p>
            <a:r>
              <a:rPr lang="es-ES" altLang="es-AR" dirty="0">
                <a:solidFill>
                  <a:schemeClr val="accent2"/>
                </a:solidFill>
                <a:ea typeface="ＭＳ Ｐゴシック" panose="020B0600070205080204" pitchFamily="34" charset="-128"/>
              </a:rPr>
              <a:t>PRESUNCIÓN DE EXACTITUD</a:t>
            </a:r>
          </a:p>
        </p:txBody>
      </p:sp>
      <p:sp>
        <p:nvSpPr>
          <p:cNvPr id="70658" name="Marcador de contenido 2">
            <a:extLst>
              <a:ext uri="{FF2B5EF4-FFF2-40B4-BE49-F238E27FC236}">
                <a16:creationId xmlns:a16="http://schemas.microsoft.com/office/drawing/2014/main" id="{545E76A8-7D9B-A1DC-CE9A-15922FEBD8FD}"/>
              </a:ext>
            </a:extLst>
          </p:cNvPr>
          <p:cNvSpPr>
            <a:spLocks noGrp="1"/>
          </p:cNvSpPr>
          <p:nvPr>
            <p:ph idx="1"/>
          </p:nvPr>
        </p:nvSpPr>
        <p:spPr>
          <a:xfrm>
            <a:off x="457200" y="1170808"/>
            <a:ext cx="8229600" cy="4525963"/>
          </a:xfrm>
        </p:spPr>
        <p:txBody>
          <a:bodyPr/>
          <a:lstStyle/>
          <a:p>
            <a:r>
              <a:rPr lang="es-ES" altLang="es-AR" dirty="0">
                <a:ea typeface="ＭＳ Ｐゴシック" panose="020B0600070205080204" pitchFamily="34" charset="-128"/>
              </a:rPr>
              <a:t>Ganancias e </a:t>
            </a:r>
            <a:r>
              <a:rPr lang="es-ES" altLang="es-AR" dirty="0" err="1">
                <a:ea typeface="ＭＳ Ｐゴシック" panose="020B0600070205080204" pitchFamily="34" charset="-128"/>
              </a:rPr>
              <a:t>iva</a:t>
            </a:r>
            <a:endParaRPr lang="es-ES" altLang="es-AR" dirty="0">
              <a:ea typeface="ＭＳ Ｐゴシック" panose="020B0600070205080204" pitchFamily="34" charset="-128"/>
            </a:endParaRPr>
          </a:p>
          <a:p>
            <a:r>
              <a:rPr lang="es-ES" altLang="es-AR" dirty="0">
                <a:ea typeface="ＭＳ Ｐゴシック" panose="020B0600070205080204" pitchFamily="34" charset="-128"/>
              </a:rPr>
              <a:t>TODOS LOS PERIODOS NO PRESCRIPTOS</a:t>
            </a:r>
          </a:p>
          <a:p>
            <a:r>
              <a:rPr lang="es-ES" altLang="es-AR" dirty="0">
                <a:ea typeface="ＭＳ Ｐゴシック" panose="020B0600070205080204" pitchFamily="34" charset="-128"/>
              </a:rPr>
              <a:t>Salvo discrepancia significativa: 15% de diferencia, mas de 100 millones, facturas </a:t>
            </a:r>
            <a:r>
              <a:rPr lang="es-ES" altLang="es-AR" dirty="0" err="1">
                <a:ea typeface="ＭＳ Ｐゴシック" panose="020B0600070205080204" pitchFamily="34" charset="-128"/>
              </a:rPr>
              <a:t>apoc</a:t>
            </a:r>
            <a:r>
              <a:rPr lang="es-ES" altLang="es-AR" dirty="0">
                <a:ea typeface="ＭＳ Ｐゴシック" panose="020B0600070205080204" pitchFamily="34" charset="-128"/>
              </a:rPr>
              <a:t> </a:t>
            </a:r>
            <a:r>
              <a:rPr lang="es-ES" altLang="es-AR" dirty="0">
                <a:solidFill>
                  <a:srgbClr val="00B050"/>
                </a:solidFill>
                <a:ea typeface="ＭＳ Ｐゴシック" panose="020B0600070205080204" pitchFamily="34" charset="-128"/>
              </a:rPr>
              <a:t> </a:t>
            </a:r>
            <a:r>
              <a:rPr lang="es-ES" altLang="es-AR" b="1" dirty="0">
                <a:solidFill>
                  <a:schemeClr val="accent2"/>
                </a:solidFill>
                <a:ea typeface="ＭＳ Ｐゴシック" panose="020B0600070205080204" pitchFamily="34" charset="-128"/>
              </a:rPr>
              <a:t>MUERTE DE LAS APOC??????</a:t>
            </a:r>
          </a:p>
          <a:p>
            <a:endParaRPr lang="es-ES" altLang="es-AR" dirty="0">
              <a:ea typeface="ＭＳ Ｐゴシック" panose="020B0600070205080204" pitchFamily="34" charset="-128"/>
            </a:endParaRPr>
          </a:p>
        </p:txBody>
      </p:sp>
    </p:spTree>
    <p:extLst>
      <p:ext uri="{BB962C8B-B14F-4D97-AF65-F5344CB8AC3E}">
        <p14:creationId xmlns:p14="http://schemas.microsoft.com/office/powerpoint/2010/main" val="1296717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EB903E6-D49C-058D-65D0-6F81DCD03962}"/>
            </a:ext>
          </a:extLst>
        </p:cNvPr>
        <p:cNvGrpSpPr/>
        <p:nvPr/>
      </p:nvGrpSpPr>
      <p:grpSpPr>
        <a:xfrm>
          <a:off x="0" y="0"/>
          <a:ext cx="0" cy="0"/>
          <a:chOff x="0" y="0"/>
          <a:chExt cx="0" cy="0"/>
        </a:xfrm>
      </p:grpSpPr>
      <p:sp>
        <p:nvSpPr>
          <p:cNvPr id="70657" name="Título 1">
            <a:extLst>
              <a:ext uri="{FF2B5EF4-FFF2-40B4-BE49-F238E27FC236}">
                <a16:creationId xmlns:a16="http://schemas.microsoft.com/office/drawing/2014/main" id="{85475ED5-7A2D-77E1-F803-4D694D5D0CE7}"/>
              </a:ext>
            </a:extLst>
          </p:cNvPr>
          <p:cNvSpPr>
            <a:spLocks noGrp="1"/>
          </p:cNvSpPr>
          <p:nvPr>
            <p:ph type="title"/>
          </p:nvPr>
        </p:nvSpPr>
        <p:spPr/>
        <p:txBody>
          <a:bodyPr/>
          <a:lstStyle/>
          <a:p>
            <a:r>
              <a:rPr lang="es-ES" altLang="es-AR" dirty="0">
                <a:solidFill>
                  <a:schemeClr val="accent2"/>
                </a:solidFill>
                <a:ea typeface="ＭＳ Ｐゴシック" panose="020B0600070205080204" pitchFamily="34" charset="-128"/>
              </a:rPr>
              <a:t>PRESUNCION EXACTITUD</a:t>
            </a:r>
          </a:p>
        </p:txBody>
      </p:sp>
      <p:sp>
        <p:nvSpPr>
          <p:cNvPr id="70658" name="Marcador de contenido 2">
            <a:extLst>
              <a:ext uri="{FF2B5EF4-FFF2-40B4-BE49-F238E27FC236}">
                <a16:creationId xmlns:a16="http://schemas.microsoft.com/office/drawing/2014/main" id="{294C21AB-4851-958A-049D-B687F3D7D5CB}"/>
              </a:ext>
            </a:extLst>
          </p:cNvPr>
          <p:cNvSpPr>
            <a:spLocks noGrp="1"/>
          </p:cNvSpPr>
          <p:nvPr>
            <p:ph idx="1"/>
          </p:nvPr>
        </p:nvSpPr>
        <p:spPr/>
        <p:txBody>
          <a:bodyPr/>
          <a:lstStyle/>
          <a:p>
            <a:endParaRPr lang="es-ES" altLang="es-AR" dirty="0">
              <a:ea typeface="ＭＳ Ｐゴシック" panose="020B0600070205080204" pitchFamily="34" charset="-128"/>
            </a:endParaRPr>
          </a:p>
          <a:p>
            <a:r>
              <a:rPr lang="es-ES" altLang="es-AR" dirty="0">
                <a:ea typeface="ＭＳ Ｐゴシック" panose="020B0600070205080204" pitchFamily="34" charset="-128"/>
              </a:rPr>
              <a:t>ES UN NUEVO BLOQUEO FISCAL???</a:t>
            </a:r>
          </a:p>
          <a:p>
            <a:endParaRPr lang="es-ES" altLang="es-AR" dirty="0">
              <a:ea typeface="ＭＳ Ｐゴシック" panose="020B0600070205080204" pitchFamily="34" charset="-128"/>
            </a:endParaRPr>
          </a:p>
          <a:p>
            <a:r>
              <a:rPr lang="es-ES" altLang="es-AR" dirty="0">
                <a:ea typeface="ＭＳ Ｐゴシック" panose="020B0600070205080204" pitchFamily="34" charset="-128"/>
              </a:rPr>
              <a:t>Me preocupa la enseñanza del pasado</a:t>
            </a:r>
          </a:p>
        </p:txBody>
      </p:sp>
    </p:spTree>
    <p:extLst>
      <p:ext uri="{BB962C8B-B14F-4D97-AF65-F5344CB8AC3E}">
        <p14:creationId xmlns:p14="http://schemas.microsoft.com/office/powerpoint/2010/main" val="35633474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88C0931-EDEA-84DA-BAAC-A6F31BC75BEE}"/>
            </a:ext>
          </a:extLst>
        </p:cNvPr>
        <p:cNvGrpSpPr/>
        <p:nvPr/>
      </p:nvGrpSpPr>
      <p:grpSpPr>
        <a:xfrm>
          <a:off x="0" y="0"/>
          <a:ext cx="0" cy="0"/>
          <a:chOff x="0" y="0"/>
          <a:chExt cx="0" cy="0"/>
        </a:xfrm>
      </p:grpSpPr>
      <p:sp>
        <p:nvSpPr>
          <p:cNvPr id="70657" name="Título 1">
            <a:extLst>
              <a:ext uri="{FF2B5EF4-FFF2-40B4-BE49-F238E27FC236}">
                <a16:creationId xmlns:a16="http://schemas.microsoft.com/office/drawing/2014/main" id="{B89623D5-E195-CB76-EF1C-DD443B8BB0CD}"/>
              </a:ext>
            </a:extLst>
          </p:cNvPr>
          <p:cNvSpPr>
            <a:spLocks noGrp="1"/>
          </p:cNvSpPr>
          <p:nvPr>
            <p:ph type="title"/>
          </p:nvPr>
        </p:nvSpPr>
        <p:spPr/>
        <p:txBody>
          <a:bodyPr/>
          <a:lstStyle/>
          <a:p>
            <a:r>
              <a:rPr lang="es-ES" altLang="es-AR" sz="4000" dirty="0">
                <a:solidFill>
                  <a:schemeClr val="accent2"/>
                </a:solidFill>
                <a:ea typeface="ＭＳ Ｐゴシック" panose="020B0600070205080204" pitchFamily="34" charset="-128"/>
              </a:rPr>
              <a:t>NO APLICACION PRESUNCION</a:t>
            </a:r>
          </a:p>
        </p:txBody>
      </p:sp>
      <p:sp>
        <p:nvSpPr>
          <p:cNvPr id="70658" name="Marcador de contenido 2">
            <a:extLst>
              <a:ext uri="{FF2B5EF4-FFF2-40B4-BE49-F238E27FC236}">
                <a16:creationId xmlns:a16="http://schemas.microsoft.com/office/drawing/2014/main" id="{7FFF8A94-6DE9-71D6-7AFA-4BE9D026AB86}"/>
              </a:ext>
            </a:extLst>
          </p:cNvPr>
          <p:cNvSpPr>
            <a:spLocks noGrp="1"/>
          </p:cNvSpPr>
          <p:nvPr>
            <p:ph idx="1"/>
          </p:nvPr>
        </p:nvSpPr>
        <p:spPr>
          <a:xfrm>
            <a:off x="457200" y="1166018"/>
            <a:ext cx="8229600" cy="4525963"/>
          </a:xfrm>
        </p:spPr>
        <p:txBody>
          <a:bodyPr/>
          <a:lstStyle/>
          <a:p>
            <a:r>
              <a:rPr lang="es-ES" altLang="es-AR" dirty="0">
                <a:ea typeface="ＭＳ Ｐゴシック" panose="020B0600070205080204" pitchFamily="34" charset="-128"/>
              </a:rPr>
              <a:t> inc. f) del 18</a:t>
            </a:r>
          </a:p>
          <a:p>
            <a:r>
              <a:rPr lang="es-AR" sz="2000" dirty="0"/>
              <a:t>f) Los incrementos patrimoniales no justificados, representan:</a:t>
            </a:r>
          </a:p>
          <a:p>
            <a:r>
              <a:rPr lang="es-AR" sz="2000" dirty="0"/>
              <a:t>1) En el impuesto a las ganancias:</a:t>
            </a:r>
          </a:p>
          <a:p>
            <a:r>
              <a:rPr lang="es-AR" sz="2000" dirty="0"/>
              <a:t>Ganancias netas determinadas por un monto equivalente a los incrementos patrimoniales no justificados, más un DIEZ POR CIENTO (10%) en concepto de renta dispuesta o consumida en gastos no deducibles.</a:t>
            </a:r>
          </a:p>
          <a:p>
            <a:r>
              <a:rPr lang="es-AR" sz="2000" dirty="0"/>
              <a:t>2) En el impuesto al valor agregado:</a:t>
            </a:r>
          </a:p>
          <a:p>
            <a:r>
              <a:rPr lang="es-AR" sz="2000" dirty="0"/>
              <a:t>Montos de ventas omitidas determinadas por la suma de los conceptos resultantes del punto precedente.</a:t>
            </a:r>
          </a:p>
          <a:p>
            <a:r>
              <a:rPr lang="es-ES" altLang="es-AR" b="1" dirty="0">
                <a:solidFill>
                  <a:schemeClr val="accent2"/>
                </a:solidFill>
                <a:ea typeface="ＭＳ Ｐゴシック" panose="020B0600070205080204" pitchFamily="34" charset="-128"/>
              </a:rPr>
              <a:t>Y LAS OTRAS???</a:t>
            </a:r>
          </a:p>
          <a:p>
            <a:endParaRPr lang="es-ES" altLang="es-AR" dirty="0">
              <a:ea typeface="ＭＳ Ｐゴシック" panose="020B0600070205080204" pitchFamily="34" charset="-128"/>
            </a:endParaRPr>
          </a:p>
        </p:txBody>
      </p:sp>
    </p:spTree>
    <p:extLst>
      <p:ext uri="{BB962C8B-B14F-4D97-AF65-F5344CB8AC3E}">
        <p14:creationId xmlns:p14="http://schemas.microsoft.com/office/powerpoint/2010/main" val="37177606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7" name="Título 1">
            <a:extLst>
              <a:ext uri="{FF2B5EF4-FFF2-40B4-BE49-F238E27FC236}">
                <a16:creationId xmlns:a16="http://schemas.microsoft.com/office/drawing/2014/main" id="{9D3BA8B0-4E9A-0B11-2B57-D10A8AB3FC7B}"/>
              </a:ext>
            </a:extLst>
          </p:cNvPr>
          <p:cNvSpPr>
            <a:spLocks noGrp="1"/>
          </p:cNvSpPr>
          <p:nvPr>
            <p:ph type="title"/>
          </p:nvPr>
        </p:nvSpPr>
        <p:spPr/>
        <p:txBody>
          <a:bodyPr/>
          <a:lstStyle/>
          <a:p>
            <a:r>
              <a:rPr lang="es-ES" altLang="es-AR" dirty="0">
                <a:solidFill>
                  <a:schemeClr val="accent2"/>
                </a:solidFill>
                <a:ea typeface="ＭＳ Ｐゴシック" panose="020B0600070205080204" pitchFamily="34" charset="-128"/>
              </a:rPr>
              <a:t>BLOQUEO DE INSPECCIONES????</a:t>
            </a:r>
          </a:p>
        </p:txBody>
      </p:sp>
      <p:sp>
        <p:nvSpPr>
          <p:cNvPr id="3" name="Marcador de contenido 2">
            <a:extLst>
              <a:ext uri="{FF2B5EF4-FFF2-40B4-BE49-F238E27FC236}">
                <a16:creationId xmlns:a16="http://schemas.microsoft.com/office/drawing/2014/main" id="{FA506A60-72D1-95C3-9ACA-C3BAB01E9E0B}"/>
              </a:ext>
            </a:extLst>
          </p:cNvPr>
          <p:cNvSpPr>
            <a:spLocks noGrp="1"/>
          </p:cNvSpPr>
          <p:nvPr>
            <p:ph idx="1"/>
          </p:nvPr>
        </p:nvSpPr>
        <p:spPr/>
        <p:txBody>
          <a:bodyPr/>
          <a:lstStyle/>
          <a:p>
            <a:endParaRPr lang="es-ES" altLang="es-AR" dirty="0">
              <a:ea typeface="ＭＳ Ｐゴシック" panose="020B0600070205080204" pitchFamily="34" charset="-128"/>
            </a:endParaRPr>
          </a:p>
          <a:p>
            <a:r>
              <a:rPr lang="es-ES" altLang="es-AR" dirty="0">
                <a:ea typeface="ＭＳ Ｐゴシック" panose="020B0600070205080204" pitchFamily="34" charset="-128"/>
              </a:rPr>
              <a:t>Ley art. 40 </a:t>
            </a:r>
          </a:p>
          <a:p>
            <a:r>
              <a:rPr lang="es-ES" altLang="es-AR" dirty="0">
                <a:ea typeface="ＭＳ Ｐゴシック" panose="020B0600070205080204" pitchFamily="34" charset="-128"/>
              </a:rPr>
              <a:t>Quedan liberados de toda acción civil y por delitos tributarios,  aduaneros e infracciones administrativas</a:t>
            </a:r>
          </a:p>
          <a:p>
            <a:pPr>
              <a:buFontTx/>
              <a:buNone/>
            </a:pPr>
            <a:endParaRPr lang="es-ES" altLang="es-AR" dirty="0">
              <a:ea typeface="ＭＳ Ｐゴシック" panose="020B0600070205080204" pitchFamily="34" charset="-128"/>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5" name="Título 1">
            <a:extLst>
              <a:ext uri="{FF2B5EF4-FFF2-40B4-BE49-F238E27FC236}">
                <a16:creationId xmlns:a16="http://schemas.microsoft.com/office/drawing/2014/main" id="{96C03901-5ABE-AA8C-E670-C9E7E062F715}"/>
              </a:ext>
            </a:extLst>
          </p:cNvPr>
          <p:cNvSpPr>
            <a:spLocks noGrp="1"/>
          </p:cNvSpPr>
          <p:nvPr>
            <p:ph type="title"/>
          </p:nvPr>
        </p:nvSpPr>
        <p:spPr/>
        <p:txBody>
          <a:bodyPr/>
          <a:lstStyle/>
          <a:p>
            <a:r>
              <a:rPr lang="es-ES" altLang="es-AR" dirty="0">
                <a:solidFill>
                  <a:schemeClr val="accent2"/>
                </a:solidFill>
                <a:ea typeface="ＭＳ Ｐゴシック" panose="020B0600070205080204" pitchFamily="34" charset="-128"/>
              </a:rPr>
              <a:t>BLOQUEO DE INSPECCIONES???</a:t>
            </a:r>
            <a:r>
              <a:rPr lang="es-ES" altLang="es-AR" dirty="0">
                <a:ea typeface="ＭＳ Ｐゴシック" panose="020B0600070205080204" pitchFamily="34" charset="-128"/>
              </a:rPr>
              <a:t>	</a:t>
            </a:r>
          </a:p>
        </p:txBody>
      </p:sp>
      <p:sp>
        <p:nvSpPr>
          <p:cNvPr id="31746" name="Marcador de contenido 2">
            <a:extLst>
              <a:ext uri="{FF2B5EF4-FFF2-40B4-BE49-F238E27FC236}">
                <a16:creationId xmlns:a16="http://schemas.microsoft.com/office/drawing/2014/main" id="{BACE8330-730C-0EFD-9599-F42B04C27200}"/>
              </a:ext>
            </a:extLst>
          </p:cNvPr>
          <p:cNvSpPr>
            <a:spLocks noGrp="1"/>
          </p:cNvSpPr>
          <p:nvPr>
            <p:ph idx="1"/>
          </p:nvPr>
        </p:nvSpPr>
        <p:spPr/>
        <p:txBody>
          <a:bodyPr/>
          <a:lstStyle/>
          <a:p>
            <a:r>
              <a:rPr lang="es-ES" altLang="es-AR" dirty="0">
                <a:ea typeface="ＭＳ Ｐゴシック" panose="020B0600070205080204" pitchFamily="34" charset="-128"/>
              </a:rPr>
              <a:t>Que hace el inspector cuando llega a la empresa?</a:t>
            </a:r>
          </a:p>
          <a:p>
            <a:r>
              <a:rPr lang="es-ES" altLang="es-AR" dirty="0">
                <a:ea typeface="ＭＳ Ｐゴシック" panose="020B0600070205080204" pitchFamily="34" charset="-128"/>
              </a:rPr>
              <a:t>La experiencia indica que no hay inspecciones posteriores</a:t>
            </a:r>
          </a:p>
          <a:p>
            <a:r>
              <a:rPr lang="es-ES" altLang="es-AR" dirty="0">
                <a:ea typeface="ＭＳ Ｐゴシック" panose="020B0600070205080204" pitchFamily="34" charset="-128"/>
              </a:rPr>
              <a:t>Todas las inspecciones se descargan</a:t>
            </a:r>
          </a:p>
          <a:p>
            <a:endParaRPr lang="es-ES" altLang="es-AR" dirty="0">
              <a:ea typeface="ＭＳ Ｐゴシック" panose="020B0600070205080204" pitchFamily="34" charset="-128"/>
            </a:endParaRPr>
          </a:p>
          <a:p>
            <a:endParaRPr lang="es-ES" altLang="es-AR" dirty="0">
              <a:ea typeface="ＭＳ Ｐゴシック" panose="020B0600070205080204" pitchFamily="34" charset="-128"/>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A0E4DAF-6D6B-1E41-C6D0-D3EA0AF42A48}"/>
            </a:ext>
          </a:extLst>
        </p:cNvPr>
        <p:cNvGrpSpPr/>
        <p:nvPr/>
      </p:nvGrpSpPr>
      <p:grpSpPr>
        <a:xfrm>
          <a:off x="0" y="0"/>
          <a:ext cx="0" cy="0"/>
          <a:chOff x="0" y="0"/>
          <a:chExt cx="0" cy="0"/>
        </a:xfrm>
      </p:grpSpPr>
      <p:sp>
        <p:nvSpPr>
          <p:cNvPr id="70657" name="Título 1">
            <a:extLst>
              <a:ext uri="{FF2B5EF4-FFF2-40B4-BE49-F238E27FC236}">
                <a16:creationId xmlns:a16="http://schemas.microsoft.com/office/drawing/2014/main" id="{827B08B2-9A5A-F4ED-B0D7-57C6F022861B}"/>
              </a:ext>
            </a:extLst>
          </p:cNvPr>
          <p:cNvSpPr>
            <a:spLocks noGrp="1"/>
          </p:cNvSpPr>
          <p:nvPr>
            <p:ph type="title"/>
          </p:nvPr>
        </p:nvSpPr>
        <p:spPr/>
        <p:txBody>
          <a:bodyPr/>
          <a:lstStyle/>
          <a:p>
            <a:r>
              <a:rPr lang="es-ES" altLang="es-AR" dirty="0">
                <a:solidFill>
                  <a:schemeClr val="accent2"/>
                </a:solidFill>
                <a:ea typeface="ＭＳ Ｐゴシック" panose="020B0600070205080204" pitchFamily="34" charset="-128"/>
              </a:rPr>
              <a:t>OJO</a:t>
            </a:r>
            <a:r>
              <a:rPr lang="es-ES" altLang="es-AR" dirty="0">
                <a:solidFill>
                  <a:srgbClr val="00B050"/>
                </a:solidFill>
                <a:ea typeface="ＭＳ Ｐゴシック" panose="020B0600070205080204" pitchFamily="34" charset="-128"/>
              </a:rPr>
              <a:t>	</a:t>
            </a:r>
            <a:r>
              <a:rPr lang="es-ES" altLang="es-AR" dirty="0">
                <a:ea typeface="ＭＳ Ｐゴシック" panose="020B0600070205080204" pitchFamily="34" charset="-128"/>
              </a:rPr>
              <a:t>	</a:t>
            </a:r>
          </a:p>
        </p:txBody>
      </p:sp>
      <p:sp>
        <p:nvSpPr>
          <p:cNvPr id="70658" name="Marcador de contenido 2">
            <a:extLst>
              <a:ext uri="{FF2B5EF4-FFF2-40B4-BE49-F238E27FC236}">
                <a16:creationId xmlns:a16="http://schemas.microsoft.com/office/drawing/2014/main" id="{B11D81E7-A122-360F-A118-AADFAC0E688F}"/>
              </a:ext>
            </a:extLst>
          </p:cNvPr>
          <p:cNvSpPr>
            <a:spLocks noGrp="1"/>
          </p:cNvSpPr>
          <p:nvPr>
            <p:ph idx="1"/>
          </p:nvPr>
        </p:nvSpPr>
        <p:spPr/>
        <p:txBody>
          <a:bodyPr/>
          <a:lstStyle/>
          <a:p>
            <a:r>
              <a:rPr lang="es-ES" altLang="es-AR" dirty="0">
                <a:ea typeface="ＭＳ Ｐゴシック" panose="020B0600070205080204" pitchFamily="34" charset="-128"/>
              </a:rPr>
              <a:t>NO ES UN BLANQUEO</a:t>
            </a:r>
          </a:p>
          <a:p>
            <a:endParaRPr lang="es-ES" altLang="es-AR" dirty="0">
              <a:ea typeface="ＭＳ Ｐゴシック" panose="020B0600070205080204" pitchFamily="34" charset="-128"/>
            </a:endParaRPr>
          </a:p>
          <a:p>
            <a:r>
              <a:rPr lang="es-ES" altLang="es-AR" dirty="0">
                <a:ea typeface="ＭＳ Ｐゴシック" panose="020B0600070205080204" pitchFamily="34" charset="-128"/>
              </a:rPr>
              <a:t>Que puede pasar en el futuro?</a:t>
            </a:r>
          </a:p>
          <a:p>
            <a:endParaRPr lang="es-ES" altLang="es-AR" dirty="0">
              <a:ea typeface="ＭＳ Ｐゴシック" panose="020B0600070205080204" pitchFamily="34" charset="-128"/>
            </a:endParaRPr>
          </a:p>
        </p:txBody>
      </p:sp>
    </p:spTree>
    <p:extLst>
      <p:ext uri="{BB962C8B-B14F-4D97-AF65-F5344CB8AC3E}">
        <p14:creationId xmlns:p14="http://schemas.microsoft.com/office/powerpoint/2010/main" val="15892934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89" name="Título 1">
            <a:extLst>
              <a:ext uri="{FF2B5EF4-FFF2-40B4-BE49-F238E27FC236}">
                <a16:creationId xmlns:a16="http://schemas.microsoft.com/office/drawing/2014/main" id="{23F88281-7BB5-1E36-3602-34E78261CB6D}"/>
              </a:ext>
            </a:extLst>
          </p:cNvPr>
          <p:cNvSpPr>
            <a:spLocks noGrp="1"/>
          </p:cNvSpPr>
          <p:nvPr>
            <p:ph type="title"/>
          </p:nvPr>
        </p:nvSpPr>
        <p:spPr>
          <a:xfrm>
            <a:off x="755576" y="296863"/>
            <a:ext cx="8229600" cy="1143000"/>
          </a:xfrm>
        </p:spPr>
        <p:txBody>
          <a:bodyPr/>
          <a:lstStyle/>
          <a:p>
            <a:r>
              <a:rPr lang="es-ES" altLang="es-AR" dirty="0">
                <a:solidFill>
                  <a:schemeClr val="accent2"/>
                </a:solidFill>
                <a:ea typeface="ＭＳ Ｐゴシック" panose="020B0600070205080204" pitchFamily="34" charset="-128"/>
              </a:rPr>
              <a:t>LAVADO DE DINERO</a:t>
            </a:r>
            <a:r>
              <a:rPr lang="es-ES" altLang="es-AR" dirty="0">
                <a:ea typeface="ＭＳ Ｐゴシック" panose="020B0600070205080204" pitchFamily="34" charset="-128"/>
              </a:rPr>
              <a:t>	</a:t>
            </a:r>
          </a:p>
        </p:txBody>
      </p:sp>
      <p:sp>
        <p:nvSpPr>
          <p:cNvPr id="63490" name="Marcador de contenido 2">
            <a:extLst>
              <a:ext uri="{FF2B5EF4-FFF2-40B4-BE49-F238E27FC236}">
                <a16:creationId xmlns:a16="http://schemas.microsoft.com/office/drawing/2014/main" id="{2D069B1D-DEB0-450C-AF90-E8F35E7C1787}"/>
              </a:ext>
            </a:extLst>
          </p:cNvPr>
          <p:cNvSpPr>
            <a:spLocks noGrp="1"/>
          </p:cNvSpPr>
          <p:nvPr>
            <p:ph idx="1"/>
          </p:nvPr>
        </p:nvSpPr>
        <p:spPr/>
        <p:txBody>
          <a:bodyPr/>
          <a:lstStyle/>
          <a:p>
            <a:r>
              <a:rPr lang="es-ES" altLang="es-AR" dirty="0">
                <a:ea typeface="ＭＳ Ｐゴシック" panose="020B0600070205080204" pitchFamily="34" charset="-128"/>
              </a:rPr>
              <a:t>Operaciones: </a:t>
            </a:r>
          </a:p>
          <a:p>
            <a:r>
              <a:rPr lang="es-ES" altLang="es-AR" dirty="0">
                <a:ea typeface="ＭＳ Ｐゴシック" panose="020B0600070205080204" pitchFamily="34" charset="-128"/>
              </a:rPr>
              <a:t>Compra de inmuebles, aprox. 200.000 </a:t>
            </a:r>
            <a:r>
              <a:rPr lang="es-ES" altLang="es-AR" dirty="0" err="1">
                <a:ea typeface="ＭＳ Ｐゴシック" panose="020B0600070205080204" pitchFamily="34" charset="-128"/>
              </a:rPr>
              <a:t>dol</a:t>
            </a:r>
            <a:endParaRPr lang="es-ES" altLang="es-AR" dirty="0">
              <a:ea typeface="ＭＳ Ｐゴシック" panose="020B0600070205080204" pitchFamily="34" charset="-128"/>
            </a:endParaRPr>
          </a:p>
          <a:p>
            <a:r>
              <a:rPr lang="es-ES" altLang="es-AR" dirty="0">
                <a:ea typeface="ＭＳ Ｐゴシック" panose="020B0600070205080204" pitchFamily="34" charset="-128"/>
              </a:rPr>
              <a:t>Automotores, aprox. 100.000 </a:t>
            </a:r>
            <a:r>
              <a:rPr lang="es-ES" altLang="es-AR" dirty="0" err="1">
                <a:ea typeface="ＭＳ Ｐゴシック" panose="020B0600070205080204" pitchFamily="34" charset="-128"/>
              </a:rPr>
              <a:t>dol</a:t>
            </a:r>
            <a:endParaRPr lang="es-ES" altLang="es-AR" dirty="0">
              <a:ea typeface="ＭＳ Ｐゴシック" panose="020B0600070205080204" pitchFamily="34" charset="-128"/>
            </a:endParaRPr>
          </a:p>
          <a:p>
            <a:endParaRPr lang="es-ES" altLang="es-AR" dirty="0">
              <a:ea typeface="ＭＳ Ｐゴシック" panose="020B0600070205080204" pitchFamily="34" charset="-128"/>
            </a:endParaRPr>
          </a:p>
          <a:p>
            <a:r>
              <a:rPr lang="es-ES" altLang="es-AR" dirty="0" err="1">
                <a:ea typeface="ＭＳ Ｐゴシック" panose="020B0600070205080204" pitchFamily="34" charset="-128"/>
              </a:rPr>
              <a:t>Dep</a:t>
            </a:r>
            <a:r>
              <a:rPr lang="es-ES" altLang="es-AR" dirty="0">
                <a:ea typeface="ＭＳ Ｐゴシック" panose="020B0600070205080204" pitchFamily="34" charset="-128"/>
              </a:rPr>
              <a:t>. en efectivo 10.000 dólares </a:t>
            </a:r>
            <a:r>
              <a:rPr lang="es-ES" altLang="es-AR" dirty="0" err="1">
                <a:ea typeface="ＭＳ Ｐゴシック" panose="020B0600070205080204" pitchFamily="34" charset="-128"/>
              </a:rPr>
              <a:t>aprox</a:t>
            </a:r>
            <a:endParaRPr lang="es-ES" altLang="es-AR" dirty="0">
              <a:ea typeface="ＭＳ Ｐゴシック" panose="020B0600070205080204" pitchFamily="34" charset="-128"/>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9F39D2-4F26-9E90-1D56-B7E916963411}"/>
              </a:ext>
            </a:extLst>
          </p:cNvPr>
          <p:cNvSpPr>
            <a:spLocks noGrp="1"/>
          </p:cNvSpPr>
          <p:nvPr>
            <p:ph type="title"/>
          </p:nvPr>
        </p:nvSpPr>
        <p:spPr/>
        <p:txBody>
          <a:bodyPr/>
          <a:lstStyle/>
          <a:p>
            <a:r>
              <a:rPr lang="es-ES" dirty="0"/>
              <a:t>CARGA DE LA PRUEBA</a:t>
            </a:r>
          </a:p>
        </p:txBody>
      </p:sp>
      <p:sp>
        <p:nvSpPr>
          <p:cNvPr id="3" name="Marcador de contenido 2">
            <a:extLst>
              <a:ext uri="{FF2B5EF4-FFF2-40B4-BE49-F238E27FC236}">
                <a16:creationId xmlns:a16="http://schemas.microsoft.com/office/drawing/2014/main" id="{4B8A9511-2290-13E7-D6ED-7541B5F346F2}"/>
              </a:ext>
            </a:extLst>
          </p:cNvPr>
          <p:cNvSpPr>
            <a:spLocks noGrp="1"/>
          </p:cNvSpPr>
          <p:nvPr>
            <p:ph idx="1"/>
          </p:nvPr>
        </p:nvSpPr>
        <p:spPr/>
        <p:txBody>
          <a:bodyPr/>
          <a:lstStyle/>
          <a:p>
            <a:r>
              <a:rPr lang="es-AR" sz="2400" dirty="0"/>
              <a:t>En todos los casos mencionados, conforme lo previsto en el primer párrafo del artículo 40 de la Ley </a:t>
            </a:r>
            <a:r>
              <a:rPr lang="es-AR" sz="2400" dirty="0" err="1"/>
              <a:t>N°</a:t>
            </a:r>
            <a:r>
              <a:rPr lang="es-AR" sz="2400" dirty="0"/>
              <a:t> 27.799, la carga de la prueba recaerá, exclusivamente, sobre la</a:t>
            </a:r>
          </a:p>
          <a:p>
            <a:r>
              <a:rPr lang="es-AR" sz="2400" dirty="0"/>
              <a:t>AGENCIA DE RECAUDACIÓN Y CONTROL ADUANERO (ARCA), quien deberá considerar a tal fin, únicamente, la información declarada por el contribuyente y aquella disponible en sus sistemas o proporcionada por terceros.</a:t>
            </a:r>
          </a:p>
        </p:txBody>
      </p:sp>
    </p:spTree>
    <p:extLst>
      <p:ext uri="{BB962C8B-B14F-4D97-AF65-F5344CB8AC3E}">
        <p14:creationId xmlns:p14="http://schemas.microsoft.com/office/powerpoint/2010/main" val="18015090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EC21B9-88E9-7A16-A220-796064E2DF89}"/>
              </a:ext>
            </a:extLst>
          </p:cNvPr>
          <p:cNvSpPr>
            <a:spLocks noGrp="1"/>
          </p:cNvSpPr>
          <p:nvPr>
            <p:ph type="title"/>
          </p:nvPr>
        </p:nvSpPr>
        <p:spPr/>
        <p:txBody>
          <a:bodyPr/>
          <a:lstStyle/>
          <a:p>
            <a:r>
              <a:rPr lang="es-ES" dirty="0"/>
              <a:t>OMISION DE INGRESOS</a:t>
            </a:r>
          </a:p>
        </p:txBody>
      </p:sp>
      <p:sp>
        <p:nvSpPr>
          <p:cNvPr id="3" name="Marcador de contenido 2">
            <a:extLst>
              <a:ext uri="{FF2B5EF4-FFF2-40B4-BE49-F238E27FC236}">
                <a16:creationId xmlns:a16="http://schemas.microsoft.com/office/drawing/2014/main" id="{B7764647-2BE1-DE08-B030-DA7F33F31FCA}"/>
              </a:ext>
            </a:extLst>
          </p:cNvPr>
          <p:cNvSpPr>
            <a:spLocks noGrp="1"/>
          </p:cNvSpPr>
          <p:nvPr>
            <p:ph idx="1"/>
          </p:nvPr>
        </p:nvSpPr>
        <p:spPr/>
        <p:txBody>
          <a:bodyPr/>
          <a:lstStyle/>
          <a:p>
            <a:r>
              <a:rPr lang="es-AR" sz="2000" dirty="0"/>
              <a:t>Omisión en la declaración de ingresos: a la no inclusión -total o parcial- en la Declaración Jurada Simplificada del Impuesto a las Ganancias de la renta </a:t>
            </a:r>
            <a:r>
              <a:rPr lang="es-AR" sz="2000" dirty="0" err="1"/>
              <a:t>brutadevengada</a:t>
            </a:r>
            <a:r>
              <a:rPr lang="es-AR" sz="2000" dirty="0"/>
              <a:t> o percibida, según corresponda, que debía declarar en el período </a:t>
            </a:r>
            <a:r>
              <a:rPr lang="es-AR" sz="2000" dirty="0" err="1"/>
              <a:t>fiscalbase</a:t>
            </a:r>
            <a:r>
              <a:rPr lang="es-AR" sz="2000" dirty="0"/>
              <a:t> que goza del efecto liberatorio del pago, conforme las disposiciones legales</a:t>
            </a:r>
          </a:p>
          <a:p>
            <a:r>
              <a:rPr lang="es-AR" sz="2000" dirty="0"/>
              <a:t>y reglamentarias vigentes en dicho período, sin considerar a estos efectos la variación patrimonial que se hubiera producido en el período fiscal base o posterior respecto de ingresos originados en períodos fiscales anteriores a aquellos, incluyendo depósitos bancarios, bienes registrables y otros bienes.</a:t>
            </a:r>
          </a:p>
        </p:txBody>
      </p:sp>
    </p:spTree>
    <p:extLst>
      <p:ext uri="{BB962C8B-B14F-4D97-AF65-F5344CB8AC3E}">
        <p14:creationId xmlns:p14="http://schemas.microsoft.com/office/powerpoint/2010/main" val="197817464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3B6F75-47E7-EE7D-8AF8-4ABD1B1B4CF9}"/>
              </a:ext>
            </a:extLst>
          </p:cNvPr>
          <p:cNvSpPr>
            <a:spLocks noGrp="1"/>
          </p:cNvSpPr>
          <p:nvPr>
            <p:ph type="title"/>
          </p:nvPr>
        </p:nvSpPr>
        <p:spPr/>
        <p:txBody>
          <a:bodyPr/>
          <a:lstStyle/>
          <a:p>
            <a:r>
              <a:rPr lang="es-ES" dirty="0"/>
              <a:t>BANCARIZACIÓN</a:t>
            </a:r>
          </a:p>
        </p:txBody>
      </p:sp>
      <p:sp>
        <p:nvSpPr>
          <p:cNvPr id="3" name="Marcador de contenido 2">
            <a:extLst>
              <a:ext uri="{FF2B5EF4-FFF2-40B4-BE49-F238E27FC236}">
                <a16:creationId xmlns:a16="http://schemas.microsoft.com/office/drawing/2014/main" id="{1F2A27E8-72AC-EB13-7684-01AFA0395C10}"/>
              </a:ext>
            </a:extLst>
          </p:cNvPr>
          <p:cNvSpPr>
            <a:spLocks noGrp="1"/>
          </p:cNvSpPr>
          <p:nvPr>
            <p:ph idx="1"/>
          </p:nvPr>
        </p:nvSpPr>
        <p:spPr/>
        <p:txBody>
          <a:bodyPr/>
          <a:lstStyle/>
          <a:p>
            <a:r>
              <a:rPr lang="es-AR" sz="2000" dirty="0"/>
              <a:t>Deberán canalizar sus operaciones utilizando los medios autorizados por el BANCO CENTRAL DE LA REPÚBLICA ARGENTINA y/o la COMISIÓN NACIONAL DE VALORES (CNV),</a:t>
            </a:r>
          </a:p>
          <a:p>
            <a:r>
              <a:rPr lang="es-AR" sz="2000" dirty="0"/>
              <a:t>a sus sujetos regulados, en el marco de sus respectivas competencias, entendiéndose cumplida dicha exigencia cuando la utilización de los referidos medios en el sistema financiero formal se produzca en el origen o en el destino de la operación involucrada,</a:t>
            </a:r>
          </a:p>
        </p:txBody>
      </p:sp>
    </p:spTree>
    <p:extLst>
      <p:ext uri="{BB962C8B-B14F-4D97-AF65-F5344CB8AC3E}">
        <p14:creationId xmlns:p14="http://schemas.microsoft.com/office/powerpoint/2010/main" val="4269021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D0FBA11-B721-66B1-D8FD-BB9338517E08}"/>
            </a:ext>
          </a:extLst>
        </p:cNvPr>
        <p:cNvGrpSpPr/>
        <p:nvPr/>
      </p:nvGrpSpPr>
      <p:grpSpPr>
        <a:xfrm>
          <a:off x="0" y="0"/>
          <a:ext cx="0" cy="0"/>
          <a:chOff x="0" y="0"/>
          <a:chExt cx="0" cy="0"/>
        </a:xfrm>
      </p:grpSpPr>
      <p:sp>
        <p:nvSpPr>
          <p:cNvPr id="70657" name="Título 1">
            <a:extLst>
              <a:ext uri="{FF2B5EF4-FFF2-40B4-BE49-F238E27FC236}">
                <a16:creationId xmlns:a16="http://schemas.microsoft.com/office/drawing/2014/main" id="{5462A348-4AC1-A276-7D99-F5B971D80574}"/>
              </a:ext>
            </a:extLst>
          </p:cNvPr>
          <p:cNvSpPr>
            <a:spLocks noGrp="1"/>
          </p:cNvSpPr>
          <p:nvPr>
            <p:ph type="title"/>
          </p:nvPr>
        </p:nvSpPr>
        <p:spPr/>
        <p:txBody>
          <a:bodyPr/>
          <a:lstStyle/>
          <a:p>
            <a:r>
              <a:rPr lang="es-ES" altLang="es-AR" dirty="0">
                <a:ea typeface="ＭＳ Ｐゴシック" panose="020B0600070205080204" pitchFamily="34" charset="-128"/>
              </a:rPr>
              <a:t>BLANQUEOS</a:t>
            </a:r>
          </a:p>
        </p:txBody>
      </p:sp>
      <p:sp>
        <p:nvSpPr>
          <p:cNvPr id="70658" name="Marcador de contenido 2">
            <a:extLst>
              <a:ext uri="{FF2B5EF4-FFF2-40B4-BE49-F238E27FC236}">
                <a16:creationId xmlns:a16="http://schemas.microsoft.com/office/drawing/2014/main" id="{FA5E481F-BFAC-FC5B-CD7C-373F0D0E0811}"/>
              </a:ext>
            </a:extLst>
          </p:cNvPr>
          <p:cNvSpPr>
            <a:spLocks noGrp="1"/>
          </p:cNvSpPr>
          <p:nvPr>
            <p:ph idx="1"/>
          </p:nvPr>
        </p:nvSpPr>
        <p:spPr/>
        <p:txBody>
          <a:bodyPr/>
          <a:lstStyle/>
          <a:p>
            <a:endParaRPr lang="es-ES" altLang="es-AR" dirty="0">
              <a:ea typeface="ＭＳ Ｐゴシック" panose="020B0600070205080204" pitchFamily="34" charset="-128"/>
            </a:endParaRPr>
          </a:p>
          <a:p>
            <a:r>
              <a:rPr lang="es-ES" altLang="es-AR" dirty="0">
                <a:ea typeface="ＭＳ Ｐゴシック" panose="020B0600070205080204" pitchFamily="34" charset="-128"/>
              </a:rPr>
              <a:t>Ley 27.743    2024</a:t>
            </a:r>
          </a:p>
          <a:p>
            <a:endParaRPr lang="es-ES" altLang="es-AR" dirty="0">
              <a:ea typeface="ＭＳ Ｐゴシック" panose="020B0600070205080204" pitchFamily="34" charset="-128"/>
            </a:endParaRPr>
          </a:p>
          <a:p>
            <a:r>
              <a:rPr lang="es-ES" altLang="es-AR" dirty="0">
                <a:ea typeface="ＭＳ Ｐゴシック" panose="020B0600070205080204" pitchFamily="34" charset="-128"/>
              </a:rPr>
              <a:t>Mas las moratorias</a:t>
            </a:r>
          </a:p>
        </p:txBody>
      </p:sp>
    </p:spTree>
    <p:extLst>
      <p:ext uri="{BB962C8B-B14F-4D97-AF65-F5344CB8AC3E}">
        <p14:creationId xmlns:p14="http://schemas.microsoft.com/office/powerpoint/2010/main" val="5720138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E7EE8-8703-7426-D420-1D88DCB4BFF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8D248CD-E41D-313D-3290-56FC77B82C04}"/>
              </a:ext>
            </a:extLst>
          </p:cNvPr>
          <p:cNvSpPr>
            <a:spLocks noGrp="1"/>
          </p:cNvSpPr>
          <p:nvPr>
            <p:ph type="title"/>
          </p:nvPr>
        </p:nvSpPr>
        <p:spPr/>
        <p:txBody>
          <a:bodyPr/>
          <a:lstStyle/>
          <a:p>
            <a:r>
              <a:rPr lang="es-ES" dirty="0"/>
              <a:t>BANCARIZACIÓN</a:t>
            </a:r>
          </a:p>
        </p:txBody>
      </p:sp>
      <p:sp>
        <p:nvSpPr>
          <p:cNvPr id="3" name="Marcador de contenido 2">
            <a:extLst>
              <a:ext uri="{FF2B5EF4-FFF2-40B4-BE49-F238E27FC236}">
                <a16:creationId xmlns:a16="http://schemas.microsoft.com/office/drawing/2014/main" id="{509CA849-BA49-6D2B-15C3-B30635314C0B}"/>
              </a:ext>
            </a:extLst>
          </p:cNvPr>
          <p:cNvSpPr>
            <a:spLocks noGrp="1"/>
          </p:cNvSpPr>
          <p:nvPr>
            <p:ph idx="1"/>
          </p:nvPr>
        </p:nvSpPr>
        <p:spPr/>
        <p:txBody>
          <a:bodyPr/>
          <a:lstStyle/>
          <a:p>
            <a:r>
              <a:rPr lang="es-AR" sz="2400" dirty="0"/>
              <a:t>a) en el origen de la operación: cuando los activos utilizados para el pago se hubiesen encontrado incorporados al</a:t>
            </a:r>
          </a:p>
          <a:p>
            <a:r>
              <a:rPr lang="es-AR" sz="2400" dirty="0"/>
              <a:t>sistema financiero formal con anterioridad a su realización, en la cuenta bancaria, cuenta comitente, cuenta</a:t>
            </a:r>
          </a:p>
          <a:p>
            <a:r>
              <a:rPr lang="es-AR" sz="2400" dirty="0"/>
              <a:t>registrada en un Proveedor de Servicios de Activos Virtuales (PSAV) inscripto ante la COMISIÓN NACIONAL DE</a:t>
            </a:r>
          </a:p>
          <a:p>
            <a:r>
              <a:rPr lang="es-AR" sz="2400" dirty="0"/>
              <a:t>VALORES y/o billetera virtual, del pagador;</a:t>
            </a:r>
          </a:p>
        </p:txBody>
      </p:sp>
    </p:spTree>
    <p:extLst>
      <p:ext uri="{BB962C8B-B14F-4D97-AF65-F5344CB8AC3E}">
        <p14:creationId xmlns:p14="http://schemas.microsoft.com/office/powerpoint/2010/main" val="155738052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C4619D-0869-76B3-6C08-D22EA7B050C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E3038908-A0F0-D66F-0AA4-08B29CDDCEFB}"/>
              </a:ext>
            </a:extLst>
          </p:cNvPr>
          <p:cNvSpPr>
            <a:spLocks noGrp="1"/>
          </p:cNvSpPr>
          <p:nvPr>
            <p:ph type="title"/>
          </p:nvPr>
        </p:nvSpPr>
        <p:spPr/>
        <p:txBody>
          <a:bodyPr/>
          <a:lstStyle/>
          <a:p>
            <a:r>
              <a:rPr lang="es-ES" dirty="0"/>
              <a:t>BANCARIZACIÓN</a:t>
            </a:r>
          </a:p>
        </p:txBody>
      </p:sp>
      <p:sp>
        <p:nvSpPr>
          <p:cNvPr id="3" name="Marcador de contenido 2">
            <a:extLst>
              <a:ext uri="{FF2B5EF4-FFF2-40B4-BE49-F238E27FC236}">
                <a16:creationId xmlns:a16="http://schemas.microsoft.com/office/drawing/2014/main" id="{494FCEB2-8786-0275-0F70-2319C7D56642}"/>
              </a:ext>
            </a:extLst>
          </p:cNvPr>
          <p:cNvSpPr>
            <a:spLocks noGrp="1"/>
          </p:cNvSpPr>
          <p:nvPr>
            <p:ph idx="1"/>
          </p:nvPr>
        </p:nvSpPr>
        <p:spPr/>
        <p:txBody>
          <a:bodyPr/>
          <a:lstStyle/>
          <a:p>
            <a:r>
              <a:rPr lang="es-AR" sz="2400" dirty="0"/>
              <a:t>b) en el destino de la operación: cuando el pago se realice a través del depósito de los fondos en las cuentas  bancarias o billetera virtual, o transferencia de activos a una cuenta comitente o a una cuenta registrada en un Proveedor de Servicios de Activos Virtuales (PSAV) inscripto ante la COMISIÓN NACIONAL DE VALORES, del receptor/destinatario de la contraprestación.</a:t>
            </a:r>
          </a:p>
          <a:p>
            <a:endParaRPr lang="es-ES" dirty="0"/>
          </a:p>
        </p:txBody>
      </p:sp>
    </p:spTree>
    <p:extLst>
      <p:ext uri="{BB962C8B-B14F-4D97-AF65-F5344CB8AC3E}">
        <p14:creationId xmlns:p14="http://schemas.microsoft.com/office/powerpoint/2010/main" val="38156851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8CF78-9442-60C3-C659-44E3A0310A0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8B4CD4C-A7B9-EAE8-A3DF-30CAFF471A7C}"/>
              </a:ext>
            </a:extLst>
          </p:cNvPr>
          <p:cNvSpPr>
            <a:spLocks noGrp="1"/>
          </p:cNvSpPr>
          <p:nvPr>
            <p:ph type="title"/>
          </p:nvPr>
        </p:nvSpPr>
        <p:spPr/>
        <p:txBody>
          <a:bodyPr/>
          <a:lstStyle/>
          <a:p>
            <a:r>
              <a:rPr lang="es-ES" dirty="0"/>
              <a:t>BANCARIZACIÓN</a:t>
            </a:r>
          </a:p>
        </p:txBody>
      </p:sp>
      <p:sp>
        <p:nvSpPr>
          <p:cNvPr id="3" name="Marcador de contenido 2">
            <a:extLst>
              <a:ext uri="{FF2B5EF4-FFF2-40B4-BE49-F238E27FC236}">
                <a16:creationId xmlns:a16="http://schemas.microsoft.com/office/drawing/2014/main" id="{A18D1A39-CA84-E147-CFA9-6A6FC7C3D90D}"/>
              </a:ext>
            </a:extLst>
          </p:cNvPr>
          <p:cNvSpPr>
            <a:spLocks noGrp="1"/>
          </p:cNvSpPr>
          <p:nvPr>
            <p:ph idx="1"/>
          </p:nvPr>
        </p:nvSpPr>
        <p:spPr/>
        <p:txBody>
          <a:bodyPr/>
          <a:lstStyle/>
          <a:p>
            <a:r>
              <a:rPr lang="es-AR" sz="2400" dirty="0"/>
              <a:t>No se considerará verificada la incorporación de los activos al sistema</a:t>
            </a:r>
          </a:p>
          <a:p>
            <a:r>
              <a:rPr lang="es-AR" sz="2400" dirty="0"/>
              <a:t>financiero formal en el destino de la operación cuando el receptor/destinatario de la contraprestación la perciba en</a:t>
            </a:r>
          </a:p>
          <a:p>
            <a:r>
              <a:rPr lang="es-AR" sz="2400" dirty="0"/>
              <a:t>efectivo o por otros medios no comprendidos en el sistema financiero, aun cuando con posterioridad se proceda a</a:t>
            </a:r>
          </a:p>
          <a:p>
            <a:r>
              <a:rPr lang="es-AR" sz="2400" dirty="0"/>
              <a:t>su depósito, acreditación o ingreso al sistema financiero.</a:t>
            </a:r>
          </a:p>
          <a:p>
            <a:endParaRPr lang="es-ES" dirty="0"/>
          </a:p>
        </p:txBody>
      </p:sp>
    </p:spTree>
    <p:extLst>
      <p:ext uri="{BB962C8B-B14F-4D97-AF65-F5344CB8AC3E}">
        <p14:creationId xmlns:p14="http://schemas.microsoft.com/office/powerpoint/2010/main" val="21264512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FDA642-6159-521A-830D-976399620A3F}"/>
              </a:ext>
            </a:extLst>
          </p:cNvPr>
          <p:cNvSpPr>
            <a:spLocks noGrp="1"/>
          </p:cNvSpPr>
          <p:nvPr>
            <p:ph type="title"/>
          </p:nvPr>
        </p:nvSpPr>
        <p:spPr/>
        <p:txBody>
          <a:bodyPr/>
          <a:lstStyle/>
          <a:p>
            <a:r>
              <a:rPr lang="es-AR" dirty="0">
                <a:solidFill>
                  <a:schemeClr val="accent2"/>
                </a:solidFill>
              </a:rPr>
              <a:t>MONOTRIBUTO</a:t>
            </a:r>
          </a:p>
        </p:txBody>
      </p:sp>
      <p:pic>
        <p:nvPicPr>
          <p:cNvPr id="5" name="Marcador de contenido 4">
            <a:extLst>
              <a:ext uri="{FF2B5EF4-FFF2-40B4-BE49-F238E27FC236}">
                <a16:creationId xmlns:a16="http://schemas.microsoft.com/office/drawing/2014/main" id="{2BB2B2FD-B57D-2403-C51B-E76DDC7BB53C}"/>
              </a:ext>
            </a:extLst>
          </p:cNvPr>
          <p:cNvPicPr>
            <a:picLocks noGrp="1" noChangeAspect="1"/>
          </p:cNvPicPr>
          <p:nvPr>
            <p:ph idx="1"/>
          </p:nvPr>
        </p:nvPicPr>
        <p:blipFill>
          <a:blip r:embed="rId2"/>
          <a:stretch>
            <a:fillRect/>
          </a:stretch>
        </p:blipFill>
        <p:spPr>
          <a:xfrm>
            <a:off x="628650" y="1340768"/>
            <a:ext cx="7886700" cy="3164681"/>
          </a:xfrm>
        </p:spPr>
      </p:pic>
    </p:spTree>
    <p:extLst>
      <p:ext uri="{BB962C8B-B14F-4D97-AF65-F5344CB8AC3E}">
        <p14:creationId xmlns:p14="http://schemas.microsoft.com/office/powerpoint/2010/main" val="330559161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68000"/>
            <a:lum/>
          </a:blip>
          <a:srcRect/>
          <a:stretch>
            <a:fillRect l="-6000"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4683975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FB943F6-ED64-5E85-67D3-2121D34B068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FE355FC-5C74-06F9-64CC-CFC41AEB2F5A}"/>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D7336382-9B8E-F4BC-7BAF-F8B661ECC2B4}"/>
              </a:ext>
            </a:extLst>
          </p:cNvPr>
          <p:cNvSpPr>
            <a:spLocks noGrp="1"/>
          </p:cNvSpPr>
          <p:nvPr>
            <p:ph idx="1"/>
          </p:nvPr>
        </p:nvSpPr>
        <p:spPr/>
        <p:txBody>
          <a:bodyPr/>
          <a:lstStyle/>
          <a:p>
            <a:endParaRPr lang="es-ES"/>
          </a:p>
        </p:txBody>
      </p:sp>
    </p:spTree>
    <p:extLst>
      <p:ext uri="{BB962C8B-B14F-4D97-AF65-F5344CB8AC3E}">
        <p14:creationId xmlns:p14="http://schemas.microsoft.com/office/powerpoint/2010/main" val="172847264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E279473-7A1D-8360-F636-EA945894BFC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3EB65F1-FA77-5B6B-C7A6-512FCCC59E11}"/>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76CC6E50-41BD-9C9A-E6EF-2D3B958B528A}"/>
              </a:ext>
            </a:extLst>
          </p:cNvPr>
          <p:cNvSpPr>
            <a:spLocks noGrp="1"/>
          </p:cNvSpPr>
          <p:nvPr>
            <p:ph idx="1"/>
          </p:nvPr>
        </p:nvSpPr>
        <p:spPr/>
        <p:txBody>
          <a:bodyPr/>
          <a:lstStyle/>
          <a:p>
            <a:endParaRPr lang="es-ES"/>
          </a:p>
        </p:txBody>
      </p:sp>
    </p:spTree>
    <p:extLst>
      <p:ext uri="{BB962C8B-B14F-4D97-AF65-F5344CB8AC3E}">
        <p14:creationId xmlns:p14="http://schemas.microsoft.com/office/powerpoint/2010/main" val="236374726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7FDC19F-8F2D-81D5-EBC8-EF79937A278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821C35E-193A-8454-8F96-698C1A85533D}"/>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F1A552F0-3957-B1E7-D969-A2AFADED9EF3}"/>
              </a:ext>
            </a:extLst>
          </p:cNvPr>
          <p:cNvSpPr>
            <a:spLocks noGrp="1"/>
          </p:cNvSpPr>
          <p:nvPr>
            <p:ph idx="1"/>
          </p:nvPr>
        </p:nvSpPr>
        <p:spPr/>
        <p:txBody>
          <a:bodyPr/>
          <a:lstStyle/>
          <a:p>
            <a:endParaRPr lang="es-ES"/>
          </a:p>
        </p:txBody>
      </p:sp>
    </p:spTree>
    <p:extLst>
      <p:ext uri="{BB962C8B-B14F-4D97-AF65-F5344CB8AC3E}">
        <p14:creationId xmlns:p14="http://schemas.microsoft.com/office/powerpoint/2010/main" val="279126250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A9BA49F-3230-1FAE-E31D-084ED51ABEF2}"/>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B5E2108-61C5-93BE-7144-1836564F1B1F}"/>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9C348671-550A-2A60-0B39-35D7A365AE49}"/>
              </a:ext>
            </a:extLst>
          </p:cNvPr>
          <p:cNvSpPr>
            <a:spLocks noGrp="1"/>
          </p:cNvSpPr>
          <p:nvPr>
            <p:ph idx="1"/>
          </p:nvPr>
        </p:nvSpPr>
        <p:spPr/>
        <p:txBody>
          <a:bodyPr/>
          <a:lstStyle/>
          <a:p>
            <a:endParaRPr lang="es-ES"/>
          </a:p>
        </p:txBody>
      </p:sp>
    </p:spTree>
    <p:extLst>
      <p:ext uri="{BB962C8B-B14F-4D97-AF65-F5344CB8AC3E}">
        <p14:creationId xmlns:p14="http://schemas.microsoft.com/office/powerpoint/2010/main" val="1588593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9CC864C-0FB5-D1AD-9211-8C92B6BD2DF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BF2750D-D2F3-B9BE-D8F3-36E8F6AED21C}"/>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4A38FC82-37AF-905A-6878-B00A068991E1}"/>
              </a:ext>
            </a:extLst>
          </p:cNvPr>
          <p:cNvSpPr>
            <a:spLocks noGrp="1"/>
          </p:cNvSpPr>
          <p:nvPr>
            <p:ph idx="1"/>
          </p:nvPr>
        </p:nvSpPr>
        <p:spPr/>
        <p:txBody>
          <a:bodyPr/>
          <a:lstStyle/>
          <a:p>
            <a:endParaRPr lang="es-ES"/>
          </a:p>
        </p:txBody>
      </p:sp>
    </p:spTree>
    <p:extLst>
      <p:ext uri="{BB962C8B-B14F-4D97-AF65-F5344CB8AC3E}">
        <p14:creationId xmlns:p14="http://schemas.microsoft.com/office/powerpoint/2010/main" val="2176654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60"/>
        <p:cNvGrpSpPr/>
        <p:nvPr/>
      </p:nvGrpSpPr>
      <p:grpSpPr>
        <a:xfrm>
          <a:off x="0" y="0"/>
          <a:ext cx="0" cy="0"/>
          <a:chOff x="0" y="0"/>
          <a:chExt cx="0" cy="0"/>
        </a:xfrm>
      </p:grpSpPr>
      <p:sp>
        <p:nvSpPr>
          <p:cNvPr id="161" name="Google Shape;161;p23"/>
          <p:cNvSpPr txBox="1">
            <a:spLocks noGrp="1"/>
          </p:cNvSpPr>
          <p:nvPr>
            <p:ph type="title"/>
          </p:nvPr>
        </p:nvSpPr>
        <p:spPr>
          <a:xfrm>
            <a:off x="323528" y="203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B050"/>
              </a:buClr>
              <a:buSzPts val="4400"/>
              <a:buFont typeface="Arial"/>
              <a:buNone/>
            </a:pPr>
            <a:r>
              <a:rPr lang="en-US" dirty="0">
                <a:solidFill>
                  <a:schemeClr val="accent2"/>
                </a:solidFill>
              </a:rPr>
              <a:t>CONDONACIONES</a:t>
            </a:r>
            <a:endParaRPr dirty="0">
              <a:solidFill>
                <a:schemeClr val="accent2"/>
              </a:solidFill>
            </a:endParaRPr>
          </a:p>
        </p:txBody>
      </p:sp>
      <p:sp>
        <p:nvSpPr>
          <p:cNvPr id="162" name="Google Shape;162;p23"/>
          <p:cNvSpPr txBox="1">
            <a:spLocks noGrp="1"/>
          </p:cNvSpPr>
          <p:nvPr>
            <p:ph type="body" idx="1"/>
          </p:nvPr>
        </p:nvSpPr>
        <p:spPr>
          <a:xfrm>
            <a:off x="457200" y="764704"/>
            <a:ext cx="8229600" cy="4525962"/>
          </a:xfrm>
          <a:prstGeom prst="rect">
            <a:avLst/>
          </a:prstGeom>
          <a:noFill/>
          <a:ln>
            <a:noFill/>
          </a:ln>
        </p:spPr>
        <p:txBody>
          <a:bodyPr spcFirstLastPara="1" wrap="square" lIns="91425" tIns="45700" rIns="91425" bIns="45700" anchor="t" anchorCtr="0">
            <a:noAutofit/>
          </a:bodyPr>
          <a:lstStyle/>
          <a:p>
            <a:pPr marL="342900" indent="-139700" algn="just">
              <a:spcBef>
                <a:spcPts val="640"/>
              </a:spcBef>
              <a:buSzPts val="3200"/>
              <a:buNone/>
            </a:pPr>
            <a:r>
              <a:rPr lang="es-ES" sz="2400" dirty="0">
                <a:latin typeface="Arial" charset="0"/>
              </a:rPr>
              <a:t>* Quedan liberados de toda acción civil, comercial y penal tributaria —con fundamento en la ley 23.771 y sus modificaciones, durante su vigencia, y la ley 24.769 y sus modificaciones— administrativa, penal cambiaria —dispuesta en la ley 19.359 (</a:t>
            </a:r>
            <a:r>
              <a:rPr lang="es-ES" sz="2400" dirty="0" err="1">
                <a:latin typeface="Arial" charset="0"/>
              </a:rPr>
              <a:t>t.o</a:t>
            </a:r>
            <a:r>
              <a:rPr lang="es-ES" sz="2400" dirty="0">
                <a:latin typeface="Arial" charset="0"/>
              </a:rPr>
              <a:t>. 1995) sus modificatorias y reglamentarias, salvo que se trate del supuesto previsto en el inciso b) del artículo 1° de dicha ley— y profesional que pudiera corresponder, los responsables por transgresiones que resulten regularizadas bajo el régimen de esta ley y las que tuvieran origen en aquéllas. </a:t>
            </a:r>
          </a:p>
          <a:p>
            <a:pPr marL="342900" marR="0" lvl="0" indent="-139700" algn="l" rtl="0">
              <a:lnSpc>
                <a:spcPct val="100000"/>
              </a:lnSpc>
              <a:spcBef>
                <a:spcPts val="640"/>
              </a:spcBef>
              <a:spcAft>
                <a:spcPts val="0"/>
              </a:spcAft>
              <a:buClr>
                <a:schemeClr val="dk1"/>
              </a:buClr>
              <a:buSzPts val="3200"/>
              <a:buFont typeface="Arial"/>
              <a:buNone/>
            </a:pPr>
            <a:endParaRPr sz="3200" b="0" i="0" u="none" dirty="0">
              <a:solidFill>
                <a:schemeClr val="dk1"/>
              </a:solidFill>
              <a:latin typeface="Arial"/>
              <a:ea typeface="Arial"/>
              <a:cs typeface="Arial"/>
              <a:sym typeface="Arial"/>
            </a:endParaRPr>
          </a:p>
          <a:p>
            <a:pPr marL="342900" marR="0" lvl="0" indent="-139700" algn="l" rtl="0">
              <a:spcBef>
                <a:spcPts val="640"/>
              </a:spcBef>
              <a:spcAft>
                <a:spcPts val="0"/>
              </a:spcAft>
              <a:buClr>
                <a:schemeClr val="dk1"/>
              </a:buClr>
              <a:buSzPts val="3200"/>
              <a:buFont typeface="Arial"/>
              <a:buNone/>
            </a:pPr>
            <a:endParaRPr sz="3200" b="0" i="0" u="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16543973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CCF490-4E58-DD53-4A0F-F005468EF051}"/>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EDC810C5-29B0-E7CA-E65B-090A5094FA30}"/>
              </a:ext>
            </a:extLst>
          </p:cNvPr>
          <p:cNvSpPr>
            <a:spLocks noGrp="1"/>
          </p:cNvSpPr>
          <p:nvPr>
            <p:ph idx="1"/>
          </p:nvPr>
        </p:nvSpPr>
        <p:spPr/>
        <p:txBody>
          <a:bodyPr/>
          <a:lstStyle/>
          <a:p>
            <a:endParaRPr lang="es-ES"/>
          </a:p>
        </p:txBody>
      </p:sp>
    </p:spTree>
    <p:extLst>
      <p:ext uri="{BB962C8B-B14F-4D97-AF65-F5344CB8AC3E}">
        <p14:creationId xmlns:p14="http://schemas.microsoft.com/office/powerpoint/2010/main" val="445940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81"/>
        <p:cNvGrpSpPr/>
        <p:nvPr/>
      </p:nvGrpSpPr>
      <p:grpSpPr>
        <a:xfrm>
          <a:off x="0" y="0"/>
          <a:ext cx="0" cy="0"/>
          <a:chOff x="0" y="0"/>
          <a:chExt cx="0" cy="0"/>
        </a:xfrm>
      </p:grpSpPr>
      <p:sp>
        <p:nvSpPr>
          <p:cNvPr id="182" name="Google Shape;182;p2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LEY PENAL MAS BENIGNA</a:t>
            </a:r>
            <a:endParaRPr/>
          </a:p>
        </p:txBody>
      </p:sp>
      <p:sp>
        <p:nvSpPr>
          <p:cNvPr id="183" name="Google Shape;183;p26"/>
          <p:cNvSpPr txBox="1">
            <a:spLocks noGrp="1"/>
          </p:cNvSpPr>
          <p:nvPr>
            <p:ph type="body" idx="1"/>
          </p:nvPr>
        </p:nvSpPr>
        <p:spPr>
          <a:xfrm>
            <a:off x="457200" y="1175891"/>
            <a:ext cx="8229600" cy="4525962"/>
          </a:xfrm>
          <a:prstGeom prst="rect">
            <a:avLst/>
          </a:prstGeom>
          <a:noFill/>
          <a:ln>
            <a:noFill/>
          </a:ln>
        </p:spPr>
        <p:txBody>
          <a:bodyPr spcFirstLastPara="1" wrap="square" lIns="91425" tIns="45700" rIns="91425" bIns="45700" anchor="t" anchorCtr="0">
            <a:noAutofit/>
          </a:bodyPr>
          <a:lstStyle/>
          <a:p>
            <a:pPr marL="342900" lvl="0" indent="-342900" algn="just" rtl="0">
              <a:lnSpc>
                <a:spcPct val="100000"/>
              </a:lnSpc>
              <a:spcBef>
                <a:spcPts val="0"/>
              </a:spcBef>
              <a:spcAft>
                <a:spcPts val="0"/>
              </a:spcAft>
              <a:buClr>
                <a:schemeClr val="dk1"/>
              </a:buClr>
              <a:buSzPts val="2400"/>
              <a:buFont typeface="Arial"/>
              <a:buChar char="•"/>
            </a:pPr>
            <a:r>
              <a:rPr lang="en-US" sz="2400" b="0" i="0" u="none" dirty="0">
                <a:solidFill>
                  <a:schemeClr val="dk1"/>
                </a:solidFill>
                <a:latin typeface="Arial"/>
                <a:ea typeface="Arial"/>
                <a:cs typeface="Arial"/>
                <a:sym typeface="Arial"/>
              </a:rPr>
              <a:t>La CSJN </a:t>
            </a:r>
            <a:r>
              <a:rPr lang="en-US" sz="2400" b="0" i="0" u="none" dirty="0" err="1">
                <a:solidFill>
                  <a:schemeClr val="dk1"/>
                </a:solidFill>
                <a:latin typeface="Arial"/>
                <a:ea typeface="Arial"/>
                <a:cs typeface="Arial"/>
                <a:sym typeface="Arial"/>
              </a:rPr>
              <a:t>resolvió</a:t>
            </a:r>
            <a:r>
              <a:rPr lang="en-US" sz="2400" b="0" i="0" u="none" dirty="0">
                <a:solidFill>
                  <a:schemeClr val="dk1"/>
                </a:solidFill>
                <a:latin typeface="Arial"/>
                <a:ea typeface="Arial"/>
                <a:cs typeface="Arial"/>
                <a:sym typeface="Arial"/>
              </a:rPr>
              <a:t> que </a:t>
            </a:r>
            <a:r>
              <a:rPr lang="en-US" sz="2400" b="0" i="0" u="none" dirty="0" err="1">
                <a:solidFill>
                  <a:schemeClr val="dk1"/>
                </a:solidFill>
                <a:latin typeface="Arial"/>
                <a:ea typeface="Arial"/>
                <a:cs typeface="Arial"/>
                <a:sym typeface="Arial"/>
              </a:rPr>
              <a:t>el</a:t>
            </a:r>
            <a:r>
              <a:rPr lang="en-US" sz="2400" b="0" i="0" u="none" dirty="0">
                <a:solidFill>
                  <a:schemeClr val="dk1"/>
                </a:solidFill>
                <a:latin typeface="Arial"/>
                <a:ea typeface="Arial"/>
                <a:cs typeface="Arial"/>
                <a:sym typeface="Arial"/>
              </a:rPr>
              <a:t> </a:t>
            </a:r>
            <a:r>
              <a:rPr lang="en-US" sz="2400" b="0" i="0" u="none" dirty="0" err="1">
                <a:solidFill>
                  <a:schemeClr val="dk1"/>
                </a:solidFill>
                <a:latin typeface="Arial"/>
                <a:ea typeface="Arial"/>
                <a:cs typeface="Arial"/>
                <a:sym typeface="Arial"/>
              </a:rPr>
              <a:t>aumento</a:t>
            </a:r>
            <a:r>
              <a:rPr lang="en-US" sz="2400" b="0" i="0" u="none" dirty="0">
                <a:solidFill>
                  <a:schemeClr val="dk1"/>
                </a:solidFill>
                <a:latin typeface="Arial"/>
                <a:ea typeface="Arial"/>
                <a:cs typeface="Arial"/>
                <a:sym typeface="Arial"/>
              </a:rPr>
              <a:t> del </a:t>
            </a:r>
            <a:r>
              <a:rPr lang="en-US" sz="2400" b="0" i="0" u="none" dirty="0" err="1">
                <a:solidFill>
                  <a:schemeClr val="dk1"/>
                </a:solidFill>
                <a:latin typeface="Arial"/>
                <a:ea typeface="Arial"/>
                <a:cs typeface="Arial"/>
                <a:sym typeface="Arial"/>
              </a:rPr>
              <a:t>monto</a:t>
            </a:r>
            <a:r>
              <a:rPr lang="en-US" sz="2400" b="0" i="0" u="none" dirty="0">
                <a:solidFill>
                  <a:schemeClr val="dk1"/>
                </a:solidFill>
                <a:latin typeface="Arial"/>
                <a:ea typeface="Arial"/>
                <a:cs typeface="Arial"/>
                <a:sym typeface="Arial"/>
              </a:rPr>
              <a:t> de la </a:t>
            </a:r>
            <a:r>
              <a:rPr lang="en-US" sz="2400" b="0" i="0" u="none" dirty="0" err="1">
                <a:solidFill>
                  <a:schemeClr val="dk1"/>
                </a:solidFill>
                <a:latin typeface="Arial"/>
                <a:ea typeface="Arial"/>
                <a:cs typeface="Arial"/>
                <a:sym typeface="Arial"/>
              </a:rPr>
              <a:t>condición</a:t>
            </a:r>
            <a:r>
              <a:rPr lang="en-US" sz="2400" b="0" i="0" u="none" dirty="0">
                <a:solidFill>
                  <a:schemeClr val="dk1"/>
                </a:solidFill>
                <a:latin typeface="Arial"/>
                <a:ea typeface="Arial"/>
                <a:cs typeface="Arial"/>
                <a:sym typeface="Arial"/>
              </a:rPr>
              <a:t> </a:t>
            </a:r>
            <a:r>
              <a:rPr lang="en-US" sz="2400" b="0" i="0" u="none" dirty="0" err="1">
                <a:solidFill>
                  <a:schemeClr val="dk1"/>
                </a:solidFill>
                <a:latin typeface="Arial"/>
                <a:ea typeface="Arial"/>
                <a:cs typeface="Arial"/>
                <a:sym typeface="Arial"/>
              </a:rPr>
              <a:t>objetiva</a:t>
            </a:r>
            <a:r>
              <a:rPr lang="en-US" sz="2400" b="0" i="0" u="none" dirty="0">
                <a:solidFill>
                  <a:schemeClr val="dk1"/>
                </a:solidFill>
                <a:latin typeface="Arial"/>
                <a:ea typeface="Arial"/>
                <a:cs typeface="Arial"/>
                <a:sym typeface="Arial"/>
              </a:rPr>
              <a:t> de </a:t>
            </a:r>
            <a:r>
              <a:rPr lang="en-US" sz="2400" b="0" i="0" u="none" dirty="0" err="1">
                <a:solidFill>
                  <a:schemeClr val="dk1"/>
                </a:solidFill>
                <a:latin typeface="Arial"/>
                <a:ea typeface="Arial"/>
                <a:cs typeface="Arial"/>
                <a:sym typeface="Arial"/>
              </a:rPr>
              <a:t>punibilidad</a:t>
            </a:r>
            <a:r>
              <a:rPr lang="en-US" sz="2400" b="0" i="0" u="none" dirty="0">
                <a:solidFill>
                  <a:schemeClr val="dk1"/>
                </a:solidFill>
                <a:latin typeface="Arial"/>
                <a:ea typeface="Arial"/>
                <a:cs typeface="Arial"/>
                <a:sym typeface="Arial"/>
              </a:rPr>
              <a:t> del </a:t>
            </a:r>
            <a:r>
              <a:rPr lang="en-US" sz="2400" b="0" i="0" u="none" dirty="0" err="1">
                <a:solidFill>
                  <a:schemeClr val="dk1"/>
                </a:solidFill>
                <a:latin typeface="Arial"/>
                <a:ea typeface="Arial"/>
                <a:cs typeface="Arial"/>
                <a:sym typeface="Arial"/>
              </a:rPr>
              <a:t>delito</a:t>
            </a:r>
            <a:r>
              <a:rPr lang="en-US" sz="2400" b="0" i="0" u="none" dirty="0">
                <a:solidFill>
                  <a:schemeClr val="dk1"/>
                </a:solidFill>
                <a:latin typeface="Arial"/>
                <a:ea typeface="Arial"/>
                <a:cs typeface="Arial"/>
                <a:sym typeface="Arial"/>
              </a:rPr>
              <a:t> de </a:t>
            </a:r>
            <a:r>
              <a:rPr lang="en-US" sz="2400" b="0" i="0" u="none" dirty="0" err="1">
                <a:solidFill>
                  <a:schemeClr val="dk1"/>
                </a:solidFill>
                <a:latin typeface="Arial"/>
                <a:ea typeface="Arial"/>
                <a:cs typeface="Arial"/>
                <a:sym typeface="Arial"/>
              </a:rPr>
              <a:t>apropiación</a:t>
            </a:r>
            <a:r>
              <a:rPr lang="en-US" sz="2400" b="0" i="0" u="none" dirty="0">
                <a:solidFill>
                  <a:schemeClr val="dk1"/>
                </a:solidFill>
                <a:latin typeface="Arial"/>
                <a:ea typeface="Arial"/>
                <a:cs typeface="Arial"/>
                <a:sym typeface="Arial"/>
              </a:rPr>
              <a:t> </a:t>
            </a:r>
            <a:r>
              <a:rPr lang="en-US" sz="2400" b="0" i="0" u="none" dirty="0" err="1">
                <a:solidFill>
                  <a:schemeClr val="dk1"/>
                </a:solidFill>
                <a:latin typeface="Arial"/>
                <a:ea typeface="Arial"/>
                <a:cs typeface="Arial"/>
                <a:sym typeface="Arial"/>
              </a:rPr>
              <a:t>indebida</a:t>
            </a:r>
            <a:r>
              <a:rPr lang="en-US" sz="2400" b="0" i="0" u="none" dirty="0">
                <a:solidFill>
                  <a:schemeClr val="dk1"/>
                </a:solidFill>
                <a:latin typeface="Arial"/>
                <a:ea typeface="Arial"/>
                <a:cs typeface="Arial"/>
                <a:sym typeface="Arial"/>
              </a:rPr>
              <a:t> de </a:t>
            </a:r>
            <a:r>
              <a:rPr lang="en-US" sz="2400" b="0" i="0" u="none" dirty="0" err="1">
                <a:solidFill>
                  <a:schemeClr val="dk1"/>
                </a:solidFill>
                <a:latin typeface="Arial"/>
                <a:ea typeface="Arial"/>
                <a:cs typeface="Arial"/>
                <a:sym typeface="Arial"/>
              </a:rPr>
              <a:t>recursos</a:t>
            </a:r>
            <a:r>
              <a:rPr lang="en-US" sz="2400" b="0" i="0" u="none" dirty="0">
                <a:solidFill>
                  <a:schemeClr val="dk1"/>
                </a:solidFill>
                <a:latin typeface="Arial"/>
                <a:ea typeface="Arial"/>
                <a:cs typeface="Arial"/>
                <a:sym typeface="Arial"/>
              </a:rPr>
              <a:t> de la </a:t>
            </a:r>
            <a:r>
              <a:rPr lang="en-US" sz="2400" b="0" i="0" u="none" dirty="0" err="1">
                <a:solidFill>
                  <a:schemeClr val="dk1"/>
                </a:solidFill>
                <a:latin typeface="Arial"/>
                <a:ea typeface="Arial"/>
                <a:cs typeface="Arial"/>
                <a:sym typeface="Arial"/>
              </a:rPr>
              <a:t>seguridad</a:t>
            </a:r>
            <a:r>
              <a:rPr lang="en-US" sz="2400" b="0" i="0" u="none" dirty="0">
                <a:solidFill>
                  <a:schemeClr val="dk1"/>
                </a:solidFill>
                <a:latin typeface="Arial"/>
                <a:ea typeface="Arial"/>
                <a:cs typeface="Arial"/>
                <a:sym typeface="Arial"/>
              </a:rPr>
              <a:t> social (ley 24.769, art. 9, </a:t>
            </a:r>
            <a:r>
              <a:rPr lang="en-US" sz="2400" b="0" i="0" u="none" dirty="0" err="1">
                <a:solidFill>
                  <a:schemeClr val="dk1"/>
                </a:solidFill>
                <a:latin typeface="Arial"/>
                <a:ea typeface="Arial"/>
                <a:cs typeface="Arial"/>
                <a:sym typeface="Arial"/>
              </a:rPr>
              <a:t>modificado</a:t>
            </a:r>
            <a:r>
              <a:rPr lang="en-US" sz="2400" b="0" i="0" u="none" dirty="0">
                <a:solidFill>
                  <a:schemeClr val="dk1"/>
                </a:solidFill>
                <a:latin typeface="Arial"/>
                <a:ea typeface="Arial"/>
                <a:cs typeface="Arial"/>
                <a:sym typeface="Arial"/>
              </a:rPr>
              <a:t> </a:t>
            </a:r>
            <a:r>
              <a:rPr lang="en-US" sz="2400" b="0" i="0" u="none" dirty="0" err="1">
                <a:solidFill>
                  <a:schemeClr val="dk1"/>
                </a:solidFill>
                <a:latin typeface="Arial"/>
                <a:ea typeface="Arial"/>
                <a:cs typeface="Arial"/>
                <a:sym typeface="Arial"/>
              </a:rPr>
              <a:t>por</a:t>
            </a:r>
            <a:r>
              <a:rPr lang="en-US" sz="2400" b="0" i="0" u="none" dirty="0">
                <a:solidFill>
                  <a:schemeClr val="dk1"/>
                </a:solidFill>
                <a:latin typeface="Arial"/>
                <a:ea typeface="Arial"/>
                <a:cs typeface="Arial"/>
                <a:sym typeface="Arial"/>
              </a:rPr>
              <a:t> la ley 26.063), </a:t>
            </a:r>
            <a:r>
              <a:rPr lang="en-US" sz="2400" b="0" i="0" u="none" dirty="0" err="1">
                <a:solidFill>
                  <a:schemeClr val="dk1"/>
                </a:solidFill>
                <a:latin typeface="Arial"/>
                <a:ea typeface="Arial"/>
                <a:cs typeface="Arial"/>
                <a:sym typeface="Arial"/>
              </a:rPr>
              <a:t>hace</a:t>
            </a:r>
            <a:r>
              <a:rPr lang="en-US" sz="2400" b="0" i="0" u="none" dirty="0">
                <a:solidFill>
                  <a:schemeClr val="dk1"/>
                </a:solidFill>
                <a:latin typeface="Arial"/>
                <a:ea typeface="Arial"/>
                <a:cs typeface="Arial"/>
                <a:sym typeface="Arial"/>
              </a:rPr>
              <a:t> </a:t>
            </a:r>
            <a:r>
              <a:rPr lang="en-US" sz="2400" b="0" i="0" u="none" dirty="0" err="1">
                <a:solidFill>
                  <a:schemeClr val="dk1"/>
                </a:solidFill>
                <a:latin typeface="Arial"/>
                <a:ea typeface="Arial"/>
                <a:cs typeface="Arial"/>
                <a:sym typeface="Arial"/>
              </a:rPr>
              <a:t>imperativo</a:t>
            </a:r>
            <a:r>
              <a:rPr lang="en-US" sz="2400" b="0" i="0" u="none" dirty="0">
                <a:solidFill>
                  <a:schemeClr val="dk1"/>
                </a:solidFill>
                <a:latin typeface="Arial"/>
                <a:ea typeface="Arial"/>
                <a:cs typeface="Arial"/>
                <a:sym typeface="Arial"/>
              </a:rPr>
              <a:t> </a:t>
            </a:r>
            <a:r>
              <a:rPr lang="en-US" sz="2400" b="0" i="0" u="none" dirty="0" err="1">
                <a:solidFill>
                  <a:schemeClr val="dk1"/>
                </a:solidFill>
                <a:latin typeface="Arial"/>
                <a:ea typeface="Arial"/>
                <a:cs typeface="Arial"/>
                <a:sym typeface="Arial"/>
              </a:rPr>
              <a:t>aplicar</a:t>
            </a:r>
            <a:r>
              <a:rPr lang="en-US" sz="2400" b="0" i="0" u="none" dirty="0">
                <a:solidFill>
                  <a:schemeClr val="dk1"/>
                </a:solidFill>
                <a:latin typeface="Arial"/>
                <a:ea typeface="Arial"/>
                <a:cs typeface="Arial"/>
                <a:sym typeface="Arial"/>
              </a:rPr>
              <a:t> la ley penal mas </a:t>
            </a:r>
            <a:r>
              <a:rPr lang="en-US" sz="2400" b="0" i="0" u="none" dirty="0" err="1">
                <a:solidFill>
                  <a:schemeClr val="dk1"/>
                </a:solidFill>
                <a:latin typeface="Arial"/>
                <a:ea typeface="Arial"/>
                <a:cs typeface="Arial"/>
                <a:sym typeface="Arial"/>
              </a:rPr>
              <a:t>benigna</a:t>
            </a:r>
            <a:r>
              <a:rPr lang="en-US" sz="2400" b="0" i="0" u="none" dirty="0">
                <a:solidFill>
                  <a:schemeClr val="dk1"/>
                </a:solidFill>
                <a:latin typeface="Arial"/>
                <a:ea typeface="Arial"/>
                <a:cs typeface="Arial"/>
                <a:sym typeface="Arial"/>
              </a:rPr>
              <a:t>. En </a:t>
            </a:r>
            <a:r>
              <a:rPr lang="en-US" sz="2400" b="0" i="0" u="none" dirty="0" err="1">
                <a:solidFill>
                  <a:schemeClr val="dk1"/>
                </a:solidFill>
                <a:latin typeface="Arial"/>
                <a:ea typeface="Arial"/>
                <a:cs typeface="Arial"/>
                <a:sym typeface="Arial"/>
              </a:rPr>
              <a:t>consecuencia</a:t>
            </a:r>
            <a:r>
              <a:rPr lang="en-US" sz="2400" b="0" i="0" u="none" dirty="0">
                <a:solidFill>
                  <a:schemeClr val="dk1"/>
                </a:solidFill>
                <a:latin typeface="Arial"/>
                <a:ea typeface="Arial"/>
                <a:cs typeface="Arial"/>
                <a:sym typeface="Arial"/>
              </a:rPr>
              <a:t> para </a:t>
            </a:r>
            <a:r>
              <a:rPr lang="en-US" sz="2400" b="0" i="0" u="none" dirty="0" err="1">
                <a:solidFill>
                  <a:schemeClr val="dk1"/>
                </a:solidFill>
                <a:latin typeface="Arial"/>
                <a:ea typeface="Arial"/>
                <a:cs typeface="Arial"/>
                <a:sym typeface="Arial"/>
              </a:rPr>
              <a:t>constituir</a:t>
            </a:r>
            <a:r>
              <a:rPr lang="en-US" sz="2400" b="0" i="0" u="none" dirty="0">
                <a:solidFill>
                  <a:schemeClr val="dk1"/>
                </a:solidFill>
                <a:latin typeface="Arial"/>
                <a:ea typeface="Arial"/>
                <a:cs typeface="Arial"/>
                <a:sym typeface="Arial"/>
              </a:rPr>
              <a:t> </a:t>
            </a:r>
            <a:r>
              <a:rPr lang="en-US" sz="2400" b="0" i="0" u="none" dirty="0" err="1">
                <a:solidFill>
                  <a:schemeClr val="dk1"/>
                </a:solidFill>
                <a:latin typeface="Arial"/>
                <a:ea typeface="Arial"/>
                <a:cs typeface="Arial"/>
                <a:sym typeface="Arial"/>
              </a:rPr>
              <a:t>delito</a:t>
            </a:r>
            <a:r>
              <a:rPr lang="en-US" sz="2400" b="0" i="0" u="none" dirty="0">
                <a:solidFill>
                  <a:schemeClr val="dk1"/>
                </a:solidFill>
                <a:latin typeface="Arial"/>
                <a:ea typeface="Arial"/>
                <a:cs typeface="Arial"/>
                <a:sym typeface="Arial"/>
              </a:rPr>
              <a:t>, la </a:t>
            </a:r>
            <a:r>
              <a:rPr lang="en-US" sz="2400" b="0" i="0" u="none" dirty="0" err="1">
                <a:solidFill>
                  <a:schemeClr val="dk1"/>
                </a:solidFill>
                <a:latin typeface="Arial"/>
                <a:ea typeface="Arial"/>
                <a:cs typeface="Arial"/>
                <a:sym typeface="Arial"/>
              </a:rPr>
              <a:t>apropiación</a:t>
            </a:r>
            <a:r>
              <a:rPr lang="en-US" sz="2400" b="0" i="0" u="none" dirty="0">
                <a:solidFill>
                  <a:schemeClr val="dk1"/>
                </a:solidFill>
                <a:latin typeface="Arial"/>
                <a:ea typeface="Arial"/>
                <a:cs typeface="Arial"/>
                <a:sym typeface="Arial"/>
              </a:rPr>
              <a:t> </a:t>
            </a:r>
            <a:r>
              <a:rPr lang="en-US" sz="2400" b="0" i="0" u="none" dirty="0" err="1">
                <a:solidFill>
                  <a:schemeClr val="dk1"/>
                </a:solidFill>
                <a:latin typeface="Arial"/>
                <a:ea typeface="Arial"/>
                <a:cs typeface="Arial"/>
                <a:sym typeface="Arial"/>
              </a:rPr>
              <a:t>debe</a:t>
            </a:r>
            <a:r>
              <a:rPr lang="en-US" sz="2400" b="0" i="0" u="none" dirty="0">
                <a:solidFill>
                  <a:schemeClr val="dk1"/>
                </a:solidFill>
                <a:latin typeface="Arial"/>
                <a:ea typeface="Arial"/>
                <a:cs typeface="Arial"/>
                <a:sym typeface="Arial"/>
              </a:rPr>
              <a:t> ser superior a </a:t>
            </a:r>
            <a:r>
              <a:rPr lang="en-US" sz="2400" b="0" i="0" u="none" dirty="0" err="1">
                <a:solidFill>
                  <a:schemeClr val="dk1"/>
                </a:solidFill>
                <a:latin typeface="Arial"/>
                <a:ea typeface="Arial"/>
                <a:cs typeface="Arial"/>
                <a:sym typeface="Arial"/>
              </a:rPr>
              <a:t>diez</a:t>
            </a:r>
            <a:r>
              <a:rPr lang="en-US" sz="2400" b="0" i="0" u="none" dirty="0">
                <a:solidFill>
                  <a:schemeClr val="dk1"/>
                </a:solidFill>
                <a:latin typeface="Arial"/>
                <a:ea typeface="Arial"/>
                <a:cs typeface="Arial"/>
                <a:sym typeface="Arial"/>
              </a:rPr>
              <a:t> mil pesos.</a:t>
            </a:r>
            <a:endParaRPr dirty="0"/>
          </a:p>
          <a:p>
            <a:pPr marL="342900" lvl="0" indent="-342900" algn="just" rtl="0">
              <a:lnSpc>
                <a:spcPct val="100000"/>
              </a:lnSpc>
              <a:spcBef>
                <a:spcPts val="480"/>
              </a:spcBef>
              <a:spcAft>
                <a:spcPts val="0"/>
              </a:spcAft>
              <a:buClr>
                <a:schemeClr val="dk1"/>
              </a:buClr>
              <a:buSzPts val="2400"/>
              <a:buFont typeface="Arial"/>
              <a:buChar char="•"/>
            </a:pPr>
            <a:r>
              <a:rPr lang="en-US" sz="2400" b="0" i="0" u="none" dirty="0">
                <a:solidFill>
                  <a:schemeClr val="dk1"/>
                </a:solidFill>
                <a:latin typeface="Arial"/>
                <a:ea typeface="Arial"/>
                <a:cs typeface="Arial"/>
                <a:sym typeface="Arial"/>
              </a:rPr>
              <a:t>CSJN, </a:t>
            </a:r>
            <a:r>
              <a:rPr lang="en-US" sz="2400" b="0" i="0" u="none" dirty="0" err="1">
                <a:solidFill>
                  <a:schemeClr val="dk1"/>
                </a:solidFill>
                <a:latin typeface="Arial"/>
                <a:ea typeface="Arial"/>
                <a:cs typeface="Arial"/>
                <a:sym typeface="Arial"/>
              </a:rPr>
              <a:t>Palero</a:t>
            </a:r>
            <a:r>
              <a:rPr lang="en-US" sz="2400" b="0" i="0" u="none" dirty="0">
                <a:solidFill>
                  <a:schemeClr val="dk1"/>
                </a:solidFill>
                <a:latin typeface="Arial"/>
                <a:ea typeface="Arial"/>
                <a:cs typeface="Arial"/>
                <a:sym typeface="Arial"/>
              </a:rPr>
              <a:t>, Jorge Carlos s/ </a:t>
            </a:r>
            <a:r>
              <a:rPr lang="en-US" sz="2400" b="0" i="0" u="none" dirty="0" err="1">
                <a:solidFill>
                  <a:schemeClr val="dk1"/>
                </a:solidFill>
                <a:latin typeface="Arial"/>
                <a:ea typeface="Arial"/>
                <a:cs typeface="Arial"/>
                <a:sym typeface="Arial"/>
              </a:rPr>
              <a:t>recurso</a:t>
            </a:r>
            <a:r>
              <a:rPr lang="en-US" sz="2400" b="0" i="0" u="none" dirty="0">
                <a:solidFill>
                  <a:schemeClr val="dk1"/>
                </a:solidFill>
                <a:latin typeface="Arial"/>
                <a:ea typeface="Arial"/>
                <a:cs typeface="Arial"/>
                <a:sym typeface="Arial"/>
              </a:rPr>
              <a:t> de </a:t>
            </a:r>
            <a:r>
              <a:rPr lang="en-US" sz="2400" b="0" i="0" u="none" dirty="0" err="1">
                <a:solidFill>
                  <a:schemeClr val="dk1"/>
                </a:solidFill>
                <a:latin typeface="Arial"/>
                <a:ea typeface="Arial"/>
                <a:cs typeface="Arial"/>
                <a:sym typeface="Arial"/>
              </a:rPr>
              <a:t>casación</a:t>
            </a:r>
            <a:r>
              <a:rPr lang="en-US" sz="2400" b="0" i="0" u="none" dirty="0">
                <a:solidFill>
                  <a:schemeClr val="dk1"/>
                </a:solidFill>
                <a:latin typeface="Arial"/>
                <a:ea typeface="Arial"/>
                <a:cs typeface="Arial"/>
                <a:sym typeface="Arial"/>
              </a:rPr>
              <a:t>, 23.10.2007</a:t>
            </a:r>
            <a:endParaRPr dirty="0"/>
          </a:p>
          <a:p>
            <a:pPr marL="342900" lvl="0" indent="-190500" algn="l" rtl="0">
              <a:spcBef>
                <a:spcPts val="480"/>
              </a:spcBef>
              <a:spcAft>
                <a:spcPts val="0"/>
              </a:spcAft>
              <a:buClr>
                <a:schemeClr val="dk1"/>
              </a:buClr>
              <a:buSzPts val="2400"/>
              <a:buFont typeface="Arial"/>
              <a:buNone/>
            </a:pPr>
            <a:endParaRPr sz="2400" b="0" i="0" u="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07347782"/>
      </p:ext>
    </p:extLst>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9142</TotalTime>
  <Words>3592</Words>
  <Application>Microsoft Macintosh PowerPoint</Application>
  <PresentationFormat>Presentación en pantalla (4:3)</PresentationFormat>
  <Paragraphs>313</Paragraphs>
  <Slides>80</Slides>
  <Notes>16</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80</vt:i4>
      </vt:variant>
    </vt:vector>
  </HeadingPairs>
  <TitlesOfParts>
    <vt:vector size="85" baseType="lpstr">
      <vt:lpstr>ＭＳ Ｐゴシック</vt:lpstr>
      <vt:lpstr>Arial</vt:lpstr>
      <vt:lpstr>Calibri</vt:lpstr>
      <vt:lpstr>Times New Roman</vt:lpstr>
      <vt:lpstr>Diseño predeterminado</vt:lpstr>
      <vt:lpstr>Presentación de PowerPoint</vt:lpstr>
      <vt:lpstr>Presentación de PowerPoint</vt:lpstr>
      <vt:lpstr>SACA LA PLATA DEL COLCHON</vt:lpstr>
      <vt:lpstr>REFORMA PENAL TRIBUTARIO</vt:lpstr>
      <vt:lpstr>DERECHO PENAL TRIBUTARIO</vt:lpstr>
      <vt:lpstr>BLANQUEOS</vt:lpstr>
      <vt:lpstr>BLANQUEOS</vt:lpstr>
      <vt:lpstr>CONDONACIONES</vt:lpstr>
      <vt:lpstr>LEY PENAL MAS BENIGNA</vt:lpstr>
      <vt:lpstr>BALA DE PLATA</vt:lpstr>
      <vt:lpstr>NO PAGO DE IMPUESTOS</vt:lpstr>
      <vt:lpstr>NO PAGO DE IMPUESTOS</vt:lpstr>
      <vt:lpstr>DOLO</vt:lpstr>
      <vt:lpstr>  Título I - Delitos Tributarios </vt:lpstr>
      <vt:lpstr>EVASION AGRAVADA</vt:lpstr>
      <vt:lpstr>EVASION AGRAVADA (cont)</vt:lpstr>
      <vt:lpstr>APROPIACION INDEBIDA DE TRIBUTOS</vt:lpstr>
      <vt:lpstr>APROPIACION INDEBIDA DE RECURSOS DE LA SEGURIDAD SOCIAL</vt:lpstr>
      <vt:lpstr>BALA DE PLATA CAMBIO</vt:lpstr>
      <vt:lpstr>BALA DE PLATA</vt:lpstr>
      <vt:lpstr>REPARACION INTEGRAL</vt:lpstr>
      <vt:lpstr>REPARACION INTEGRAL SI</vt:lpstr>
      <vt:lpstr>CODIGO PENAL</vt:lpstr>
      <vt:lpstr>REPARACION INTEGRAL DEL PERJUICIO</vt:lpstr>
      <vt:lpstr>QUE ES REPARACION INTEGRAL DEL PERJUICIO?</vt:lpstr>
      <vt:lpstr>Presentación de PowerPoint</vt:lpstr>
      <vt:lpstr>Presentación de PowerPoint</vt:lpstr>
      <vt:lpstr>REPARACIÓN INTEGRAL</vt:lpstr>
      <vt:lpstr>MULTAS, Acá es otro cantar</vt:lpstr>
      <vt:lpstr>MULTA AUTOMATICA</vt:lpstr>
      <vt:lpstr>DEC.INFORMATIVAS</vt:lpstr>
      <vt:lpstr>INFRACCIONES FORMALES</vt:lpstr>
      <vt:lpstr>FORMALES AGRAVADAS</vt:lpstr>
      <vt:lpstr>DEC.INFORMATIVAS</vt:lpstr>
      <vt:lpstr>INCUMPLIMIENTOS PARCIALES</vt:lpstr>
      <vt:lpstr>CLAUSURA</vt:lpstr>
      <vt:lpstr>CLAUSURA Y MULTA</vt:lpstr>
      <vt:lpstr>PRESCRIPCION</vt:lpstr>
      <vt:lpstr>DISCREPANCIA SIGNIFICATIVA</vt:lpstr>
      <vt:lpstr>PRESCRIPCION PROVINCIAS Y MUNICIPIOS</vt:lpstr>
      <vt:lpstr>PRESCRIPCION OBRAS SOCIALES</vt:lpstr>
      <vt:lpstr>PRESCRIPCION APORTES Y CONTRIBUCIONES</vt:lpstr>
      <vt:lpstr>PRESCRIPCION CUANDO NO SE REDUCE</vt:lpstr>
      <vt:lpstr>SACA LA PLATA DEL COLCHON</vt:lpstr>
      <vt:lpstr>GANANCIAS hoy</vt:lpstr>
      <vt:lpstr>GANANCIAS  HOY</vt:lpstr>
      <vt:lpstr>Presentación de PowerPoint</vt:lpstr>
      <vt:lpstr>Presentación de PowerPoint</vt:lpstr>
      <vt:lpstr>GANANCIAS SIMPLIFICADA</vt:lpstr>
      <vt:lpstr>DECLARACION SIMPLIFICADA</vt:lpstr>
      <vt:lpstr>DECLARACION SIMPLIFICADA</vt:lpstr>
      <vt:lpstr>DECLARACION SIMPLIFICADA</vt:lpstr>
      <vt:lpstr>DECLARACION SIMPLIFICADA</vt:lpstr>
      <vt:lpstr>QUE INFORMACION NO RECIBE ARCA HOY</vt:lpstr>
      <vt:lpstr>QUE INFORMACION NO RECIBE ARCA HOY</vt:lpstr>
      <vt:lpstr>NUEVOS MONTOS INFORMACION RG 5699</vt:lpstr>
      <vt:lpstr>NUEVOS MONTOS INFORMACION RG 5699</vt:lpstr>
      <vt:lpstr>DECLARACION SIMPLIFICADA</vt:lpstr>
      <vt:lpstr>EFECTO LIBERATORIO DEL PAGO</vt:lpstr>
      <vt:lpstr>PRESUNCIÓN DE EXACTITUD</vt:lpstr>
      <vt:lpstr>PRESUNCION EXACTITUD</vt:lpstr>
      <vt:lpstr>NO APLICACION PRESUNCION</vt:lpstr>
      <vt:lpstr>BLOQUEO DE INSPECCIONES????</vt:lpstr>
      <vt:lpstr>BLOQUEO DE INSPECCIONES??? </vt:lpstr>
      <vt:lpstr>OJO  </vt:lpstr>
      <vt:lpstr>LAVADO DE DINERO </vt:lpstr>
      <vt:lpstr>CARGA DE LA PRUEBA</vt:lpstr>
      <vt:lpstr>OMISION DE INGRESOS</vt:lpstr>
      <vt:lpstr>BANCARIZACIÓN</vt:lpstr>
      <vt:lpstr>BANCARIZACIÓN</vt:lpstr>
      <vt:lpstr>BANCARIZACIÓN</vt:lpstr>
      <vt:lpstr>BANCARIZACIÓN</vt:lpstr>
      <vt:lpstr>MONOTRIBUTO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GASTONM</dc:creator>
  <cp:lastModifiedBy>Horacio Cardozo</cp:lastModifiedBy>
  <cp:revision>116</cp:revision>
  <dcterms:created xsi:type="dcterms:W3CDTF">2011-04-28T01:11:22Z</dcterms:created>
  <dcterms:modified xsi:type="dcterms:W3CDTF">2026-02-13T11:46:26Z</dcterms:modified>
</cp:coreProperties>
</file>