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77.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71.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79.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80.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Lst>
  <p:sldSz cy="5143500" cx="9144000"/>
  <p:notesSz cx="6858000" cy="9144000"/>
  <p:embeddedFontLst>
    <p:embeddedFont>
      <p:font typeface="Raleway"/>
      <p:regular r:id="rId86"/>
      <p:bold r:id="rId87"/>
      <p:italic r:id="rId88"/>
      <p:boldItalic r:id="rId89"/>
    </p:embeddedFont>
    <p:embeddedFont>
      <p:font typeface="Lato"/>
      <p:regular r:id="rId90"/>
      <p:bold r:id="rId91"/>
      <p:italic r:id="rId92"/>
      <p:boldItalic r:id="rId9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84" Type="http://schemas.openxmlformats.org/officeDocument/2006/relationships/slide" Target="slides/slide79.xml"/><Relationship Id="rId83" Type="http://schemas.openxmlformats.org/officeDocument/2006/relationships/slide" Target="slides/slide78.xml"/><Relationship Id="rId42" Type="http://schemas.openxmlformats.org/officeDocument/2006/relationships/slide" Target="slides/slide37.xml"/><Relationship Id="rId86" Type="http://schemas.openxmlformats.org/officeDocument/2006/relationships/font" Target="fonts/Raleway-regular.fntdata"/><Relationship Id="rId41" Type="http://schemas.openxmlformats.org/officeDocument/2006/relationships/slide" Target="slides/slide36.xml"/><Relationship Id="rId85" Type="http://schemas.openxmlformats.org/officeDocument/2006/relationships/slide" Target="slides/slide80.xml"/><Relationship Id="rId44" Type="http://schemas.openxmlformats.org/officeDocument/2006/relationships/slide" Target="slides/slide39.xml"/><Relationship Id="rId88" Type="http://schemas.openxmlformats.org/officeDocument/2006/relationships/font" Target="fonts/Raleway-italic.fntdata"/><Relationship Id="rId43" Type="http://schemas.openxmlformats.org/officeDocument/2006/relationships/slide" Target="slides/slide38.xml"/><Relationship Id="rId87" Type="http://schemas.openxmlformats.org/officeDocument/2006/relationships/font" Target="fonts/Raleway-bold.fntdata"/><Relationship Id="rId46" Type="http://schemas.openxmlformats.org/officeDocument/2006/relationships/slide" Target="slides/slide41.xml"/><Relationship Id="rId45" Type="http://schemas.openxmlformats.org/officeDocument/2006/relationships/slide" Target="slides/slide40.xml"/><Relationship Id="rId89" Type="http://schemas.openxmlformats.org/officeDocument/2006/relationships/font" Target="fonts/Raleway-boldItalic.fntdata"/><Relationship Id="rId80" Type="http://schemas.openxmlformats.org/officeDocument/2006/relationships/slide" Target="slides/slide75.xml"/><Relationship Id="rId82" Type="http://schemas.openxmlformats.org/officeDocument/2006/relationships/slide" Target="slides/slide77.xml"/><Relationship Id="rId81" Type="http://schemas.openxmlformats.org/officeDocument/2006/relationships/slide" Target="slides/slide7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73" Type="http://schemas.openxmlformats.org/officeDocument/2006/relationships/slide" Target="slides/slide68.xml"/><Relationship Id="rId72" Type="http://schemas.openxmlformats.org/officeDocument/2006/relationships/slide" Target="slides/slide67.xml"/><Relationship Id="rId31" Type="http://schemas.openxmlformats.org/officeDocument/2006/relationships/slide" Target="slides/slide26.xml"/><Relationship Id="rId75" Type="http://schemas.openxmlformats.org/officeDocument/2006/relationships/slide" Target="slides/slide70.xml"/><Relationship Id="rId30" Type="http://schemas.openxmlformats.org/officeDocument/2006/relationships/slide" Target="slides/slide25.xml"/><Relationship Id="rId74" Type="http://schemas.openxmlformats.org/officeDocument/2006/relationships/slide" Target="slides/slide69.xml"/><Relationship Id="rId33" Type="http://schemas.openxmlformats.org/officeDocument/2006/relationships/slide" Target="slides/slide28.xml"/><Relationship Id="rId77" Type="http://schemas.openxmlformats.org/officeDocument/2006/relationships/slide" Target="slides/slide72.xml"/><Relationship Id="rId32" Type="http://schemas.openxmlformats.org/officeDocument/2006/relationships/slide" Target="slides/slide27.xml"/><Relationship Id="rId76" Type="http://schemas.openxmlformats.org/officeDocument/2006/relationships/slide" Target="slides/slide71.xml"/><Relationship Id="rId35" Type="http://schemas.openxmlformats.org/officeDocument/2006/relationships/slide" Target="slides/slide30.xml"/><Relationship Id="rId79" Type="http://schemas.openxmlformats.org/officeDocument/2006/relationships/slide" Target="slides/slide74.xml"/><Relationship Id="rId34" Type="http://schemas.openxmlformats.org/officeDocument/2006/relationships/slide" Target="slides/slide29.xml"/><Relationship Id="rId78" Type="http://schemas.openxmlformats.org/officeDocument/2006/relationships/slide" Target="slides/slide73.xml"/><Relationship Id="rId71" Type="http://schemas.openxmlformats.org/officeDocument/2006/relationships/slide" Target="slides/slide66.xml"/><Relationship Id="rId70" Type="http://schemas.openxmlformats.org/officeDocument/2006/relationships/slide" Target="slides/slide65.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69" Type="http://schemas.openxmlformats.org/officeDocument/2006/relationships/slide" Target="slides/slide64.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91" Type="http://schemas.openxmlformats.org/officeDocument/2006/relationships/font" Target="fonts/Lato-bold.fntdata"/><Relationship Id="rId90" Type="http://schemas.openxmlformats.org/officeDocument/2006/relationships/font" Target="fonts/Lato-regular.fntdata"/><Relationship Id="rId93" Type="http://schemas.openxmlformats.org/officeDocument/2006/relationships/font" Target="fonts/Lato-boldItalic.fntdata"/><Relationship Id="rId92" Type="http://schemas.openxmlformats.org/officeDocument/2006/relationships/font" Target="fonts/Lato-italic.fntdata"/><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8c174020cd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8c174020cd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8c174020cd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8c174020cd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38c174020cd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38c174020cd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8c174020cd_0_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8c174020cd_0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8c174020cd_0_5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8c174020cd_0_5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8c174020cd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8c174020cd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38c174020cd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38c174020cd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38c174020cd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8c174020cd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8c174020cd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8c174020cd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38c174020cd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38c174020cd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68d27985f6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68d27985f6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8c174020cd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8c174020cd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38c174020cd_0_4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38c174020cd_0_4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38c174020cd_0_4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 name="Google Shape;224;g38c174020cd_0_4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38c174020cd_0_5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38c174020cd_0_5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38c174020cd_0_5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38c174020cd_0_5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38c174020cd_0_5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38c174020cd_0_5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38c174020cd_0_5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38c174020cd_0_5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8c174020cd_0_5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38c174020cd_0_5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8c174020cd_0_5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9" name="Google Shape;259;g38c174020cd_0_5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38c2aa858b7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38c2aa858b7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8c174020cd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8c174020cd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g38c174020cd_0_5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38c174020cd_0_5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g38c174020cd_0_5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g38c174020cd_0_5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38c174020cd_0_5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38c174020cd_0_5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38c2aa858b7_2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7" name="Google Shape;287;g38c2aa858b7_2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38c2aa858b7_2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38c2aa858b7_2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g3a9aa0c6de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9" name="Google Shape;299;g3a9aa0c6de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8c2aa858b7_2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7" name="Google Shape;317;g38c2aa858b7_2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38c2aa858b7_2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38c2aa858b7_2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38d8a2b95f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7" name="Google Shape;327;g38d8a2b95f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38d8a2b95f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38d8a2b95f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8c174020c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8c174020c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g38d8a2b95f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38d8a2b95f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g38d8a2b95f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5" name="Google Shape;345;g38d8a2b95f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g38d8a2b95f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1" name="Google Shape;351;g38d8a2b95f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38d8a2b95f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7" name="Google Shape;357;g38d8a2b95f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38d8a2b95f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38d8a2b95f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38d8a2b95f9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38d8a2b95f9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g38d8a2b95f9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5" name="Google Shape;375;g38d8a2b95f9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g38d8a2b95f9_0_1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1" name="Google Shape;381;g38d8a2b95f9_0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g38d8a2b95f9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7" name="Google Shape;387;g38d8a2b95f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g38d8a2b95f9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2" name="Google Shape;392;g38d8a2b95f9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8c174020cd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8c174020cd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g38d8a2b95f9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8" name="Google Shape;398;g38d8a2b95f9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g38d8a2b95f9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4" name="Google Shape;404;g38d8a2b95f9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38d8a2b95f9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38d8a2b95f9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38d8a2b95f9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6" name="Google Shape;416;g38d8a2b95f9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g38d8a2b95f9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1" name="Google Shape;421;g38d8a2b95f9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g38d8a2b95f9_0_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7" name="Google Shape;427;g38d8a2b95f9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g38d8a2b95f9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3" name="Google Shape;433;g38d8a2b95f9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g38d8a2b95f9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9" name="Google Shape;439;g38d8a2b95f9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g38d8a2b95f9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45" name="Google Shape;445;g38d8a2b95f9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9" name="Shape 449"/>
        <p:cNvGrpSpPr/>
        <p:nvPr/>
      </p:nvGrpSpPr>
      <p:grpSpPr>
        <a:xfrm>
          <a:off x="0" y="0"/>
          <a:ext cx="0" cy="0"/>
          <a:chOff x="0" y="0"/>
          <a:chExt cx="0" cy="0"/>
        </a:xfrm>
      </p:grpSpPr>
      <p:sp>
        <p:nvSpPr>
          <p:cNvPr id="450" name="Google Shape;450;g38d8a2b95f9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1" name="Google Shape;451;g38d8a2b95f9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8c174020cd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8c174020cd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4" name="Shape 454"/>
        <p:cNvGrpSpPr/>
        <p:nvPr/>
      </p:nvGrpSpPr>
      <p:grpSpPr>
        <a:xfrm>
          <a:off x="0" y="0"/>
          <a:ext cx="0" cy="0"/>
          <a:chOff x="0" y="0"/>
          <a:chExt cx="0" cy="0"/>
        </a:xfrm>
      </p:grpSpPr>
      <p:sp>
        <p:nvSpPr>
          <p:cNvPr id="455" name="Google Shape;455;g38d8a2b95f9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6" name="Google Shape;456;g38d8a2b95f9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0" name="Shape 460"/>
        <p:cNvGrpSpPr/>
        <p:nvPr/>
      </p:nvGrpSpPr>
      <p:grpSpPr>
        <a:xfrm>
          <a:off x="0" y="0"/>
          <a:ext cx="0" cy="0"/>
          <a:chOff x="0" y="0"/>
          <a:chExt cx="0" cy="0"/>
        </a:xfrm>
      </p:grpSpPr>
      <p:sp>
        <p:nvSpPr>
          <p:cNvPr id="461" name="Google Shape;461;g38d8a2b95f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2" name="Google Shape;462;g38d8a2b95f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g38d8a2b95f9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8" name="Google Shape;468;g38d8a2b95f9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g38d8a2b95f9_0_1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4" name="Google Shape;474;g38d8a2b95f9_0_1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8" name="Shape 478"/>
        <p:cNvGrpSpPr/>
        <p:nvPr/>
      </p:nvGrpSpPr>
      <p:grpSpPr>
        <a:xfrm>
          <a:off x="0" y="0"/>
          <a:ext cx="0" cy="0"/>
          <a:chOff x="0" y="0"/>
          <a:chExt cx="0" cy="0"/>
        </a:xfrm>
      </p:grpSpPr>
      <p:sp>
        <p:nvSpPr>
          <p:cNvPr id="479" name="Google Shape;479;g38d8a2b95f9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0" name="Google Shape;480;g38d8a2b95f9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4" name="Shape 484"/>
        <p:cNvGrpSpPr/>
        <p:nvPr/>
      </p:nvGrpSpPr>
      <p:grpSpPr>
        <a:xfrm>
          <a:off x="0" y="0"/>
          <a:ext cx="0" cy="0"/>
          <a:chOff x="0" y="0"/>
          <a:chExt cx="0" cy="0"/>
        </a:xfrm>
      </p:grpSpPr>
      <p:sp>
        <p:nvSpPr>
          <p:cNvPr id="485" name="Google Shape;485;g38d8a2b95f9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6" name="Google Shape;486;g38d8a2b95f9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g38d8a2b95f9_0_1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2" name="Google Shape;492;g38d8a2b95f9_0_1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g38d8a2b95f9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8" name="Google Shape;498;g38d8a2b95f9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2" name="Shape 502"/>
        <p:cNvGrpSpPr/>
        <p:nvPr/>
      </p:nvGrpSpPr>
      <p:grpSpPr>
        <a:xfrm>
          <a:off x="0" y="0"/>
          <a:ext cx="0" cy="0"/>
          <a:chOff x="0" y="0"/>
          <a:chExt cx="0" cy="0"/>
        </a:xfrm>
      </p:grpSpPr>
      <p:sp>
        <p:nvSpPr>
          <p:cNvPr id="503" name="Google Shape;503;g38d8a2b95f9_0_1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4" name="Google Shape;504;g38d8a2b95f9_0_1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g38d8a2b95f9_0_1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0" name="Google Shape;510;g38d8a2b95f9_0_1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8c174020cd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8c174020cd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g38d8a2b95f9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6" name="Google Shape;516;g38d8a2b95f9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0" name="Shape 520"/>
        <p:cNvGrpSpPr/>
        <p:nvPr/>
      </p:nvGrpSpPr>
      <p:grpSpPr>
        <a:xfrm>
          <a:off x="0" y="0"/>
          <a:ext cx="0" cy="0"/>
          <a:chOff x="0" y="0"/>
          <a:chExt cx="0" cy="0"/>
        </a:xfrm>
      </p:grpSpPr>
      <p:sp>
        <p:nvSpPr>
          <p:cNvPr id="521" name="Google Shape;521;g38d8a2b95f9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2" name="Google Shape;522;g38d8a2b95f9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6" name="Shape 526"/>
        <p:cNvGrpSpPr/>
        <p:nvPr/>
      </p:nvGrpSpPr>
      <p:grpSpPr>
        <a:xfrm>
          <a:off x="0" y="0"/>
          <a:ext cx="0" cy="0"/>
          <a:chOff x="0" y="0"/>
          <a:chExt cx="0" cy="0"/>
        </a:xfrm>
      </p:grpSpPr>
      <p:sp>
        <p:nvSpPr>
          <p:cNvPr id="527" name="Google Shape;527;g38d8a2b95f9_0_1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8" name="Google Shape;528;g38d8a2b95f9_0_1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2" name="Shape 532"/>
        <p:cNvGrpSpPr/>
        <p:nvPr/>
      </p:nvGrpSpPr>
      <p:grpSpPr>
        <a:xfrm>
          <a:off x="0" y="0"/>
          <a:ext cx="0" cy="0"/>
          <a:chOff x="0" y="0"/>
          <a:chExt cx="0" cy="0"/>
        </a:xfrm>
      </p:grpSpPr>
      <p:sp>
        <p:nvSpPr>
          <p:cNvPr id="533" name="Google Shape;533;g38d8a2b95f9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34" name="Google Shape;534;g38d8a2b95f9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8" name="Shape 538"/>
        <p:cNvGrpSpPr/>
        <p:nvPr/>
      </p:nvGrpSpPr>
      <p:grpSpPr>
        <a:xfrm>
          <a:off x="0" y="0"/>
          <a:ext cx="0" cy="0"/>
          <a:chOff x="0" y="0"/>
          <a:chExt cx="0" cy="0"/>
        </a:xfrm>
      </p:grpSpPr>
      <p:sp>
        <p:nvSpPr>
          <p:cNvPr id="539" name="Google Shape;539;g38d8a2b95f9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0" name="Google Shape;540;g38d8a2b95f9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4" name="Shape 544"/>
        <p:cNvGrpSpPr/>
        <p:nvPr/>
      </p:nvGrpSpPr>
      <p:grpSpPr>
        <a:xfrm>
          <a:off x="0" y="0"/>
          <a:ext cx="0" cy="0"/>
          <a:chOff x="0" y="0"/>
          <a:chExt cx="0" cy="0"/>
        </a:xfrm>
      </p:grpSpPr>
      <p:sp>
        <p:nvSpPr>
          <p:cNvPr id="545" name="Google Shape;545;g38d8a2b95f9_0_1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6" name="Google Shape;546;g38d8a2b95f9_0_1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0" name="Shape 550"/>
        <p:cNvGrpSpPr/>
        <p:nvPr/>
      </p:nvGrpSpPr>
      <p:grpSpPr>
        <a:xfrm>
          <a:off x="0" y="0"/>
          <a:ext cx="0" cy="0"/>
          <a:chOff x="0" y="0"/>
          <a:chExt cx="0" cy="0"/>
        </a:xfrm>
      </p:grpSpPr>
      <p:sp>
        <p:nvSpPr>
          <p:cNvPr id="551" name="Google Shape;551;g38d8a2b95f9_0_1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2" name="Google Shape;552;g38d8a2b95f9_0_1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6" name="Shape 556"/>
        <p:cNvGrpSpPr/>
        <p:nvPr/>
      </p:nvGrpSpPr>
      <p:grpSpPr>
        <a:xfrm>
          <a:off x="0" y="0"/>
          <a:ext cx="0" cy="0"/>
          <a:chOff x="0" y="0"/>
          <a:chExt cx="0" cy="0"/>
        </a:xfrm>
      </p:grpSpPr>
      <p:sp>
        <p:nvSpPr>
          <p:cNvPr id="557" name="Google Shape;557;g36cb36890aa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8" name="Google Shape;558;g36cb36890aa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2" name="Shape 562"/>
        <p:cNvGrpSpPr/>
        <p:nvPr/>
      </p:nvGrpSpPr>
      <p:grpSpPr>
        <a:xfrm>
          <a:off x="0" y="0"/>
          <a:ext cx="0" cy="0"/>
          <a:chOff x="0" y="0"/>
          <a:chExt cx="0" cy="0"/>
        </a:xfrm>
      </p:grpSpPr>
      <p:sp>
        <p:nvSpPr>
          <p:cNvPr id="563" name="Google Shape;563;g36cb36890a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4" name="Google Shape;564;g36cb36890a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7" name="Shape 567"/>
        <p:cNvGrpSpPr/>
        <p:nvPr/>
      </p:nvGrpSpPr>
      <p:grpSpPr>
        <a:xfrm>
          <a:off x="0" y="0"/>
          <a:ext cx="0" cy="0"/>
          <a:chOff x="0" y="0"/>
          <a:chExt cx="0" cy="0"/>
        </a:xfrm>
      </p:grpSpPr>
      <p:sp>
        <p:nvSpPr>
          <p:cNvPr id="568" name="Google Shape;568;g368d27985f6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9" name="Google Shape;569;g368d27985f6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8c174020cd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8c174020cd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g36cb36890aa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4" name="Google Shape;574;g36cb36890aa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8c174020cd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8c174020cd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5" name="Google Shape;15;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6" name="Google Shape;16;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3"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 name="Google Shape;77;p11"/>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79" name="Google Shape;79;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7"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1" name="Google Shape;21;p3"/>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2" name="Google Shape;22;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3"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 name="Google Shape;28;p4"/>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29" name="Google Shape;29;p4"/>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0" name="Google Shape;30;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5"/>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7" name="Google Shape;37;p5"/>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8" name="Google Shape;38;p5"/>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9" name="Google Shape;39;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0"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6" name="Google Shape;46;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7"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7"/>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3" name="Google Shape;53;p7"/>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5"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9" name="Google Shape;59;p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0" name="Google Shape;60;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9"/>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67" name="Google Shape;67;p9"/>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68" name="Google Shape;68;p9"/>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9" name="Google Shape;69;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10"/>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ctrTitle"/>
          </p:nvPr>
        </p:nvSpPr>
        <p:spPr>
          <a:xfrm>
            <a:off x="729450" y="1322450"/>
            <a:ext cx="7688100" cy="1949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Aplicación de la LDC a los procesos sistémicos.</a:t>
            </a:r>
            <a:br>
              <a:rPr lang="es"/>
            </a:br>
            <a:r>
              <a:rPr lang="es" sz="3311"/>
              <a:t>Alcance del beneficio de justicia gratuita.</a:t>
            </a:r>
            <a:endParaRPr sz="3311"/>
          </a:p>
          <a:p>
            <a:pPr indent="0" lvl="0" marL="0" rtl="0" algn="l">
              <a:spcBef>
                <a:spcPts val="0"/>
              </a:spcBef>
              <a:spcAft>
                <a:spcPts val="0"/>
              </a:spcAft>
              <a:buNone/>
            </a:pPr>
            <a:r>
              <a:t/>
            </a:r>
            <a:endParaRPr/>
          </a:p>
        </p:txBody>
      </p:sp>
      <p:sp>
        <p:nvSpPr>
          <p:cNvPr id="87" name="Google Shape;87;p13"/>
          <p:cNvSpPr txBox="1"/>
          <p:nvPr>
            <p:ph idx="1" type="subTitle"/>
          </p:nvPr>
        </p:nvSpPr>
        <p:spPr>
          <a:xfrm>
            <a:off x="729625" y="3172900"/>
            <a:ext cx="7688100" cy="1057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Colegio de Abogados y Abogadas de Neuqu</a:t>
            </a:r>
            <a:r>
              <a:rPr lang="es"/>
              <a:t>én. 27 de noviembre de 2025.</a:t>
            </a:r>
            <a:endParaRPr/>
          </a:p>
          <a:p>
            <a:pPr indent="0" lvl="0" marL="0" rtl="0" algn="l">
              <a:spcBef>
                <a:spcPts val="0"/>
              </a:spcBef>
              <a:spcAft>
                <a:spcPts val="0"/>
              </a:spcAft>
              <a:buNone/>
            </a:pPr>
            <a:r>
              <a:rPr lang="es"/>
              <a:t>Manuel Castañon L</a:t>
            </a:r>
            <a:r>
              <a:rPr lang="es"/>
              <a:t>ópez.</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2"/>
          <p:cNvSpPr txBox="1"/>
          <p:nvPr>
            <p:ph type="title"/>
          </p:nvPr>
        </p:nvSpPr>
        <p:spPr>
          <a:xfrm>
            <a:off x="727800" y="1346050"/>
            <a:ext cx="7688400" cy="1518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¿Es aplicable el derecho de consumo a la relación entre trabajadores y la ART?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Fundamentos constitucionales</a:t>
            </a:r>
            <a:endParaRPr/>
          </a:p>
          <a:p>
            <a:pPr indent="0" lvl="0" marL="0" rtl="0" algn="l">
              <a:spcBef>
                <a:spcPts val="0"/>
              </a:spcBef>
              <a:spcAft>
                <a:spcPts val="0"/>
              </a:spcAft>
              <a:buNone/>
            </a:pPr>
            <a:r>
              <a:t/>
            </a:r>
            <a:endParaRPr/>
          </a:p>
        </p:txBody>
      </p:sp>
      <p:sp>
        <p:nvSpPr>
          <p:cNvPr id="144" name="Google Shape;144;p23"/>
          <p:cNvSpPr txBox="1"/>
          <p:nvPr>
            <p:ph idx="1" type="body"/>
          </p:nvPr>
        </p:nvSpPr>
        <p:spPr>
          <a:xfrm>
            <a:off x="729450" y="1895400"/>
            <a:ext cx="7688700" cy="30360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s" sz="1600"/>
              <a:t>Art. 42, Constitución Nacional: “Los consumidores y usuarios de bienes y servicios tienen derecho, en la relación de consumo, a la protección de su salud, seguridad e intereses económicos; a una información adecuada y veraz; a la libertad de elección, y a condiciones de trato equitativo y digno” (...)</a:t>
            </a:r>
            <a:endParaRPr sz="1600"/>
          </a:p>
          <a:p>
            <a:pPr indent="0" lvl="0" marL="0" rtl="0" algn="l">
              <a:lnSpc>
                <a:spcPct val="150000"/>
              </a:lnSpc>
              <a:spcBef>
                <a:spcPts val="1200"/>
              </a:spcBef>
              <a:spcAft>
                <a:spcPts val="0"/>
              </a:spcAft>
              <a:buNone/>
            </a:pPr>
            <a:r>
              <a:rPr lang="es" sz="1600"/>
              <a:t>“La legislación establecerá procedimientos eficaces para la prevención y solución de conflictos”.</a:t>
            </a:r>
            <a:endParaRPr sz="1600"/>
          </a:p>
          <a:p>
            <a:pPr indent="0" lvl="0" marL="0" rtl="0" algn="l">
              <a:lnSpc>
                <a:spcPct val="150000"/>
              </a:lnSpc>
              <a:spcBef>
                <a:spcPts val="1200"/>
              </a:spcBef>
              <a:spcAft>
                <a:spcPts val="0"/>
              </a:spcAft>
              <a:buNone/>
            </a:pPr>
            <a:r>
              <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Fundamentos constitucionales</a:t>
            </a:r>
            <a:endParaRPr/>
          </a:p>
          <a:p>
            <a:pPr indent="0" lvl="0" marL="0" rtl="0" algn="l">
              <a:spcBef>
                <a:spcPts val="0"/>
              </a:spcBef>
              <a:spcAft>
                <a:spcPts val="0"/>
              </a:spcAft>
              <a:buNone/>
            </a:pPr>
            <a:r>
              <a:t/>
            </a:r>
            <a:endParaRPr/>
          </a:p>
        </p:txBody>
      </p:sp>
      <p:sp>
        <p:nvSpPr>
          <p:cNvPr id="150" name="Google Shape;150;p2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55, Constitución de Neuquén: “Los consumidores y usuarios de bienes y servicios tienen derecho, en la relación de consumo, a la protección de su salud, seguridad e intereses económicos; a una información adecuada, veraz, transparente y oportuna; a la libertad de elección y a condiciones de trato equitativo y digno”...</a:t>
            </a:r>
            <a:endParaRPr sz="1600"/>
          </a:p>
          <a:p>
            <a:pPr indent="0" lvl="0" marL="0" rtl="0" algn="l">
              <a:lnSpc>
                <a:spcPct val="150000"/>
              </a:lnSpc>
              <a:spcBef>
                <a:spcPts val="1200"/>
              </a:spcBef>
              <a:spcAft>
                <a:spcPts val="0"/>
              </a:spcAft>
              <a:buNone/>
            </a:pPr>
            <a:r>
              <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Relación de consumo</a:t>
            </a:r>
            <a:endParaRPr/>
          </a:p>
          <a:p>
            <a:pPr indent="0" lvl="0" marL="0" rtl="0" algn="l">
              <a:spcBef>
                <a:spcPts val="0"/>
              </a:spcBef>
              <a:spcAft>
                <a:spcPts val="0"/>
              </a:spcAft>
              <a:buNone/>
            </a:pPr>
            <a:r>
              <a:t/>
            </a:r>
            <a:endParaRPr/>
          </a:p>
        </p:txBody>
      </p:sp>
      <p:sp>
        <p:nvSpPr>
          <p:cNvPr id="156" name="Google Shape;156;p2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3, ley 24.240 y art. 1092, CCyC:  “Relación de consumo es el </a:t>
            </a:r>
            <a:r>
              <a:rPr b="1" lang="es" sz="1600"/>
              <a:t>vínculo jurídico</a:t>
            </a:r>
            <a:r>
              <a:rPr lang="es" sz="1600"/>
              <a:t> entre el proveedor y el consumidor o usuario”</a:t>
            </a:r>
            <a:endParaRPr sz="1600"/>
          </a:p>
          <a:p>
            <a:pPr indent="0" lvl="0" marL="0" rtl="0" algn="l">
              <a:lnSpc>
                <a:spcPct val="150000"/>
              </a:lnSpc>
              <a:spcBef>
                <a:spcPts val="1200"/>
              </a:spcBef>
              <a:spcAft>
                <a:spcPts val="1200"/>
              </a:spcAft>
              <a:buNone/>
            </a:pPr>
            <a:r>
              <a:t/>
            </a:r>
            <a:endParaRPr b="1" sz="1600"/>
          </a:p>
        </p:txBody>
      </p:sp>
      <p:sp>
        <p:nvSpPr>
          <p:cNvPr id="157" name="Google Shape;157;p25"/>
          <p:cNvSpPr/>
          <p:nvPr/>
        </p:nvSpPr>
        <p:spPr>
          <a:xfrm>
            <a:off x="3086363" y="2823401"/>
            <a:ext cx="2836200" cy="516900"/>
          </a:xfrm>
          <a:prstGeom prst="roundRect">
            <a:avLst>
              <a:gd fmla="val 16667" name="adj"/>
            </a:avLst>
          </a:prstGeom>
          <a:solidFill>
            <a:srgbClr val="C96731"/>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944" u="none" cap="none" strike="noStrike">
                <a:solidFill>
                  <a:srgbClr val="FFFFFF"/>
                </a:solidFill>
                <a:latin typeface="Lato"/>
                <a:ea typeface="Lato"/>
                <a:cs typeface="Lato"/>
                <a:sym typeface="Lato"/>
              </a:rPr>
              <a:t>CONSUMIDOR</a:t>
            </a:r>
            <a:endParaRPr sz="850">
              <a:latin typeface="Lato"/>
              <a:ea typeface="Lato"/>
              <a:cs typeface="Lato"/>
              <a:sym typeface="Lato"/>
            </a:endParaRPr>
          </a:p>
        </p:txBody>
      </p:sp>
      <p:sp>
        <p:nvSpPr>
          <p:cNvPr id="158" name="Google Shape;158;p25"/>
          <p:cNvSpPr/>
          <p:nvPr/>
        </p:nvSpPr>
        <p:spPr>
          <a:xfrm>
            <a:off x="3086363" y="4174854"/>
            <a:ext cx="2836200" cy="516900"/>
          </a:xfrm>
          <a:prstGeom prst="roundRect">
            <a:avLst>
              <a:gd fmla="val 16667" name="adj"/>
            </a:avLst>
          </a:prstGeom>
          <a:solidFill>
            <a:srgbClr val="C96731"/>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944" u="none" cap="none" strike="noStrike">
                <a:solidFill>
                  <a:srgbClr val="FFFFFF"/>
                </a:solidFill>
                <a:latin typeface="Lato"/>
                <a:ea typeface="Lato"/>
                <a:cs typeface="Lato"/>
                <a:sym typeface="Lato"/>
              </a:rPr>
              <a:t>PROVEEDOR</a:t>
            </a:r>
            <a:endParaRPr sz="850">
              <a:latin typeface="Lato"/>
              <a:ea typeface="Lato"/>
              <a:cs typeface="Lato"/>
              <a:sym typeface="Lato"/>
            </a:endParaRPr>
          </a:p>
        </p:txBody>
      </p:sp>
      <p:grpSp>
        <p:nvGrpSpPr>
          <p:cNvPr id="159" name="Google Shape;159;p25"/>
          <p:cNvGrpSpPr/>
          <p:nvPr/>
        </p:nvGrpSpPr>
        <p:grpSpPr>
          <a:xfrm>
            <a:off x="4504318" y="3411206"/>
            <a:ext cx="1556931" cy="692482"/>
            <a:chOff x="4571999" y="3221670"/>
            <a:chExt cx="2562427" cy="1139700"/>
          </a:xfrm>
        </p:grpSpPr>
        <p:cxnSp>
          <p:nvCxnSpPr>
            <p:cNvPr id="160" name="Google Shape;160;p25"/>
            <p:cNvCxnSpPr/>
            <p:nvPr/>
          </p:nvCxnSpPr>
          <p:spPr>
            <a:xfrm>
              <a:off x="4571999" y="3221670"/>
              <a:ext cx="0" cy="1139700"/>
            </a:xfrm>
            <a:prstGeom prst="straightConnector1">
              <a:avLst/>
            </a:prstGeom>
            <a:noFill/>
            <a:ln cap="flat" cmpd="sng" w="46300">
              <a:solidFill>
                <a:srgbClr val="4A4222"/>
              </a:solidFill>
              <a:prstDash val="solid"/>
              <a:round/>
              <a:headEnd len="med" w="med" type="triangle"/>
              <a:tailEnd len="med" w="med" type="triangle"/>
            </a:ln>
          </p:spPr>
        </p:cxnSp>
        <p:sp>
          <p:nvSpPr>
            <p:cNvPr id="161" name="Google Shape;161;p25"/>
            <p:cNvSpPr txBox="1"/>
            <p:nvPr/>
          </p:nvSpPr>
          <p:spPr>
            <a:xfrm>
              <a:off x="4678326" y="3606789"/>
              <a:ext cx="2456100" cy="369300"/>
            </a:xfrm>
            <a:prstGeom prst="rect">
              <a:avLst/>
            </a:prstGeom>
            <a:noFill/>
            <a:ln>
              <a:noFill/>
            </a:ln>
          </p:spPr>
          <p:txBody>
            <a:bodyPr anchorCtr="0" anchor="t" bIns="27775" lIns="55550" spcFirstLastPara="1" rIns="55550" wrap="square" tIns="27775">
              <a:spAutoFit/>
            </a:bodyPr>
            <a:lstStyle/>
            <a:p>
              <a:pPr indent="0" lvl="0" marL="0" marR="0" rtl="0" algn="l">
                <a:spcBef>
                  <a:spcPts val="0"/>
                </a:spcBef>
                <a:spcAft>
                  <a:spcPts val="0"/>
                </a:spcAft>
                <a:buNone/>
              </a:pPr>
              <a:r>
                <a:rPr lang="es" sz="1093">
                  <a:latin typeface="Lato"/>
                  <a:ea typeface="Lato"/>
                  <a:cs typeface="Lato"/>
                  <a:sym typeface="Lato"/>
                </a:rPr>
                <a:t>   </a:t>
              </a:r>
              <a:r>
                <a:rPr i="0" lang="es" sz="1093" u="none" cap="none" strike="noStrike">
                  <a:solidFill>
                    <a:srgbClr val="000000"/>
                  </a:solidFill>
                  <a:latin typeface="Lato"/>
                  <a:ea typeface="Lato"/>
                  <a:cs typeface="Lato"/>
                  <a:sym typeface="Lato"/>
                </a:rPr>
                <a:t>VÍNCULO JURÍDICO</a:t>
              </a:r>
              <a:endParaRPr sz="850">
                <a:latin typeface="Lato"/>
                <a:ea typeface="Lato"/>
                <a:cs typeface="Lato"/>
                <a:sym typeface="Lato"/>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Contrato de consumo</a:t>
            </a:r>
            <a:endParaRPr/>
          </a:p>
          <a:p>
            <a:pPr indent="0" lvl="0" marL="0" rtl="0" algn="l">
              <a:spcBef>
                <a:spcPts val="0"/>
              </a:spcBef>
              <a:spcAft>
                <a:spcPts val="0"/>
              </a:spcAft>
              <a:buNone/>
            </a:pPr>
            <a:r>
              <a:t/>
            </a:r>
            <a:endParaRPr/>
          </a:p>
        </p:txBody>
      </p:sp>
      <p:sp>
        <p:nvSpPr>
          <p:cNvPr id="167" name="Google Shape;167;p2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1093, CCyC: Contrato de consumo es el celebrado entre un consumidor o usuario final con una persona humana o jurídica que actúe profesional u ocasionalmente o con una empresa productora de bienes o prestadora de servicios, pública o privada, que tenga por objeto la adquisición, uso o goce de los bienes o servicios por parte de los consumidores o usuarios, para su uso privado, familiar o social.</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Consumidor directo</a:t>
            </a:r>
            <a:endParaRPr/>
          </a:p>
          <a:p>
            <a:pPr indent="0" lvl="0" marL="0" rtl="0" algn="l">
              <a:spcBef>
                <a:spcPts val="0"/>
              </a:spcBef>
              <a:spcAft>
                <a:spcPts val="0"/>
              </a:spcAft>
              <a:buNone/>
            </a:pPr>
            <a:r>
              <a:t/>
            </a:r>
            <a:endParaRPr/>
          </a:p>
        </p:txBody>
      </p:sp>
      <p:sp>
        <p:nvSpPr>
          <p:cNvPr id="173" name="Google Shape;173;p27"/>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1, ley 24.240 y Art. 1092, CCyC:</a:t>
            </a:r>
            <a:endParaRPr sz="1600"/>
          </a:p>
          <a:p>
            <a:pPr indent="-330200" lvl="0" marL="457200" rtl="0" algn="l">
              <a:lnSpc>
                <a:spcPct val="150000"/>
              </a:lnSpc>
              <a:spcBef>
                <a:spcPts val="1200"/>
              </a:spcBef>
              <a:spcAft>
                <a:spcPts val="0"/>
              </a:spcAft>
              <a:buSzPts val="1600"/>
              <a:buChar char="●"/>
            </a:pPr>
            <a:r>
              <a:rPr lang="es" sz="1600"/>
              <a:t>La persona humana o jurídica que</a:t>
            </a:r>
            <a:endParaRPr sz="1600"/>
          </a:p>
          <a:p>
            <a:pPr indent="-330200" lvl="0" marL="457200" rtl="0" algn="l">
              <a:lnSpc>
                <a:spcPct val="150000"/>
              </a:lnSpc>
              <a:spcBef>
                <a:spcPts val="0"/>
              </a:spcBef>
              <a:spcAft>
                <a:spcPts val="0"/>
              </a:spcAft>
              <a:buSzPts val="1600"/>
              <a:buChar char="●"/>
            </a:pPr>
            <a:r>
              <a:rPr lang="es" sz="1600"/>
              <a:t>adquiere o utiliza bienes o servicios</a:t>
            </a:r>
            <a:endParaRPr sz="1600"/>
          </a:p>
          <a:p>
            <a:pPr indent="-330200" lvl="0" marL="457200" rtl="0" algn="l">
              <a:lnSpc>
                <a:spcPct val="150000"/>
              </a:lnSpc>
              <a:spcBef>
                <a:spcPts val="0"/>
              </a:spcBef>
              <a:spcAft>
                <a:spcPts val="0"/>
              </a:spcAft>
              <a:buSzPts val="1600"/>
              <a:buChar char="●"/>
            </a:pPr>
            <a:r>
              <a:rPr lang="es" sz="1600"/>
              <a:t>en forma gratuita u onerosa</a:t>
            </a:r>
            <a:endParaRPr sz="1600"/>
          </a:p>
          <a:p>
            <a:pPr indent="-330200" lvl="0" marL="457200" rtl="0" algn="l">
              <a:lnSpc>
                <a:spcPct val="150000"/>
              </a:lnSpc>
              <a:spcBef>
                <a:spcPts val="0"/>
              </a:spcBef>
              <a:spcAft>
                <a:spcPts val="0"/>
              </a:spcAft>
              <a:buSzPts val="1600"/>
              <a:buChar char="●"/>
            </a:pPr>
            <a:r>
              <a:rPr lang="es" sz="1600"/>
              <a:t>como destinatario final</a:t>
            </a:r>
            <a:endParaRPr sz="1600"/>
          </a:p>
          <a:p>
            <a:pPr indent="-330200" lvl="0" marL="457200" rtl="0" algn="l">
              <a:lnSpc>
                <a:spcPct val="150000"/>
              </a:lnSpc>
              <a:spcBef>
                <a:spcPts val="0"/>
              </a:spcBef>
              <a:spcAft>
                <a:spcPts val="0"/>
              </a:spcAft>
              <a:buSzPts val="1600"/>
              <a:buChar char="●"/>
            </a:pPr>
            <a:r>
              <a:rPr lang="es" sz="1600"/>
              <a:t>en beneficio propio o de su grupo familiar o social.</a:t>
            </a:r>
            <a:endParaRPr b="1" sz="16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Consumidor directo</a:t>
            </a:r>
            <a:endParaRPr/>
          </a:p>
          <a:p>
            <a:pPr indent="0" lvl="0" marL="0" rtl="0" algn="l">
              <a:spcBef>
                <a:spcPts val="0"/>
              </a:spcBef>
              <a:spcAft>
                <a:spcPts val="0"/>
              </a:spcAft>
              <a:buNone/>
            </a:pPr>
            <a:r>
              <a:t/>
            </a:r>
            <a:endParaRPr/>
          </a:p>
        </p:txBody>
      </p:sp>
      <p:sp>
        <p:nvSpPr>
          <p:cNvPr id="179" name="Google Shape;179;p28"/>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 consumidor directo es parte de la relación de consumo.</a:t>
            </a:r>
            <a:endParaRPr sz="1600"/>
          </a:p>
          <a:p>
            <a:pPr indent="-330200" lvl="0" marL="457200" rtl="0" algn="l">
              <a:lnSpc>
                <a:spcPct val="150000"/>
              </a:lnSpc>
              <a:spcBef>
                <a:spcPts val="0"/>
              </a:spcBef>
              <a:spcAft>
                <a:spcPts val="0"/>
              </a:spcAft>
              <a:buSzPts val="1600"/>
              <a:buChar char="●"/>
            </a:pPr>
            <a:r>
              <a:rPr lang="es" sz="1600"/>
              <a:t>Tiene un vínculo jurídico (contractual o no) con el proveedor.</a:t>
            </a:r>
            <a:endParaRPr sz="1600"/>
          </a:p>
          <a:p>
            <a:pPr indent="-330200" lvl="0" marL="457200" rtl="0" algn="l">
              <a:lnSpc>
                <a:spcPct val="150000"/>
              </a:lnSpc>
              <a:spcBef>
                <a:spcPts val="0"/>
              </a:spcBef>
              <a:spcAft>
                <a:spcPts val="0"/>
              </a:spcAft>
              <a:buSzPts val="1600"/>
              <a:buChar char="●"/>
            </a:pPr>
            <a:r>
              <a:rPr lang="es" sz="1600"/>
              <a:t>No tiene basamento en un vínculo jurídico de consumo ajeno.</a:t>
            </a:r>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Consumidor equiparado</a:t>
            </a:r>
            <a:endParaRPr/>
          </a:p>
          <a:p>
            <a:pPr indent="0" lvl="0" marL="0" rtl="0" algn="l">
              <a:spcBef>
                <a:spcPts val="0"/>
              </a:spcBef>
              <a:spcAft>
                <a:spcPts val="0"/>
              </a:spcAft>
              <a:buNone/>
            </a:pPr>
            <a:r>
              <a:t/>
            </a:r>
            <a:endParaRPr/>
          </a:p>
        </p:txBody>
      </p:sp>
      <p:sp>
        <p:nvSpPr>
          <p:cNvPr id="185" name="Google Shape;185;p29"/>
          <p:cNvSpPr txBox="1"/>
          <p:nvPr>
            <p:ph idx="1" type="body"/>
          </p:nvPr>
        </p:nvSpPr>
        <p:spPr>
          <a:xfrm>
            <a:off x="729450" y="1895400"/>
            <a:ext cx="7688700" cy="30360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0"/>
              </a:spcBef>
              <a:spcAft>
                <a:spcPts val="0"/>
              </a:spcAft>
              <a:buNone/>
            </a:pPr>
            <a:r>
              <a:rPr lang="es" sz="1600"/>
              <a:t>Art. 1, ley 24.240 y Art. 1092, CCyC:</a:t>
            </a:r>
            <a:endParaRPr sz="1600"/>
          </a:p>
          <a:p>
            <a:pPr indent="-330200" lvl="0" marL="457200" rtl="0" algn="l">
              <a:lnSpc>
                <a:spcPct val="150000"/>
              </a:lnSpc>
              <a:spcBef>
                <a:spcPts val="1200"/>
              </a:spcBef>
              <a:spcAft>
                <a:spcPts val="0"/>
              </a:spcAft>
              <a:buSzPts val="1600"/>
              <a:buChar char="●"/>
            </a:pPr>
            <a:r>
              <a:rPr lang="es" sz="1600"/>
              <a:t>La persona humana o jurídica que</a:t>
            </a:r>
            <a:endParaRPr sz="1600"/>
          </a:p>
          <a:p>
            <a:pPr indent="-330200" lvl="0" marL="457200" rtl="0" algn="l">
              <a:lnSpc>
                <a:spcPct val="150000"/>
              </a:lnSpc>
              <a:spcBef>
                <a:spcPts val="0"/>
              </a:spcBef>
              <a:spcAft>
                <a:spcPts val="0"/>
              </a:spcAft>
              <a:buSzPts val="1600"/>
              <a:buChar char="●"/>
            </a:pPr>
            <a:r>
              <a:rPr b="1" lang="es" sz="1600"/>
              <a:t>sin ser parte de la relación de consumo</a:t>
            </a:r>
            <a:endParaRPr b="1" sz="1600"/>
          </a:p>
          <a:p>
            <a:pPr indent="-330200" lvl="0" marL="457200" rtl="0" algn="l">
              <a:lnSpc>
                <a:spcPct val="150000"/>
              </a:lnSpc>
              <a:spcBef>
                <a:spcPts val="0"/>
              </a:spcBef>
              <a:spcAft>
                <a:spcPts val="0"/>
              </a:spcAft>
              <a:buSzPts val="1600"/>
              <a:buChar char="●"/>
            </a:pPr>
            <a:r>
              <a:rPr b="1" lang="es" sz="1600"/>
              <a:t>como consecuencia o en ocasión de ella</a:t>
            </a:r>
            <a:endParaRPr b="1" sz="1600"/>
          </a:p>
          <a:p>
            <a:pPr indent="-330200" lvl="0" marL="457200" rtl="0" algn="l">
              <a:lnSpc>
                <a:spcPct val="150000"/>
              </a:lnSpc>
              <a:spcBef>
                <a:spcPts val="0"/>
              </a:spcBef>
              <a:spcAft>
                <a:spcPts val="0"/>
              </a:spcAft>
              <a:buSzPts val="1600"/>
              <a:buChar char="●"/>
            </a:pPr>
            <a:r>
              <a:rPr lang="es" sz="1600"/>
              <a:t>adquiere o utiliza bienes o servicios</a:t>
            </a:r>
            <a:endParaRPr sz="1600"/>
          </a:p>
          <a:p>
            <a:pPr indent="-330200" lvl="0" marL="457200" rtl="0" algn="l">
              <a:lnSpc>
                <a:spcPct val="150000"/>
              </a:lnSpc>
              <a:spcBef>
                <a:spcPts val="0"/>
              </a:spcBef>
              <a:spcAft>
                <a:spcPts val="0"/>
              </a:spcAft>
              <a:buSzPts val="1600"/>
              <a:buChar char="●"/>
            </a:pPr>
            <a:r>
              <a:rPr lang="es" sz="1600"/>
              <a:t>en forma gratuita u onerosa</a:t>
            </a:r>
            <a:endParaRPr sz="1600"/>
          </a:p>
          <a:p>
            <a:pPr indent="-330200" lvl="0" marL="457200" rtl="0" algn="l">
              <a:lnSpc>
                <a:spcPct val="150000"/>
              </a:lnSpc>
              <a:spcBef>
                <a:spcPts val="0"/>
              </a:spcBef>
              <a:spcAft>
                <a:spcPts val="0"/>
              </a:spcAft>
              <a:buSzPts val="1600"/>
              <a:buChar char="●"/>
            </a:pPr>
            <a:r>
              <a:rPr lang="es" sz="1600"/>
              <a:t>como destinatario final</a:t>
            </a:r>
            <a:endParaRPr sz="1600"/>
          </a:p>
          <a:p>
            <a:pPr indent="-330200" lvl="0" marL="457200" rtl="0" algn="l">
              <a:lnSpc>
                <a:spcPct val="150000"/>
              </a:lnSpc>
              <a:spcBef>
                <a:spcPts val="0"/>
              </a:spcBef>
              <a:spcAft>
                <a:spcPts val="0"/>
              </a:spcAft>
              <a:buSzPts val="1600"/>
              <a:buChar char="●"/>
            </a:pPr>
            <a:r>
              <a:rPr lang="es" sz="1600"/>
              <a:t>en beneficio propio o de su grupo familiar o social.</a:t>
            </a:r>
            <a:endParaRPr b="1" sz="16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Consumidor equiparado</a:t>
            </a:r>
            <a:endParaRPr/>
          </a:p>
          <a:p>
            <a:pPr indent="0" lvl="0" marL="0" rtl="0" algn="l">
              <a:spcBef>
                <a:spcPts val="0"/>
              </a:spcBef>
              <a:spcAft>
                <a:spcPts val="0"/>
              </a:spcAft>
              <a:buNone/>
            </a:pPr>
            <a:r>
              <a:t/>
            </a:r>
            <a:endParaRPr/>
          </a:p>
        </p:txBody>
      </p:sp>
      <p:sp>
        <p:nvSpPr>
          <p:cNvPr id="191" name="Google Shape;191;p30"/>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 consumidor equiparado no está vinculado directamente con el proveedor</a:t>
            </a:r>
            <a:endParaRPr sz="1600"/>
          </a:p>
          <a:p>
            <a:pPr indent="-330200" lvl="0" marL="457200" rtl="0" algn="l">
              <a:lnSpc>
                <a:spcPct val="150000"/>
              </a:lnSpc>
              <a:spcBef>
                <a:spcPts val="0"/>
              </a:spcBef>
              <a:spcAft>
                <a:spcPts val="0"/>
              </a:spcAft>
              <a:buSzPts val="1600"/>
              <a:buChar char="●"/>
            </a:pPr>
            <a:r>
              <a:rPr lang="es" sz="1600"/>
              <a:t>Pero utiliza o adquiere el bien o servicio como destinatario final, en ocasión de un vínculo jurídico que le resulta ajeno.</a:t>
            </a:r>
            <a:endParaRPr sz="1600"/>
          </a:p>
          <a:p>
            <a:pPr indent="-330200" lvl="0" marL="457200" rtl="0" algn="l">
              <a:lnSpc>
                <a:spcPct val="150000"/>
              </a:lnSpc>
              <a:spcBef>
                <a:spcPts val="0"/>
              </a:spcBef>
              <a:spcAft>
                <a:spcPts val="0"/>
              </a:spcAft>
              <a:buSzPts val="1600"/>
              <a:buChar char="●"/>
            </a:pPr>
            <a:r>
              <a:rPr lang="es" sz="1600"/>
              <a:t>Accede a la prestación como resultado de un acto del consumidor directo.</a:t>
            </a:r>
            <a:endParaRPr sz="1600"/>
          </a:p>
          <a:p>
            <a:pPr indent="-330200" lvl="0" marL="457200" rtl="0" algn="l">
              <a:lnSpc>
                <a:spcPct val="150000"/>
              </a:lnSpc>
              <a:spcBef>
                <a:spcPts val="0"/>
              </a:spcBef>
              <a:spcAft>
                <a:spcPts val="0"/>
              </a:spcAft>
              <a:buSzPts val="1600"/>
              <a:buChar char="●"/>
            </a:pPr>
            <a:r>
              <a:rPr i="1" lang="es" sz="1600"/>
              <a:t>Por ejemplo: un familiar que utiliza los bienes o servicios contratados por otro; el subadquirente o cesionario de un servicio contratado por otro; el tercero beneficiario de un contrato de seguro automotor.</a:t>
            </a:r>
            <a:endParaRPr b="1" i="1" sz="16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Otros tipos de consumidores</a:t>
            </a:r>
            <a:endParaRPr/>
          </a:p>
          <a:p>
            <a:pPr indent="0" lvl="0" marL="0" rtl="0" algn="l">
              <a:spcBef>
                <a:spcPts val="0"/>
              </a:spcBef>
              <a:spcAft>
                <a:spcPts val="0"/>
              </a:spcAft>
              <a:buNone/>
            </a:pPr>
            <a:r>
              <a:t/>
            </a:r>
            <a:endParaRPr/>
          </a:p>
        </p:txBody>
      </p:sp>
      <p:sp>
        <p:nvSpPr>
          <p:cNvPr id="197" name="Google Shape;197;p31"/>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b="1" lang="es" sz="1600"/>
              <a:t>Consumidor potencial:</a:t>
            </a:r>
            <a:r>
              <a:rPr lang="es" sz="1600"/>
              <a:t> quien despliega actos precontractuales o paracontractuales con el proveedor y pueden ser damnificadas en ocasión de ese íter contractual.</a:t>
            </a:r>
            <a:endParaRPr sz="1600"/>
          </a:p>
          <a:p>
            <a:pPr indent="-330200" lvl="0" marL="457200" rtl="0" algn="l">
              <a:lnSpc>
                <a:spcPct val="150000"/>
              </a:lnSpc>
              <a:spcBef>
                <a:spcPts val="0"/>
              </a:spcBef>
              <a:spcAft>
                <a:spcPts val="0"/>
              </a:spcAft>
              <a:buSzPts val="1600"/>
              <a:buChar char="●"/>
            </a:pPr>
            <a:r>
              <a:rPr b="1" lang="es" sz="1600"/>
              <a:t>Consumidor expuesto: </a:t>
            </a:r>
            <a:r>
              <a:rPr lang="es" sz="1600"/>
              <a:t>la persona que no pretende consumir ni obtener ningún bien o servicio como destinatario final, ni es parte de la relación de consumo, pero está expuesta a una relación ajena. Derogada como categoría general y limitada al marco de las prácticas comerciales abusivas y al régimen de información (arts. 1096 y 1092, CCyC).</a:t>
            </a:r>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4"/>
          <p:cNvSpPr txBox="1"/>
          <p:nvPr>
            <p:ph type="title"/>
          </p:nvPr>
        </p:nvSpPr>
        <p:spPr>
          <a:xfrm>
            <a:off x="727800" y="1346050"/>
            <a:ext cx="7688400" cy="151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Ley 921 de procedimiento laboral</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2"/>
          <p:cNvSpPr/>
          <p:nvPr/>
        </p:nvSpPr>
        <p:spPr>
          <a:xfrm>
            <a:off x="1786870" y="3578426"/>
            <a:ext cx="2836200" cy="516900"/>
          </a:xfrm>
          <a:prstGeom prst="roundRect">
            <a:avLst>
              <a:gd fmla="val 16667" name="adj"/>
            </a:avLst>
          </a:prstGeom>
          <a:solidFill>
            <a:srgbClr val="FF9900"/>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444" u="none" cap="none" strike="noStrike">
                <a:solidFill>
                  <a:srgbClr val="FFFFFF"/>
                </a:solidFill>
                <a:latin typeface="Lato"/>
                <a:ea typeface="Lato"/>
                <a:cs typeface="Lato"/>
                <a:sym typeface="Lato"/>
              </a:rPr>
              <a:t>CONSUMIDOR</a:t>
            </a:r>
            <a:endParaRPr i="0" sz="1444" u="none" cap="none" strike="noStrike">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DIRECTO</a:t>
            </a:r>
            <a:endParaRPr sz="1444">
              <a:solidFill>
                <a:srgbClr val="FFFFFF"/>
              </a:solidFill>
              <a:latin typeface="Lato"/>
              <a:ea typeface="Lato"/>
              <a:cs typeface="Lato"/>
              <a:sym typeface="Lato"/>
            </a:endParaRPr>
          </a:p>
        </p:txBody>
      </p:sp>
      <p:sp>
        <p:nvSpPr>
          <p:cNvPr id="203" name="Google Shape;203;p32"/>
          <p:cNvSpPr/>
          <p:nvPr/>
        </p:nvSpPr>
        <p:spPr>
          <a:xfrm>
            <a:off x="2714894" y="1376404"/>
            <a:ext cx="2836200" cy="516900"/>
          </a:xfrm>
          <a:prstGeom prst="roundRect">
            <a:avLst>
              <a:gd fmla="val 16667" name="adj"/>
            </a:avLst>
          </a:prstGeom>
          <a:solidFill>
            <a:srgbClr val="C96731"/>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u="none" cap="none" strike="noStrike">
                <a:solidFill>
                  <a:srgbClr val="FFFFFF"/>
                </a:solidFill>
                <a:latin typeface="Lato"/>
                <a:ea typeface="Lato"/>
                <a:cs typeface="Lato"/>
                <a:sym typeface="Lato"/>
              </a:rPr>
              <a:t>PROVEEDOR</a:t>
            </a:r>
            <a:endParaRPr>
              <a:latin typeface="Lato"/>
              <a:ea typeface="Lato"/>
              <a:cs typeface="Lato"/>
              <a:sym typeface="Lato"/>
            </a:endParaRPr>
          </a:p>
        </p:txBody>
      </p:sp>
      <p:cxnSp>
        <p:nvCxnSpPr>
          <p:cNvPr id="204" name="Google Shape;204;p32"/>
          <p:cNvCxnSpPr>
            <a:endCxn id="202" idx="0"/>
          </p:cNvCxnSpPr>
          <p:nvPr/>
        </p:nvCxnSpPr>
        <p:spPr>
          <a:xfrm flipH="1">
            <a:off x="3204970" y="1903226"/>
            <a:ext cx="633000" cy="1675200"/>
          </a:xfrm>
          <a:prstGeom prst="straightConnector1">
            <a:avLst/>
          </a:prstGeom>
          <a:noFill/>
          <a:ln cap="flat" cmpd="sng" w="19050">
            <a:solidFill>
              <a:srgbClr val="FF9900"/>
            </a:solidFill>
            <a:prstDash val="solid"/>
            <a:round/>
            <a:headEnd len="med" w="med" type="stealth"/>
            <a:tailEnd len="med" w="med" type="stealth"/>
          </a:ln>
        </p:spPr>
      </p:cxnSp>
      <p:sp>
        <p:nvSpPr>
          <p:cNvPr id="205" name="Google Shape;205;p32"/>
          <p:cNvSpPr txBox="1"/>
          <p:nvPr/>
        </p:nvSpPr>
        <p:spPr>
          <a:xfrm>
            <a:off x="2424504" y="2357329"/>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FF9900"/>
                </a:solidFill>
                <a:latin typeface="Lato"/>
                <a:ea typeface="Lato"/>
                <a:cs typeface="Lato"/>
                <a:sym typeface="Lato"/>
              </a:rPr>
              <a:t>VÍNCULO</a:t>
            </a:r>
            <a:endParaRPr sz="1093">
              <a:solidFill>
                <a:srgbClr val="FF9900"/>
              </a:solidFill>
              <a:latin typeface="Lato"/>
              <a:ea typeface="Lato"/>
              <a:cs typeface="Lato"/>
              <a:sym typeface="Lato"/>
            </a:endParaRPr>
          </a:p>
          <a:p>
            <a:pPr indent="0" lvl="0" marL="0" marR="0" rtl="0" algn="ctr">
              <a:spcBef>
                <a:spcPts val="0"/>
              </a:spcBef>
              <a:spcAft>
                <a:spcPts val="0"/>
              </a:spcAft>
              <a:buNone/>
            </a:pPr>
            <a:r>
              <a:rPr lang="es" sz="1093">
                <a:solidFill>
                  <a:srgbClr val="FF9900"/>
                </a:solidFill>
                <a:latin typeface="Lato"/>
                <a:ea typeface="Lato"/>
                <a:cs typeface="Lato"/>
                <a:sym typeface="Lato"/>
              </a:rPr>
              <a:t>JURÍDICO</a:t>
            </a:r>
            <a:endParaRPr sz="850">
              <a:solidFill>
                <a:srgbClr val="FF9900"/>
              </a:solidFill>
              <a:latin typeface="Lato"/>
              <a:ea typeface="Lato"/>
              <a:cs typeface="Lato"/>
              <a:sym typeface="Lato"/>
            </a:endParaRPr>
          </a:p>
        </p:txBody>
      </p:sp>
      <p:sp>
        <p:nvSpPr>
          <p:cNvPr id="206" name="Google Shape;206;p32"/>
          <p:cNvSpPr/>
          <p:nvPr/>
        </p:nvSpPr>
        <p:spPr>
          <a:xfrm>
            <a:off x="5734935" y="3578426"/>
            <a:ext cx="2836200" cy="516900"/>
          </a:xfrm>
          <a:prstGeom prst="roundRect">
            <a:avLst>
              <a:gd fmla="val 16667" name="adj"/>
            </a:avLst>
          </a:prstGeom>
          <a:solidFill>
            <a:srgbClr val="0B5394"/>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u="none" cap="none" strike="noStrike">
                <a:solidFill>
                  <a:srgbClr val="FFFFFF"/>
                </a:solidFill>
                <a:latin typeface="Lato"/>
                <a:ea typeface="Lato"/>
                <a:cs typeface="Lato"/>
                <a:sym typeface="Lato"/>
              </a:rPr>
              <a:t>CONSUMIDOR</a:t>
            </a:r>
            <a:endParaRPr>
              <a:solidFill>
                <a:srgbClr val="FFFFFF"/>
              </a:solidFill>
              <a:latin typeface="Lato"/>
              <a:ea typeface="Lato"/>
              <a:cs typeface="Lato"/>
              <a:sym typeface="Lato"/>
            </a:endParaRPr>
          </a:p>
          <a:p>
            <a:pPr indent="0" lvl="0" marL="0" marR="0" rtl="0" algn="ctr">
              <a:spcBef>
                <a:spcPts val="0"/>
              </a:spcBef>
              <a:spcAft>
                <a:spcPts val="0"/>
              </a:spcAft>
              <a:buNone/>
            </a:pPr>
            <a:r>
              <a:rPr lang="es">
                <a:solidFill>
                  <a:srgbClr val="FFFFFF"/>
                </a:solidFill>
                <a:latin typeface="Lato"/>
                <a:ea typeface="Lato"/>
                <a:cs typeface="Lato"/>
                <a:sym typeface="Lato"/>
              </a:rPr>
              <a:t>EQUIPARADO</a:t>
            </a:r>
            <a:endParaRPr>
              <a:latin typeface="Lato"/>
              <a:ea typeface="Lato"/>
              <a:cs typeface="Lato"/>
              <a:sym typeface="Lato"/>
            </a:endParaRPr>
          </a:p>
        </p:txBody>
      </p:sp>
      <p:cxnSp>
        <p:nvCxnSpPr>
          <p:cNvPr id="207" name="Google Shape;207;p32"/>
          <p:cNvCxnSpPr>
            <a:stCxn id="203" idx="2"/>
            <a:endCxn id="206" idx="0"/>
          </p:cNvCxnSpPr>
          <p:nvPr/>
        </p:nvCxnSpPr>
        <p:spPr>
          <a:xfrm>
            <a:off x="4132994" y="1893304"/>
            <a:ext cx="3020100" cy="1685100"/>
          </a:xfrm>
          <a:prstGeom prst="straightConnector1">
            <a:avLst/>
          </a:prstGeom>
          <a:noFill/>
          <a:ln cap="flat" cmpd="sng" w="19050">
            <a:solidFill>
              <a:srgbClr val="0B5394"/>
            </a:solidFill>
            <a:prstDash val="solid"/>
            <a:round/>
            <a:headEnd len="med" w="med" type="none"/>
            <a:tailEnd len="med" w="med" type="stealth"/>
          </a:ln>
        </p:spPr>
      </p:cxnSp>
      <p:sp>
        <p:nvSpPr>
          <p:cNvPr id="208" name="Google Shape;208;p32"/>
          <p:cNvSpPr txBox="1"/>
          <p:nvPr/>
        </p:nvSpPr>
        <p:spPr>
          <a:xfrm>
            <a:off x="3725585" y="2294408"/>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b="1" lang="es" sz="1093">
                <a:solidFill>
                  <a:srgbClr val="0B5394"/>
                </a:solidFill>
                <a:latin typeface="Lato"/>
                <a:ea typeface="Lato"/>
                <a:cs typeface="Lato"/>
                <a:sym typeface="Lato"/>
              </a:rPr>
              <a:t>BIENES Y</a:t>
            </a:r>
            <a:endParaRPr b="1" sz="1093">
              <a:solidFill>
                <a:srgbClr val="0B5394"/>
              </a:solidFill>
              <a:latin typeface="Lato"/>
              <a:ea typeface="Lato"/>
              <a:cs typeface="Lato"/>
              <a:sym typeface="Lato"/>
            </a:endParaRPr>
          </a:p>
          <a:p>
            <a:pPr indent="0" lvl="0" marL="0" marR="0" rtl="0" algn="ctr">
              <a:spcBef>
                <a:spcPts val="0"/>
              </a:spcBef>
              <a:spcAft>
                <a:spcPts val="0"/>
              </a:spcAft>
              <a:buNone/>
            </a:pPr>
            <a:r>
              <a:rPr b="1" lang="es" sz="1093">
                <a:solidFill>
                  <a:srgbClr val="0B5394"/>
                </a:solidFill>
                <a:latin typeface="Lato"/>
                <a:ea typeface="Lato"/>
                <a:cs typeface="Lato"/>
                <a:sym typeface="Lato"/>
              </a:rPr>
              <a:t>SERVICIOS</a:t>
            </a:r>
            <a:endParaRPr b="1" sz="850">
              <a:solidFill>
                <a:srgbClr val="0B5394"/>
              </a:solidFill>
              <a:latin typeface="Lato"/>
              <a:ea typeface="Lato"/>
              <a:cs typeface="Lato"/>
              <a:sym typeface="Lato"/>
            </a:endParaRPr>
          </a:p>
        </p:txBody>
      </p:sp>
      <p:cxnSp>
        <p:nvCxnSpPr>
          <p:cNvPr id="209" name="Google Shape;209;p32"/>
          <p:cNvCxnSpPr>
            <a:stCxn id="203" idx="2"/>
          </p:cNvCxnSpPr>
          <p:nvPr/>
        </p:nvCxnSpPr>
        <p:spPr>
          <a:xfrm flipH="1">
            <a:off x="3916694" y="1893304"/>
            <a:ext cx="216300" cy="1700700"/>
          </a:xfrm>
          <a:prstGeom prst="straightConnector1">
            <a:avLst/>
          </a:prstGeom>
          <a:noFill/>
          <a:ln cap="flat" cmpd="sng" w="19050">
            <a:solidFill>
              <a:srgbClr val="0B5394"/>
            </a:solidFill>
            <a:prstDash val="solid"/>
            <a:round/>
            <a:headEnd len="med" w="med" type="none"/>
            <a:tailEnd len="med" w="med" type="stealth"/>
          </a:ln>
        </p:spPr>
      </p:cxnSp>
      <p:cxnSp>
        <p:nvCxnSpPr>
          <p:cNvPr id="210" name="Google Shape;210;p32"/>
          <p:cNvCxnSpPr>
            <a:stCxn id="202" idx="3"/>
            <a:endCxn id="206" idx="1"/>
          </p:cNvCxnSpPr>
          <p:nvPr/>
        </p:nvCxnSpPr>
        <p:spPr>
          <a:xfrm>
            <a:off x="4623070" y="3836876"/>
            <a:ext cx="1111800" cy="0"/>
          </a:xfrm>
          <a:prstGeom prst="straightConnector1">
            <a:avLst/>
          </a:prstGeom>
          <a:noFill/>
          <a:ln cap="flat" cmpd="sng" w="9525">
            <a:solidFill>
              <a:schemeClr val="dk2"/>
            </a:solidFill>
            <a:prstDash val="solid"/>
            <a:round/>
            <a:headEnd len="med" w="med" type="none"/>
            <a:tailEnd len="med" w="med" type="none"/>
          </a:ln>
        </p:spPr>
      </p:cxnSp>
      <p:sp>
        <p:nvSpPr>
          <p:cNvPr id="211" name="Google Shape;211;p32"/>
          <p:cNvSpPr txBox="1"/>
          <p:nvPr/>
        </p:nvSpPr>
        <p:spPr>
          <a:xfrm>
            <a:off x="4440731" y="3649182"/>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0B5394"/>
                </a:solidFill>
                <a:latin typeface="Lato"/>
                <a:ea typeface="Lato"/>
                <a:cs typeface="Lato"/>
                <a:sym typeface="Lato"/>
              </a:rPr>
              <a:t>EN RELACIÓN</a:t>
            </a:r>
            <a:endParaRPr sz="1093">
              <a:solidFill>
                <a:srgbClr val="0B5394"/>
              </a:solidFill>
              <a:latin typeface="Lato"/>
              <a:ea typeface="Lato"/>
              <a:cs typeface="Lato"/>
              <a:sym typeface="Lato"/>
            </a:endParaRPr>
          </a:p>
          <a:p>
            <a:pPr indent="0" lvl="0" marL="0" marR="0" rtl="0" algn="ctr">
              <a:spcBef>
                <a:spcPts val="0"/>
              </a:spcBef>
              <a:spcAft>
                <a:spcPts val="0"/>
              </a:spcAft>
              <a:buNone/>
            </a:pPr>
            <a:r>
              <a:rPr lang="es" sz="1093">
                <a:solidFill>
                  <a:srgbClr val="0B5394"/>
                </a:solidFill>
                <a:latin typeface="Lato"/>
                <a:ea typeface="Lato"/>
                <a:cs typeface="Lato"/>
                <a:sym typeface="Lato"/>
              </a:rPr>
              <a:t>U OCASIÓN</a:t>
            </a:r>
            <a:endParaRPr sz="1093">
              <a:solidFill>
                <a:srgbClr val="0B5394"/>
              </a:solidFill>
              <a:latin typeface="Lato"/>
              <a:ea typeface="Lato"/>
              <a:cs typeface="Lato"/>
              <a:sym typeface="Lato"/>
            </a:endParaRPr>
          </a:p>
        </p:txBody>
      </p:sp>
      <p:sp>
        <p:nvSpPr>
          <p:cNvPr id="212" name="Google Shape;212;p32"/>
          <p:cNvSpPr/>
          <p:nvPr/>
        </p:nvSpPr>
        <p:spPr>
          <a:xfrm>
            <a:off x="688798" y="2357325"/>
            <a:ext cx="1851600" cy="516900"/>
          </a:xfrm>
          <a:prstGeom prst="roundRect">
            <a:avLst>
              <a:gd fmla="val 16667" name="adj"/>
            </a:avLst>
          </a:prstGeom>
          <a:solidFill>
            <a:srgbClr val="999999"/>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444" u="none" cap="none" strike="noStrike">
                <a:solidFill>
                  <a:srgbClr val="FFFFFF"/>
                </a:solidFill>
                <a:latin typeface="Lato"/>
                <a:ea typeface="Lato"/>
                <a:cs typeface="Lato"/>
                <a:sym typeface="Lato"/>
              </a:rPr>
              <a:t>CONSUMIDOR</a:t>
            </a:r>
            <a:endParaRPr i="0" sz="1444" u="none" cap="none" strike="noStrike">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POTENCIAL</a:t>
            </a:r>
            <a:endParaRPr sz="1444">
              <a:solidFill>
                <a:srgbClr val="FFFFFF"/>
              </a:solidFill>
              <a:latin typeface="Lato"/>
              <a:ea typeface="Lato"/>
              <a:cs typeface="Lato"/>
              <a:sym typeface="Lato"/>
            </a:endParaRPr>
          </a:p>
        </p:txBody>
      </p:sp>
      <p:cxnSp>
        <p:nvCxnSpPr>
          <p:cNvPr id="213" name="Google Shape;213;p32"/>
          <p:cNvCxnSpPr>
            <a:endCxn id="212" idx="0"/>
          </p:cNvCxnSpPr>
          <p:nvPr/>
        </p:nvCxnSpPr>
        <p:spPr>
          <a:xfrm flipH="1">
            <a:off x="1614598" y="1887525"/>
            <a:ext cx="1499700" cy="469800"/>
          </a:xfrm>
          <a:prstGeom prst="straightConnector1">
            <a:avLst/>
          </a:prstGeom>
          <a:noFill/>
          <a:ln cap="flat" cmpd="sng" w="9525">
            <a:solidFill>
              <a:srgbClr val="666666"/>
            </a:solidFill>
            <a:prstDash val="dashDot"/>
            <a:round/>
            <a:headEnd len="med" w="med" type="none"/>
            <a:tailEnd len="med" w="med" type="none"/>
          </a:ln>
        </p:spPr>
      </p:cxnSp>
      <p:sp>
        <p:nvSpPr>
          <p:cNvPr id="214" name="Google Shape;214;p32"/>
          <p:cNvSpPr txBox="1"/>
          <p:nvPr/>
        </p:nvSpPr>
        <p:spPr>
          <a:xfrm>
            <a:off x="988229" y="1786176"/>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666666"/>
                </a:solidFill>
                <a:latin typeface="Lato"/>
                <a:ea typeface="Lato"/>
                <a:cs typeface="Lato"/>
                <a:sym typeface="Lato"/>
              </a:rPr>
              <a:t>ACTOS PRE / PARA CONTRACTUALES</a:t>
            </a:r>
            <a:endParaRPr sz="850">
              <a:solidFill>
                <a:srgbClr val="666666"/>
              </a:solidFill>
              <a:latin typeface="Lato"/>
              <a:ea typeface="Lato"/>
              <a:cs typeface="Lato"/>
              <a:sym typeface="Lato"/>
            </a:endParaRPr>
          </a:p>
        </p:txBody>
      </p:sp>
      <p:sp>
        <p:nvSpPr>
          <p:cNvPr id="215" name="Google Shape;215;p32"/>
          <p:cNvSpPr/>
          <p:nvPr/>
        </p:nvSpPr>
        <p:spPr>
          <a:xfrm>
            <a:off x="6952048" y="1376375"/>
            <a:ext cx="1851600" cy="516900"/>
          </a:xfrm>
          <a:prstGeom prst="roundRect">
            <a:avLst>
              <a:gd fmla="val 16667" name="adj"/>
            </a:avLst>
          </a:prstGeom>
          <a:solidFill>
            <a:srgbClr val="CCCCCC"/>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lang="es" sz="1444">
                <a:solidFill>
                  <a:srgbClr val="FFFFFF"/>
                </a:solidFill>
                <a:latin typeface="Lato"/>
                <a:ea typeface="Lato"/>
                <a:cs typeface="Lato"/>
                <a:sym typeface="Lato"/>
              </a:rPr>
              <a:t>CONSUMIDOR</a:t>
            </a:r>
            <a:endParaRPr sz="1444">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EXPUESTO</a:t>
            </a:r>
            <a:endParaRPr sz="1444">
              <a:solidFill>
                <a:srgbClr val="FFFFFF"/>
              </a:solidFill>
              <a:latin typeface="Lato"/>
              <a:ea typeface="Lato"/>
              <a:cs typeface="Lato"/>
              <a:sym typeface="La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No es consumidor</a:t>
            </a:r>
            <a:endParaRPr/>
          </a:p>
          <a:p>
            <a:pPr indent="0" lvl="0" marL="0" rtl="0" algn="l">
              <a:spcBef>
                <a:spcPts val="0"/>
              </a:spcBef>
              <a:spcAft>
                <a:spcPts val="0"/>
              </a:spcAft>
              <a:buNone/>
            </a:pPr>
            <a:r>
              <a:t/>
            </a:r>
            <a:endParaRPr/>
          </a:p>
        </p:txBody>
      </p:sp>
      <p:sp>
        <p:nvSpPr>
          <p:cNvPr id="221" name="Google Shape;221;p3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Quien adquiere bienes o servicios para integrarlos en procesos de producción, transformación, comercialización o prestación a terceros.</a:t>
            </a:r>
            <a:endParaRPr sz="1600"/>
          </a:p>
          <a:p>
            <a:pPr indent="-330200" lvl="0" marL="457200" rtl="0" algn="l">
              <a:lnSpc>
                <a:spcPct val="150000"/>
              </a:lnSpc>
              <a:spcBef>
                <a:spcPts val="0"/>
              </a:spcBef>
              <a:spcAft>
                <a:spcPts val="0"/>
              </a:spcAft>
              <a:buSzPts val="1600"/>
              <a:buChar char="●"/>
            </a:pPr>
            <a:r>
              <a:rPr lang="es" sz="1600"/>
              <a:t>Quien aplica el bien o servicio a un nuevo proceso productivo.</a:t>
            </a:r>
            <a:endParaRPr sz="16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3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Proveedor</a:t>
            </a:r>
            <a:endParaRPr/>
          </a:p>
          <a:p>
            <a:pPr indent="0" lvl="0" marL="0" rtl="0" algn="l">
              <a:spcBef>
                <a:spcPts val="0"/>
              </a:spcBef>
              <a:spcAft>
                <a:spcPts val="0"/>
              </a:spcAft>
              <a:buNone/>
            </a:pPr>
            <a:r>
              <a:t/>
            </a:r>
            <a:endParaRPr/>
          </a:p>
        </p:txBody>
      </p:sp>
      <p:sp>
        <p:nvSpPr>
          <p:cNvPr id="227" name="Google Shape;227;p3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Art. 2, ley 24.240 y art. 1093, CCyC :</a:t>
            </a:r>
            <a:endParaRPr sz="1600"/>
          </a:p>
          <a:p>
            <a:pPr indent="-330200" lvl="0" marL="457200" rtl="0" algn="l">
              <a:lnSpc>
                <a:spcPct val="150000"/>
              </a:lnSpc>
              <a:spcBef>
                <a:spcPts val="0"/>
              </a:spcBef>
              <a:spcAft>
                <a:spcPts val="0"/>
              </a:spcAft>
              <a:buSzPts val="1600"/>
              <a:buChar char="●"/>
            </a:pPr>
            <a:r>
              <a:rPr lang="es" sz="1600"/>
              <a:t>Persona física o jurídica</a:t>
            </a:r>
            <a:endParaRPr sz="1600"/>
          </a:p>
          <a:p>
            <a:pPr indent="-330200" lvl="0" marL="457200" rtl="0" algn="l">
              <a:lnSpc>
                <a:spcPct val="150000"/>
              </a:lnSpc>
              <a:spcBef>
                <a:spcPts val="0"/>
              </a:spcBef>
              <a:spcAft>
                <a:spcPts val="0"/>
              </a:spcAft>
              <a:buSzPts val="1600"/>
              <a:buChar char="●"/>
            </a:pPr>
            <a:r>
              <a:rPr lang="es" sz="1600"/>
              <a:t>de naturaleza pública o privada,</a:t>
            </a:r>
            <a:endParaRPr sz="1600"/>
          </a:p>
          <a:p>
            <a:pPr indent="-330200" lvl="0" marL="457200" rtl="0" algn="l">
              <a:lnSpc>
                <a:spcPct val="150000"/>
              </a:lnSpc>
              <a:spcBef>
                <a:spcPts val="0"/>
              </a:spcBef>
              <a:spcAft>
                <a:spcPts val="0"/>
              </a:spcAft>
              <a:buSzPts val="1600"/>
              <a:buChar char="●"/>
            </a:pPr>
            <a:r>
              <a:rPr lang="es" sz="1600"/>
              <a:t>que desarrolla de manera profesional, aun ocasionalmente,</a:t>
            </a:r>
            <a:endParaRPr sz="1600"/>
          </a:p>
          <a:p>
            <a:pPr indent="-330200" lvl="0" marL="457200" rtl="0" algn="l">
              <a:lnSpc>
                <a:spcPct val="150000"/>
              </a:lnSpc>
              <a:spcBef>
                <a:spcPts val="0"/>
              </a:spcBef>
              <a:spcAft>
                <a:spcPts val="0"/>
              </a:spcAft>
              <a:buSzPts val="1600"/>
              <a:buChar char="●"/>
            </a:pPr>
            <a:r>
              <a:rPr lang="es" sz="1600"/>
              <a:t>actividades de producción, montaje, creación, construcción, transformación, importación, distribución y comercialización de bienes y servicios,</a:t>
            </a:r>
            <a:endParaRPr sz="1600"/>
          </a:p>
          <a:p>
            <a:pPr indent="-330200" lvl="0" marL="457200" rtl="0" algn="l">
              <a:lnSpc>
                <a:spcPct val="150000"/>
              </a:lnSpc>
              <a:spcBef>
                <a:spcPts val="0"/>
              </a:spcBef>
              <a:spcAft>
                <a:spcPts val="0"/>
              </a:spcAft>
              <a:buSzPts val="1600"/>
              <a:buChar char="●"/>
            </a:pPr>
            <a:r>
              <a:rPr lang="es" sz="1600"/>
              <a:t>destinados a consumidores o usuarios.</a:t>
            </a:r>
            <a:endParaRPr sz="16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Proveedor</a:t>
            </a:r>
            <a:endParaRPr/>
          </a:p>
          <a:p>
            <a:pPr indent="0" lvl="0" marL="0" rtl="0" algn="l">
              <a:spcBef>
                <a:spcPts val="0"/>
              </a:spcBef>
              <a:spcAft>
                <a:spcPts val="0"/>
              </a:spcAft>
              <a:buNone/>
            </a:pPr>
            <a:r>
              <a:t/>
            </a:r>
            <a:endParaRPr/>
          </a:p>
        </p:txBody>
      </p:sp>
      <p:sp>
        <p:nvSpPr>
          <p:cNvPr id="233" name="Google Shape;233;p3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 elemento central es la provisión o comercialización de bienes o servicios con una nota de profesionalidad, aún de manera ocasional.</a:t>
            </a:r>
            <a:endParaRPr sz="1600"/>
          </a:p>
          <a:p>
            <a:pPr indent="-330200" lvl="0" marL="457200" rtl="0" algn="l">
              <a:lnSpc>
                <a:spcPct val="150000"/>
              </a:lnSpc>
              <a:spcBef>
                <a:spcPts val="0"/>
              </a:spcBef>
              <a:spcAft>
                <a:spcPts val="0"/>
              </a:spcAft>
              <a:buSzPts val="1600"/>
              <a:buChar char="●"/>
            </a:pPr>
            <a:r>
              <a:rPr lang="es" sz="1600"/>
              <a:t>Hay un “conocimiento del negocio”, es decir un saber o know-how que pone al proveedor en una situación de superioridad respecto del consumidor.</a:t>
            </a:r>
            <a:endParaRPr sz="16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No es proveedor</a:t>
            </a:r>
            <a:endParaRPr/>
          </a:p>
          <a:p>
            <a:pPr indent="0" lvl="0" marL="0" rtl="0" algn="l">
              <a:spcBef>
                <a:spcPts val="0"/>
              </a:spcBef>
              <a:spcAft>
                <a:spcPts val="0"/>
              </a:spcAft>
              <a:buNone/>
            </a:pPr>
            <a:r>
              <a:t/>
            </a:r>
            <a:endParaRPr/>
          </a:p>
        </p:txBody>
      </p:sp>
      <p:sp>
        <p:nvSpPr>
          <p:cNvPr id="239" name="Google Shape;239;p3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Los servicios de profesionales liberales que requieran para su ejercicio título universitario y matrícula otorgada por colegios profesionales reconocidos oficialmente o autoridad facultada para ello, pero sí la publicidad que se haga de su ofrecimiento.</a:t>
            </a:r>
            <a:endParaRPr sz="16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7"/>
          <p:cNvSpPr txBox="1"/>
          <p:nvPr>
            <p:ph type="title"/>
          </p:nvPr>
        </p:nvSpPr>
        <p:spPr>
          <a:xfrm>
            <a:off x="727800" y="1346050"/>
            <a:ext cx="7688400" cy="151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¿Qué vínculos se despliegan con la ART?</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empleador y ART</a:t>
            </a:r>
            <a:endParaRPr/>
          </a:p>
          <a:p>
            <a:pPr indent="0" lvl="0" marL="0" rtl="0" algn="l">
              <a:spcBef>
                <a:spcPts val="0"/>
              </a:spcBef>
              <a:spcAft>
                <a:spcPts val="0"/>
              </a:spcAft>
              <a:buNone/>
            </a:pPr>
            <a:r>
              <a:t/>
            </a:r>
            <a:endParaRPr/>
          </a:p>
        </p:txBody>
      </p:sp>
      <p:sp>
        <p:nvSpPr>
          <p:cNvPr id="250" name="Google Shape;250;p38"/>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 vínculo entre un </a:t>
            </a:r>
            <a:r>
              <a:rPr b="1" lang="es" sz="1600"/>
              <a:t>empleador </a:t>
            </a:r>
            <a:r>
              <a:rPr lang="es" sz="1600"/>
              <a:t>y una </a:t>
            </a:r>
            <a:r>
              <a:rPr b="1" lang="es" sz="1600"/>
              <a:t>ART </a:t>
            </a:r>
            <a:r>
              <a:rPr lang="es" sz="1600"/>
              <a:t>tiene fundamento en la obligación que emana del art. 3, inc. 3, de la LRT, a excepción de aquellos empleadores que opten por el autoaseguramiento en los términos de la norma:</a:t>
            </a:r>
            <a:endParaRPr sz="1600"/>
          </a:p>
          <a:p>
            <a:pPr indent="-330200" lvl="1" marL="914400" rtl="0" algn="l">
              <a:lnSpc>
                <a:spcPct val="150000"/>
              </a:lnSpc>
              <a:spcBef>
                <a:spcPts val="0"/>
              </a:spcBef>
              <a:spcAft>
                <a:spcPts val="0"/>
              </a:spcAft>
              <a:buSzPts val="1600"/>
              <a:buChar char="○"/>
            </a:pPr>
            <a:r>
              <a:rPr i="1" lang="es" sz="1600"/>
              <a:t>“Quienes no se autoaseguren deberán asegurarse obligatoriamente en una Aseguradora de Riesgos del Trabajo de su libre elección”</a:t>
            </a:r>
            <a:endParaRPr i="1" sz="16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empleador y ART</a:t>
            </a:r>
            <a:endParaRPr/>
          </a:p>
          <a:p>
            <a:pPr indent="0" lvl="0" marL="0" rtl="0" algn="l">
              <a:spcBef>
                <a:spcPts val="0"/>
              </a:spcBef>
              <a:spcAft>
                <a:spcPts val="0"/>
              </a:spcAft>
              <a:buNone/>
            </a:pPr>
            <a:r>
              <a:t/>
            </a:r>
            <a:endParaRPr/>
          </a:p>
        </p:txBody>
      </p:sp>
      <p:sp>
        <p:nvSpPr>
          <p:cNvPr id="256" name="Google Shape;256;p39"/>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 contrato se celebra entre </a:t>
            </a:r>
            <a:r>
              <a:rPr b="1" lang="es" sz="1600"/>
              <a:t>empleador y ART</a:t>
            </a:r>
            <a:r>
              <a:rPr lang="es" sz="1600"/>
              <a:t>, por imperio legal.</a:t>
            </a:r>
            <a:endParaRPr sz="1600"/>
          </a:p>
          <a:p>
            <a:pPr indent="-330200" lvl="0" marL="457200" rtl="0" algn="l">
              <a:lnSpc>
                <a:spcPct val="150000"/>
              </a:lnSpc>
              <a:spcBef>
                <a:spcPts val="0"/>
              </a:spcBef>
              <a:spcAft>
                <a:spcPts val="0"/>
              </a:spcAft>
              <a:buSzPts val="1600"/>
              <a:buChar char="●"/>
            </a:pPr>
            <a:r>
              <a:rPr lang="es" sz="1600"/>
              <a:t>Ese vínculo no tiene por objeto brindar un servicio que tenga al empleador como destinatario final, ya que el </a:t>
            </a:r>
            <a:r>
              <a:rPr b="1" lang="es" sz="1600"/>
              <a:t>beneficiario de las prestaciones es el trabajador</a:t>
            </a:r>
            <a:r>
              <a:rPr lang="es" sz="1600"/>
              <a:t>.</a:t>
            </a:r>
            <a:endParaRPr sz="1600"/>
          </a:p>
          <a:p>
            <a:pPr indent="-330200" lvl="0" marL="457200" rtl="0" algn="l">
              <a:lnSpc>
                <a:spcPct val="150000"/>
              </a:lnSpc>
              <a:spcBef>
                <a:spcPts val="0"/>
              </a:spcBef>
              <a:spcAft>
                <a:spcPts val="0"/>
              </a:spcAft>
              <a:buSzPts val="1600"/>
              <a:buChar char="●"/>
            </a:pPr>
            <a:r>
              <a:rPr lang="es" sz="1600"/>
              <a:t>El trabajador es </a:t>
            </a:r>
            <a:r>
              <a:rPr b="1" lang="es" sz="1600"/>
              <a:t>ajeno al grupo familiar o social</a:t>
            </a:r>
            <a:r>
              <a:rPr lang="es" sz="1600"/>
              <a:t> del empleador, ya que hay un vínculo de naturaleza laboral (art. 22, LCT)</a:t>
            </a:r>
            <a:endParaRPr sz="1600"/>
          </a:p>
          <a:p>
            <a:pPr indent="-330200" lvl="0" marL="457200" rtl="0" algn="l">
              <a:lnSpc>
                <a:spcPct val="150000"/>
              </a:lnSpc>
              <a:spcBef>
                <a:spcPts val="0"/>
              </a:spcBef>
              <a:spcAft>
                <a:spcPts val="0"/>
              </a:spcAft>
              <a:buSzPts val="1600"/>
              <a:buChar char="●"/>
            </a:pPr>
            <a:r>
              <a:rPr lang="es" sz="1600"/>
              <a:t>No se encuentra presente la característica de “destinatario final en beneficio propio o de su grupo familiar o social”.</a:t>
            </a:r>
            <a:endParaRPr sz="16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40"/>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b="0" i="1" lang="es" sz="2700"/>
              <a:t>Segunda </a:t>
            </a:r>
            <a:r>
              <a:rPr b="0" i="1" lang="es" sz="2700"/>
              <a:t>conclusión:</a:t>
            </a:r>
            <a:endParaRPr b="0" sz="2700"/>
          </a:p>
          <a:p>
            <a:pPr indent="0" lvl="0" marL="0" rtl="0" algn="l">
              <a:spcBef>
                <a:spcPts val="0"/>
              </a:spcBef>
              <a:spcAft>
                <a:spcPts val="0"/>
              </a:spcAft>
              <a:buNone/>
            </a:pPr>
            <a:r>
              <a:rPr lang="es"/>
              <a:t>No hay una relación de consumo entre el empleador y la ART.</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41"/>
          <p:cNvSpPr txBox="1"/>
          <p:nvPr>
            <p:ph type="title"/>
          </p:nvPr>
        </p:nvSpPr>
        <p:spPr>
          <a:xfrm>
            <a:off x="729450" y="864300"/>
            <a:ext cx="7021200" cy="2985000"/>
          </a:xfrm>
          <a:prstGeom prst="rect">
            <a:avLst/>
          </a:prstGeom>
        </p:spPr>
        <p:txBody>
          <a:bodyPr anchorCtr="0" anchor="ctr" bIns="91425" lIns="91425" spcFirstLastPara="1" rIns="91425" wrap="square" tIns="91425">
            <a:normAutofit fontScale="90000"/>
          </a:bodyPr>
          <a:lstStyle/>
          <a:p>
            <a:pPr indent="0" lvl="0" marL="0" rtl="0" algn="l">
              <a:spcBef>
                <a:spcPts val="0"/>
              </a:spcBef>
              <a:spcAft>
                <a:spcPts val="0"/>
              </a:spcAft>
              <a:buNone/>
            </a:pPr>
            <a:r>
              <a:rPr b="0" i="1" lang="es" sz="2700"/>
              <a:t>Tercera </a:t>
            </a:r>
            <a:r>
              <a:rPr b="0" i="1" lang="es" sz="2700"/>
              <a:t>conclusión:</a:t>
            </a:r>
            <a:endParaRPr b="0" sz="2700"/>
          </a:p>
          <a:p>
            <a:pPr indent="0" lvl="0" marL="0" rtl="0" algn="l">
              <a:spcBef>
                <a:spcPts val="0"/>
              </a:spcBef>
              <a:spcAft>
                <a:spcPts val="0"/>
              </a:spcAft>
              <a:buNone/>
            </a:pPr>
            <a:r>
              <a:rPr lang="es"/>
              <a:t>Por no existir relación de consumo de base, el trabajador no puede considerarse “consumidor equiparado”.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Competencia de jueces laborales</a:t>
            </a:r>
            <a:endParaRPr/>
          </a:p>
        </p:txBody>
      </p:sp>
      <p:sp>
        <p:nvSpPr>
          <p:cNvPr id="98" name="Google Shape;98;p1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spcBef>
                <a:spcPts val="0"/>
              </a:spcBef>
              <a:spcAft>
                <a:spcPts val="0"/>
              </a:spcAft>
              <a:buSzPts val="1600"/>
              <a:buChar char="●"/>
            </a:pPr>
            <a:r>
              <a:rPr lang="es" sz="1600"/>
              <a:t>Art. 1, ley 921: Los jueces de Primera Instancia con competencia en materia laboral, conocerán -por aplicación del procedimiento que instituye la presente Ley- en las siguientes causas:</a:t>
            </a:r>
            <a:endParaRPr sz="1600"/>
          </a:p>
          <a:p>
            <a:pPr indent="0" lvl="0" marL="457200" rtl="0" algn="l">
              <a:spcBef>
                <a:spcPts val="1200"/>
              </a:spcBef>
              <a:spcAft>
                <a:spcPts val="0"/>
              </a:spcAft>
              <a:buNone/>
            </a:pPr>
            <a:r>
              <a:rPr lang="es" sz="1600"/>
              <a:t>i) Recursos y acciones cuyo conocimiento se atribuya a los jueces con competencia en materia laboral o resulten de </a:t>
            </a:r>
            <a:r>
              <a:rPr b="1" lang="es" sz="1600"/>
              <a:t>la causa de la obligación de que se trate, directamente vinculados a las materias</a:t>
            </a:r>
            <a:r>
              <a:rPr lang="es" sz="1600"/>
              <a:t> comprendidas en los incisos precedentes.</a:t>
            </a:r>
            <a:endParaRPr sz="1600"/>
          </a:p>
          <a:p>
            <a:pPr indent="-330200" lvl="0" marL="457200" rtl="0" algn="l">
              <a:spcBef>
                <a:spcPts val="1200"/>
              </a:spcBef>
              <a:spcAft>
                <a:spcPts val="0"/>
              </a:spcAft>
              <a:buSzPts val="1600"/>
              <a:buChar char="●"/>
            </a:pPr>
            <a:r>
              <a:rPr lang="es" sz="1600"/>
              <a:t>Accidentes de trabajo por vía sistémica: competencia de jueces laborales y aplicación de la ley 921.</a:t>
            </a:r>
            <a:endParaRPr sz="16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4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trabajador y ART</a:t>
            </a:r>
            <a:endParaRPr/>
          </a:p>
          <a:p>
            <a:pPr indent="0" lvl="0" marL="0" rtl="0" algn="l">
              <a:spcBef>
                <a:spcPts val="0"/>
              </a:spcBef>
              <a:spcAft>
                <a:spcPts val="0"/>
              </a:spcAft>
              <a:buNone/>
            </a:pPr>
            <a:r>
              <a:t/>
            </a:r>
            <a:endParaRPr/>
          </a:p>
        </p:txBody>
      </p:sp>
      <p:sp>
        <p:nvSpPr>
          <p:cNvPr id="272" name="Google Shape;272;p42"/>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Si bien la elección y contratación de la ART pesa sobre el empleador, los trabajadores </a:t>
            </a:r>
            <a:r>
              <a:rPr b="1" lang="es" sz="1600"/>
              <a:t>están incluidos obligatoriamente en el régimen</a:t>
            </a:r>
            <a:r>
              <a:rPr lang="es" sz="1600"/>
              <a:t> de riesgos del trabajo.</a:t>
            </a:r>
            <a:endParaRPr sz="1600"/>
          </a:p>
          <a:p>
            <a:pPr indent="-330200" lvl="0" marL="457200" rtl="0" algn="l">
              <a:lnSpc>
                <a:spcPct val="150000"/>
              </a:lnSpc>
              <a:spcBef>
                <a:spcPts val="0"/>
              </a:spcBef>
              <a:spcAft>
                <a:spcPts val="0"/>
              </a:spcAft>
              <a:buSzPts val="1600"/>
              <a:buChar char="●"/>
            </a:pPr>
            <a:r>
              <a:rPr lang="es" sz="1600"/>
              <a:t>Art. 2, LRT:</a:t>
            </a:r>
            <a:r>
              <a:rPr i="1" lang="es" sz="1600"/>
              <a:t> “Están obligatoriamente incluidos en el ámbito de la LRT:</a:t>
            </a:r>
            <a:br>
              <a:rPr i="1" lang="es" sz="1600"/>
            </a:br>
            <a:r>
              <a:rPr i="1" lang="es" sz="1600"/>
              <a:t>a) Los funcionarios y empleados del sector público nacional, de las provincias y sus municipios y de la Municipalidad de la Ciudad de Buenos Aires;</a:t>
            </a:r>
            <a:br>
              <a:rPr i="1" lang="es" sz="1600"/>
            </a:br>
            <a:r>
              <a:rPr i="1" lang="es" sz="1600"/>
              <a:t>b) Los trabajadores en relación de dependencia del sector privado;</a:t>
            </a:r>
            <a:br>
              <a:rPr i="1" lang="es" sz="1600"/>
            </a:br>
            <a:r>
              <a:rPr i="1" lang="es" sz="1600"/>
              <a:t>c) Las personas obligadas a prestar un servicio de carga pública.”</a:t>
            </a:r>
            <a:endParaRPr i="1" sz="16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4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trabajador y ART</a:t>
            </a:r>
            <a:endParaRPr/>
          </a:p>
          <a:p>
            <a:pPr indent="0" lvl="0" marL="0" rtl="0" algn="l">
              <a:spcBef>
                <a:spcPts val="0"/>
              </a:spcBef>
              <a:spcAft>
                <a:spcPts val="0"/>
              </a:spcAft>
              <a:buNone/>
            </a:pPr>
            <a:r>
              <a:t/>
            </a:r>
            <a:endParaRPr/>
          </a:p>
        </p:txBody>
      </p:sp>
      <p:sp>
        <p:nvSpPr>
          <p:cNvPr id="278" name="Google Shape;278;p4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Las ART tienen a su cargo la </a:t>
            </a:r>
            <a:r>
              <a:rPr b="1" lang="es" sz="1600"/>
              <a:t>gestión de las prestaciones</a:t>
            </a:r>
            <a:r>
              <a:rPr lang="es" sz="1600"/>
              <a:t> en </a:t>
            </a:r>
            <a:r>
              <a:rPr b="1" lang="es" sz="1600"/>
              <a:t>beneficio directo del trabajador</a:t>
            </a:r>
            <a:endParaRPr sz="1600"/>
          </a:p>
          <a:p>
            <a:pPr indent="-330200" lvl="1" marL="914400" rtl="0" algn="l">
              <a:lnSpc>
                <a:spcPct val="150000"/>
              </a:lnSpc>
              <a:spcBef>
                <a:spcPts val="0"/>
              </a:spcBef>
              <a:spcAft>
                <a:spcPts val="0"/>
              </a:spcAft>
              <a:buSzPts val="1600"/>
              <a:buChar char="○"/>
            </a:pPr>
            <a:r>
              <a:rPr lang="es" sz="1600"/>
              <a:t>prestaciones dinerarias (cap. IV)</a:t>
            </a:r>
            <a:endParaRPr sz="1600"/>
          </a:p>
          <a:p>
            <a:pPr indent="-330200" lvl="1" marL="914400" rtl="0" algn="l">
              <a:lnSpc>
                <a:spcPct val="150000"/>
              </a:lnSpc>
              <a:spcBef>
                <a:spcPts val="0"/>
              </a:spcBef>
              <a:spcAft>
                <a:spcPts val="0"/>
              </a:spcAft>
              <a:buSzPts val="1600"/>
              <a:buChar char="○"/>
            </a:pPr>
            <a:r>
              <a:rPr lang="es" sz="1600"/>
              <a:t>prestaciones en especie (art. 20)</a:t>
            </a:r>
            <a:endParaRPr sz="1600"/>
          </a:p>
          <a:p>
            <a:pPr indent="-330200" lvl="0" marL="457200" rtl="0" algn="l">
              <a:lnSpc>
                <a:spcPct val="150000"/>
              </a:lnSpc>
              <a:spcBef>
                <a:spcPts val="0"/>
              </a:spcBef>
              <a:spcAft>
                <a:spcPts val="0"/>
              </a:spcAft>
              <a:buSzPts val="1600"/>
              <a:buChar char="●"/>
            </a:pPr>
            <a:r>
              <a:rPr lang="es" sz="1600"/>
              <a:t>Las ART tienen a su cargo las actividades de </a:t>
            </a:r>
            <a:r>
              <a:rPr b="1" lang="es" sz="1600"/>
              <a:t>prevención </a:t>
            </a:r>
            <a:r>
              <a:rPr lang="es" sz="1600"/>
              <a:t>(capacitaciones, planes de acción, inspecciones) </a:t>
            </a:r>
            <a:r>
              <a:rPr b="1" lang="es" sz="1600"/>
              <a:t>cuyos destinatarios finales </a:t>
            </a:r>
            <a:r>
              <a:rPr lang="es" sz="1600"/>
              <a:t>son los trabajadores.</a:t>
            </a:r>
            <a:endParaRPr sz="16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4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trabajador y ART</a:t>
            </a:r>
            <a:endParaRPr/>
          </a:p>
          <a:p>
            <a:pPr indent="0" lvl="0" marL="0" rtl="0" algn="l">
              <a:spcBef>
                <a:spcPts val="0"/>
              </a:spcBef>
              <a:spcAft>
                <a:spcPts val="0"/>
              </a:spcAft>
              <a:buNone/>
            </a:pPr>
            <a:r>
              <a:t/>
            </a:r>
            <a:endParaRPr/>
          </a:p>
        </p:txBody>
      </p:sp>
      <p:sp>
        <p:nvSpPr>
          <p:cNvPr id="284" name="Google Shape;284;p4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b="1" i="1" lang="es" sz="1700"/>
              <a:t>Si bien el trabajador no celebra el contrato de afiliación, sí resulta acreedor directo de las prestaciones previstas por la LRT.</a:t>
            </a:r>
            <a:endParaRPr b="1" i="1" sz="1700"/>
          </a:p>
          <a:p>
            <a:pPr indent="-336550" lvl="0" marL="457200" rtl="0" algn="l">
              <a:lnSpc>
                <a:spcPct val="150000"/>
              </a:lnSpc>
              <a:spcBef>
                <a:spcPts val="0"/>
              </a:spcBef>
              <a:spcAft>
                <a:spcPts val="0"/>
              </a:spcAft>
              <a:buSzPts val="1700"/>
              <a:buChar char="●"/>
            </a:pPr>
            <a:r>
              <a:rPr b="1" i="1" lang="es" sz="1700"/>
              <a:t>La ART se constituye legalmente como deudora de esas prestaciones en favor del trabajador.</a:t>
            </a:r>
            <a:endParaRPr sz="17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trabajador y ART</a:t>
            </a:r>
            <a:endParaRPr/>
          </a:p>
          <a:p>
            <a:pPr indent="0" lvl="0" marL="0" rtl="0" algn="l">
              <a:spcBef>
                <a:spcPts val="0"/>
              </a:spcBef>
              <a:spcAft>
                <a:spcPts val="0"/>
              </a:spcAft>
              <a:buNone/>
            </a:pPr>
            <a:r>
              <a:t/>
            </a:r>
            <a:endParaRPr/>
          </a:p>
        </p:txBody>
      </p:sp>
      <p:sp>
        <p:nvSpPr>
          <p:cNvPr id="290" name="Google Shape;290;p4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fontScale="92500"/>
          </a:bodyPr>
          <a:lstStyle/>
          <a:p>
            <a:pPr indent="-328453" lvl="0" marL="457200" rtl="0" algn="l">
              <a:lnSpc>
                <a:spcPct val="150000"/>
              </a:lnSpc>
              <a:spcBef>
                <a:spcPts val="0"/>
              </a:spcBef>
              <a:spcAft>
                <a:spcPts val="0"/>
              </a:spcAft>
              <a:buSzPct val="100000"/>
              <a:buChar char="●"/>
            </a:pPr>
            <a:r>
              <a:rPr lang="es" sz="1700"/>
              <a:t>Los trabajadores tienen </a:t>
            </a:r>
            <a:r>
              <a:rPr b="1" lang="es" sz="1700"/>
              <a:t>obligaciones directas </a:t>
            </a:r>
            <a:r>
              <a:rPr lang="es" sz="1700"/>
              <a:t>con la ART (arts. 4 y 31, LRT)</a:t>
            </a:r>
            <a:endParaRPr sz="1700"/>
          </a:p>
          <a:p>
            <a:pPr indent="-328453" lvl="1" marL="914400" rtl="0" algn="l">
              <a:lnSpc>
                <a:spcPct val="150000"/>
              </a:lnSpc>
              <a:spcBef>
                <a:spcPts val="0"/>
              </a:spcBef>
              <a:spcAft>
                <a:spcPts val="0"/>
              </a:spcAft>
              <a:buSzPct val="100000"/>
              <a:buChar char="○"/>
            </a:pPr>
            <a:r>
              <a:rPr lang="es" sz="1700"/>
              <a:t>cumplir con las normas sobre higiene y seguridad en el trabajo</a:t>
            </a:r>
            <a:endParaRPr sz="1700"/>
          </a:p>
          <a:p>
            <a:pPr indent="-328453" lvl="1" marL="914400" rtl="0" algn="l">
              <a:lnSpc>
                <a:spcPct val="150000"/>
              </a:lnSpc>
              <a:spcBef>
                <a:spcPts val="0"/>
              </a:spcBef>
              <a:spcAft>
                <a:spcPts val="0"/>
              </a:spcAft>
              <a:buSzPct val="100000"/>
              <a:buChar char="○"/>
            </a:pPr>
            <a:r>
              <a:rPr lang="es" sz="1700"/>
              <a:t>adoptar las medidas para prevenir los riesgos del trabajo</a:t>
            </a:r>
            <a:endParaRPr sz="1700"/>
          </a:p>
          <a:p>
            <a:pPr indent="-328453" lvl="1" marL="914400" rtl="0" algn="l">
              <a:lnSpc>
                <a:spcPct val="150000"/>
              </a:lnSpc>
              <a:spcBef>
                <a:spcPts val="0"/>
              </a:spcBef>
              <a:spcAft>
                <a:spcPts val="0"/>
              </a:spcAft>
              <a:buSzPct val="100000"/>
              <a:buChar char="○"/>
            </a:pPr>
            <a:r>
              <a:rPr lang="es" sz="1700"/>
              <a:t>participar en las acciones preventivas</a:t>
            </a:r>
            <a:endParaRPr sz="1700"/>
          </a:p>
          <a:p>
            <a:pPr indent="-328453" lvl="1" marL="914400" rtl="0" algn="l">
              <a:lnSpc>
                <a:spcPct val="150000"/>
              </a:lnSpc>
              <a:spcBef>
                <a:spcPts val="0"/>
              </a:spcBef>
              <a:spcAft>
                <a:spcPts val="0"/>
              </a:spcAft>
              <a:buSzPct val="100000"/>
              <a:buChar char="○"/>
            </a:pPr>
            <a:r>
              <a:rPr lang="es" sz="1700"/>
              <a:t>cumplir con las medidas de recalificación profesional</a:t>
            </a:r>
            <a:endParaRPr sz="1700"/>
          </a:p>
          <a:p>
            <a:pPr indent="-328453" lvl="1" marL="914400" rtl="0" algn="l">
              <a:lnSpc>
                <a:spcPct val="150000"/>
              </a:lnSpc>
              <a:spcBef>
                <a:spcPts val="0"/>
              </a:spcBef>
              <a:spcAft>
                <a:spcPts val="0"/>
              </a:spcAft>
              <a:buSzPct val="100000"/>
              <a:buChar char="○"/>
            </a:pPr>
            <a:r>
              <a:rPr lang="es" sz="1700"/>
              <a:t>informar los hechos que conozcan relacionados con los riesgos del trabajo</a:t>
            </a:r>
            <a:endParaRPr sz="1700"/>
          </a:p>
          <a:p>
            <a:pPr indent="-328453" lvl="1" marL="914400" rtl="0" algn="l">
              <a:lnSpc>
                <a:spcPct val="150000"/>
              </a:lnSpc>
              <a:spcBef>
                <a:spcPts val="0"/>
              </a:spcBef>
              <a:spcAft>
                <a:spcPts val="0"/>
              </a:spcAft>
              <a:buSzPct val="100000"/>
              <a:buChar char="○"/>
            </a:pPr>
            <a:r>
              <a:rPr lang="es" sz="1700"/>
              <a:t>someterse a exámenes médicos y a los tratamientos de rehabilitación</a:t>
            </a:r>
            <a:endParaRPr sz="1700"/>
          </a:p>
          <a:p>
            <a:pPr indent="-328453" lvl="1" marL="914400" rtl="0" algn="l">
              <a:lnSpc>
                <a:spcPct val="150000"/>
              </a:lnSpc>
              <a:spcBef>
                <a:spcPts val="0"/>
              </a:spcBef>
              <a:spcAft>
                <a:spcPts val="0"/>
              </a:spcAft>
              <a:buSzPct val="100000"/>
              <a:buChar char="○"/>
            </a:pPr>
            <a:r>
              <a:rPr lang="es" sz="1700"/>
              <a:t>denunciar los accidentes y enfermedades profesionales que sufran</a:t>
            </a:r>
            <a:endParaRPr sz="17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4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El vínculo entre trabajador y ART</a:t>
            </a:r>
            <a:endParaRPr/>
          </a:p>
          <a:p>
            <a:pPr indent="0" lvl="0" marL="0" rtl="0" algn="l">
              <a:spcBef>
                <a:spcPts val="0"/>
              </a:spcBef>
              <a:spcAft>
                <a:spcPts val="0"/>
              </a:spcAft>
              <a:buNone/>
            </a:pPr>
            <a:r>
              <a:t/>
            </a:r>
            <a:endParaRPr/>
          </a:p>
        </p:txBody>
      </p:sp>
      <p:sp>
        <p:nvSpPr>
          <p:cNvPr id="296" name="Google Shape;296;p4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lang="es" sz="1700"/>
              <a:t>Este entramado de vínculos, derechos y obligaciones impiden asemejarlo al régimen estándar del seguro o al de la seguridad social.</a:t>
            </a:r>
            <a:endParaRPr sz="1700"/>
          </a:p>
          <a:p>
            <a:pPr indent="-336550" lvl="0" marL="457200" rtl="0" algn="l">
              <a:lnSpc>
                <a:spcPct val="150000"/>
              </a:lnSpc>
              <a:spcBef>
                <a:spcPts val="0"/>
              </a:spcBef>
              <a:spcAft>
                <a:spcPts val="0"/>
              </a:spcAft>
              <a:buSzPts val="1700"/>
              <a:buChar char="●"/>
            </a:pPr>
            <a:r>
              <a:rPr lang="es" sz="1700"/>
              <a:t>Pese a no ser contratante, el trabajador tiene un vínculo jurídico directo con la ART, siendo </a:t>
            </a:r>
            <a:r>
              <a:rPr b="1" lang="es" sz="1700"/>
              <a:t>acreedor de las obligaciones como destinatario final</a:t>
            </a:r>
            <a:r>
              <a:rPr lang="es" sz="1700"/>
              <a:t>.</a:t>
            </a:r>
            <a:endParaRPr sz="17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47"/>
          <p:cNvSpPr/>
          <p:nvPr/>
        </p:nvSpPr>
        <p:spPr>
          <a:xfrm>
            <a:off x="1786870" y="3578426"/>
            <a:ext cx="2836200" cy="516900"/>
          </a:xfrm>
          <a:prstGeom prst="roundRect">
            <a:avLst>
              <a:gd fmla="val 16667" name="adj"/>
            </a:avLst>
          </a:prstGeom>
          <a:solidFill>
            <a:srgbClr val="FF9900"/>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444" u="none" cap="none" strike="noStrike">
                <a:solidFill>
                  <a:srgbClr val="FFFFFF"/>
                </a:solidFill>
                <a:latin typeface="Lato"/>
                <a:ea typeface="Lato"/>
                <a:cs typeface="Lato"/>
                <a:sym typeface="Lato"/>
              </a:rPr>
              <a:t>CONSUMIDOR</a:t>
            </a:r>
            <a:endParaRPr i="0" sz="1444" u="none" cap="none" strike="noStrike">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DIRECTO</a:t>
            </a:r>
            <a:endParaRPr sz="1444">
              <a:solidFill>
                <a:srgbClr val="FFFFFF"/>
              </a:solidFill>
              <a:latin typeface="Lato"/>
              <a:ea typeface="Lato"/>
              <a:cs typeface="Lato"/>
              <a:sym typeface="Lato"/>
            </a:endParaRPr>
          </a:p>
        </p:txBody>
      </p:sp>
      <p:sp>
        <p:nvSpPr>
          <p:cNvPr id="302" name="Google Shape;302;p47"/>
          <p:cNvSpPr/>
          <p:nvPr/>
        </p:nvSpPr>
        <p:spPr>
          <a:xfrm>
            <a:off x="2714894" y="1376404"/>
            <a:ext cx="2836200" cy="516900"/>
          </a:xfrm>
          <a:prstGeom prst="roundRect">
            <a:avLst>
              <a:gd fmla="val 16667" name="adj"/>
            </a:avLst>
          </a:prstGeom>
          <a:solidFill>
            <a:srgbClr val="C96731"/>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u="none" cap="none" strike="noStrike">
                <a:solidFill>
                  <a:srgbClr val="FFFFFF"/>
                </a:solidFill>
                <a:latin typeface="Lato"/>
                <a:ea typeface="Lato"/>
                <a:cs typeface="Lato"/>
                <a:sym typeface="Lato"/>
              </a:rPr>
              <a:t>PROVEEDOR</a:t>
            </a:r>
            <a:endParaRPr>
              <a:latin typeface="Lato"/>
              <a:ea typeface="Lato"/>
              <a:cs typeface="Lato"/>
              <a:sym typeface="Lato"/>
            </a:endParaRPr>
          </a:p>
        </p:txBody>
      </p:sp>
      <p:cxnSp>
        <p:nvCxnSpPr>
          <p:cNvPr id="303" name="Google Shape;303;p47"/>
          <p:cNvCxnSpPr>
            <a:endCxn id="301" idx="0"/>
          </p:cNvCxnSpPr>
          <p:nvPr/>
        </p:nvCxnSpPr>
        <p:spPr>
          <a:xfrm flipH="1">
            <a:off x="3204970" y="1903226"/>
            <a:ext cx="633000" cy="1675200"/>
          </a:xfrm>
          <a:prstGeom prst="straightConnector1">
            <a:avLst/>
          </a:prstGeom>
          <a:noFill/>
          <a:ln cap="flat" cmpd="sng" w="19050">
            <a:solidFill>
              <a:srgbClr val="FF9900"/>
            </a:solidFill>
            <a:prstDash val="solid"/>
            <a:round/>
            <a:headEnd len="med" w="med" type="stealth"/>
            <a:tailEnd len="med" w="med" type="stealth"/>
          </a:ln>
        </p:spPr>
      </p:cxnSp>
      <p:sp>
        <p:nvSpPr>
          <p:cNvPr id="304" name="Google Shape;304;p47"/>
          <p:cNvSpPr txBox="1"/>
          <p:nvPr/>
        </p:nvSpPr>
        <p:spPr>
          <a:xfrm>
            <a:off x="2424504" y="2357329"/>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FF9900"/>
                </a:solidFill>
                <a:latin typeface="Lato"/>
                <a:ea typeface="Lato"/>
                <a:cs typeface="Lato"/>
                <a:sym typeface="Lato"/>
              </a:rPr>
              <a:t>VÍNCULO</a:t>
            </a:r>
            <a:endParaRPr sz="1093">
              <a:solidFill>
                <a:srgbClr val="FF9900"/>
              </a:solidFill>
              <a:latin typeface="Lato"/>
              <a:ea typeface="Lato"/>
              <a:cs typeface="Lato"/>
              <a:sym typeface="Lato"/>
            </a:endParaRPr>
          </a:p>
          <a:p>
            <a:pPr indent="0" lvl="0" marL="0" marR="0" rtl="0" algn="ctr">
              <a:spcBef>
                <a:spcPts val="0"/>
              </a:spcBef>
              <a:spcAft>
                <a:spcPts val="0"/>
              </a:spcAft>
              <a:buNone/>
            </a:pPr>
            <a:r>
              <a:rPr lang="es" sz="1093">
                <a:solidFill>
                  <a:srgbClr val="FF9900"/>
                </a:solidFill>
                <a:latin typeface="Lato"/>
                <a:ea typeface="Lato"/>
                <a:cs typeface="Lato"/>
                <a:sym typeface="Lato"/>
              </a:rPr>
              <a:t>JURÍDICO</a:t>
            </a:r>
            <a:endParaRPr sz="850">
              <a:solidFill>
                <a:srgbClr val="FF9900"/>
              </a:solidFill>
              <a:latin typeface="Lato"/>
              <a:ea typeface="Lato"/>
              <a:cs typeface="Lato"/>
              <a:sym typeface="Lato"/>
            </a:endParaRPr>
          </a:p>
        </p:txBody>
      </p:sp>
      <p:sp>
        <p:nvSpPr>
          <p:cNvPr id="305" name="Google Shape;305;p47"/>
          <p:cNvSpPr/>
          <p:nvPr/>
        </p:nvSpPr>
        <p:spPr>
          <a:xfrm>
            <a:off x="5734935" y="3578426"/>
            <a:ext cx="2836200" cy="516900"/>
          </a:xfrm>
          <a:prstGeom prst="roundRect">
            <a:avLst>
              <a:gd fmla="val 16667" name="adj"/>
            </a:avLst>
          </a:prstGeom>
          <a:solidFill>
            <a:srgbClr val="0B5394"/>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u="none" cap="none" strike="noStrike">
                <a:solidFill>
                  <a:srgbClr val="FFFFFF"/>
                </a:solidFill>
                <a:latin typeface="Lato"/>
                <a:ea typeface="Lato"/>
                <a:cs typeface="Lato"/>
                <a:sym typeface="Lato"/>
              </a:rPr>
              <a:t>CONSUMIDOR</a:t>
            </a:r>
            <a:endParaRPr>
              <a:solidFill>
                <a:srgbClr val="FFFFFF"/>
              </a:solidFill>
              <a:latin typeface="Lato"/>
              <a:ea typeface="Lato"/>
              <a:cs typeface="Lato"/>
              <a:sym typeface="Lato"/>
            </a:endParaRPr>
          </a:p>
          <a:p>
            <a:pPr indent="0" lvl="0" marL="0" marR="0" rtl="0" algn="ctr">
              <a:spcBef>
                <a:spcPts val="0"/>
              </a:spcBef>
              <a:spcAft>
                <a:spcPts val="0"/>
              </a:spcAft>
              <a:buNone/>
            </a:pPr>
            <a:r>
              <a:rPr lang="es">
                <a:solidFill>
                  <a:srgbClr val="FFFFFF"/>
                </a:solidFill>
                <a:latin typeface="Lato"/>
                <a:ea typeface="Lato"/>
                <a:cs typeface="Lato"/>
                <a:sym typeface="Lato"/>
              </a:rPr>
              <a:t>EQUIPARADO</a:t>
            </a:r>
            <a:endParaRPr>
              <a:latin typeface="Lato"/>
              <a:ea typeface="Lato"/>
              <a:cs typeface="Lato"/>
              <a:sym typeface="Lato"/>
            </a:endParaRPr>
          </a:p>
        </p:txBody>
      </p:sp>
      <p:cxnSp>
        <p:nvCxnSpPr>
          <p:cNvPr id="306" name="Google Shape;306;p47"/>
          <p:cNvCxnSpPr>
            <a:stCxn id="302" idx="2"/>
            <a:endCxn id="305" idx="0"/>
          </p:cNvCxnSpPr>
          <p:nvPr/>
        </p:nvCxnSpPr>
        <p:spPr>
          <a:xfrm>
            <a:off x="4132994" y="1893304"/>
            <a:ext cx="3020100" cy="1685100"/>
          </a:xfrm>
          <a:prstGeom prst="straightConnector1">
            <a:avLst/>
          </a:prstGeom>
          <a:noFill/>
          <a:ln cap="flat" cmpd="sng" w="19050">
            <a:solidFill>
              <a:srgbClr val="0B5394"/>
            </a:solidFill>
            <a:prstDash val="solid"/>
            <a:round/>
            <a:headEnd len="med" w="med" type="none"/>
            <a:tailEnd len="med" w="med" type="stealth"/>
          </a:ln>
        </p:spPr>
      </p:cxnSp>
      <p:sp>
        <p:nvSpPr>
          <p:cNvPr id="307" name="Google Shape;307;p47"/>
          <p:cNvSpPr txBox="1"/>
          <p:nvPr/>
        </p:nvSpPr>
        <p:spPr>
          <a:xfrm>
            <a:off x="3725585" y="2294408"/>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b="1" lang="es" sz="1093">
                <a:solidFill>
                  <a:srgbClr val="0B5394"/>
                </a:solidFill>
                <a:latin typeface="Lato"/>
                <a:ea typeface="Lato"/>
                <a:cs typeface="Lato"/>
                <a:sym typeface="Lato"/>
              </a:rPr>
              <a:t>BIENES Y</a:t>
            </a:r>
            <a:endParaRPr b="1" sz="1093">
              <a:solidFill>
                <a:srgbClr val="0B5394"/>
              </a:solidFill>
              <a:latin typeface="Lato"/>
              <a:ea typeface="Lato"/>
              <a:cs typeface="Lato"/>
              <a:sym typeface="Lato"/>
            </a:endParaRPr>
          </a:p>
          <a:p>
            <a:pPr indent="0" lvl="0" marL="0" marR="0" rtl="0" algn="ctr">
              <a:spcBef>
                <a:spcPts val="0"/>
              </a:spcBef>
              <a:spcAft>
                <a:spcPts val="0"/>
              </a:spcAft>
              <a:buNone/>
            </a:pPr>
            <a:r>
              <a:rPr b="1" lang="es" sz="1093">
                <a:solidFill>
                  <a:srgbClr val="0B5394"/>
                </a:solidFill>
                <a:latin typeface="Lato"/>
                <a:ea typeface="Lato"/>
                <a:cs typeface="Lato"/>
                <a:sym typeface="Lato"/>
              </a:rPr>
              <a:t>SERVICIOS</a:t>
            </a:r>
            <a:endParaRPr b="1" sz="850">
              <a:solidFill>
                <a:srgbClr val="0B5394"/>
              </a:solidFill>
              <a:latin typeface="Lato"/>
              <a:ea typeface="Lato"/>
              <a:cs typeface="Lato"/>
              <a:sym typeface="Lato"/>
            </a:endParaRPr>
          </a:p>
        </p:txBody>
      </p:sp>
      <p:cxnSp>
        <p:nvCxnSpPr>
          <p:cNvPr id="308" name="Google Shape;308;p47"/>
          <p:cNvCxnSpPr>
            <a:stCxn id="302" idx="2"/>
          </p:cNvCxnSpPr>
          <p:nvPr/>
        </p:nvCxnSpPr>
        <p:spPr>
          <a:xfrm flipH="1">
            <a:off x="3916694" y="1893304"/>
            <a:ext cx="216300" cy="1700700"/>
          </a:xfrm>
          <a:prstGeom prst="straightConnector1">
            <a:avLst/>
          </a:prstGeom>
          <a:noFill/>
          <a:ln cap="flat" cmpd="sng" w="19050">
            <a:solidFill>
              <a:srgbClr val="0B5394"/>
            </a:solidFill>
            <a:prstDash val="solid"/>
            <a:round/>
            <a:headEnd len="med" w="med" type="none"/>
            <a:tailEnd len="med" w="med" type="stealth"/>
          </a:ln>
        </p:spPr>
      </p:cxnSp>
      <p:cxnSp>
        <p:nvCxnSpPr>
          <p:cNvPr id="309" name="Google Shape;309;p47"/>
          <p:cNvCxnSpPr>
            <a:stCxn id="301" idx="3"/>
            <a:endCxn id="305" idx="1"/>
          </p:cNvCxnSpPr>
          <p:nvPr/>
        </p:nvCxnSpPr>
        <p:spPr>
          <a:xfrm>
            <a:off x="4623070" y="3836876"/>
            <a:ext cx="1111800" cy="0"/>
          </a:xfrm>
          <a:prstGeom prst="straightConnector1">
            <a:avLst/>
          </a:prstGeom>
          <a:noFill/>
          <a:ln cap="flat" cmpd="sng" w="9525">
            <a:solidFill>
              <a:schemeClr val="dk2"/>
            </a:solidFill>
            <a:prstDash val="solid"/>
            <a:round/>
            <a:headEnd len="med" w="med" type="none"/>
            <a:tailEnd len="med" w="med" type="none"/>
          </a:ln>
        </p:spPr>
      </p:cxnSp>
      <p:sp>
        <p:nvSpPr>
          <p:cNvPr id="310" name="Google Shape;310;p47"/>
          <p:cNvSpPr txBox="1"/>
          <p:nvPr/>
        </p:nvSpPr>
        <p:spPr>
          <a:xfrm>
            <a:off x="4440731" y="3649182"/>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0B5394"/>
                </a:solidFill>
                <a:latin typeface="Lato"/>
                <a:ea typeface="Lato"/>
                <a:cs typeface="Lato"/>
                <a:sym typeface="Lato"/>
              </a:rPr>
              <a:t>EN RELACIÓN</a:t>
            </a:r>
            <a:endParaRPr sz="1093">
              <a:solidFill>
                <a:srgbClr val="0B5394"/>
              </a:solidFill>
              <a:latin typeface="Lato"/>
              <a:ea typeface="Lato"/>
              <a:cs typeface="Lato"/>
              <a:sym typeface="Lato"/>
            </a:endParaRPr>
          </a:p>
          <a:p>
            <a:pPr indent="0" lvl="0" marL="0" marR="0" rtl="0" algn="ctr">
              <a:spcBef>
                <a:spcPts val="0"/>
              </a:spcBef>
              <a:spcAft>
                <a:spcPts val="0"/>
              </a:spcAft>
              <a:buNone/>
            </a:pPr>
            <a:r>
              <a:rPr lang="es" sz="1093">
                <a:solidFill>
                  <a:srgbClr val="0B5394"/>
                </a:solidFill>
                <a:latin typeface="Lato"/>
                <a:ea typeface="Lato"/>
                <a:cs typeface="Lato"/>
                <a:sym typeface="Lato"/>
              </a:rPr>
              <a:t>U OCASIÓN</a:t>
            </a:r>
            <a:endParaRPr sz="1093">
              <a:solidFill>
                <a:srgbClr val="0B5394"/>
              </a:solidFill>
              <a:latin typeface="Lato"/>
              <a:ea typeface="Lato"/>
              <a:cs typeface="Lato"/>
              <a:sym typeface="Lato"/>
            </a:endParaRPr>
          </a:p>
        </p:txBody>
      </p:sp>
      <p:sp>
        <p:nvSpPr>
          <p:cNvPr id="311" name="Google Shape;311;p47"/>
          <p:cNvSpPr/>
          <p:nvPr/>
        </p:nvSpPr>
        <p:spPr>
          <a:xfrm>
            <a:off x="688798" y="2357325"/>
            <a:ext cx="1851600" cy="516900"/>
          </a:xfrm>
          <a:prstGeom prst="roundRect">
            <a:avLst>
              <a:gd fmla="val 16667" name="adj"/>
            </a:avLst>
          </a:prstGeom>
          <a:solidFill>
            <a:srgbClr val="999999"/>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i="0" lang="es" sz="1444" u="none" cap="none" strike="noStrike">
                <a:solidFill>
                  <a:srgbClr val="FFFFFF"/>
                </a:solidFill>
                <a:latin typeface="Lato"/>
                <a:ea typeface="Lato"/>
                <a:cs typeface="Lato"/>
                <a:sym typeface="Lato"/>
              </a:rPr>
              <a:t>CONSUMIDOR</a:t>
            </a:r>
            <a:endParaRPr i="0" sz="1444" u="none" cap="none" strike="noStrike">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POTENCIAL</a:t>
            </a:r>
            <a:endParaRPr sz="1444">
              <a:solidFill>
                <a:srgbClr val="FFFFFF"/>
              </a:solidFill>
              <a:latin typeface="Lato"/>
              <a:ea typeface="Lato"/>
              <a:cs typeface="Lato"/>
              <a:sym typeface="Lato"/>
            </a:endParaRPr>
          </a:p>
        </p:txBody>
      </p:sp>
      <p:cxnSp>
        <p:nvCxnSpPr>
          <p:cNvPr id="312" name="Google Shape;312;p47"/>
          <p:cNvCxnSpPr>
            <a:endCxn id="311" idx="0"/>
          </p:cNvCxnSpPr>
          <p:nvPr/>
        </p:nvCxnSpPr>
        <p:spPr>
          <a:xfrm flipH="1">
            <a:off x="1614598" y="1887525"/>
            <a:ext cx="1499700" cy="469800"/>
          </a:xfrm>
          <a:prstGeom prst="straightConnector1">
            <a:avLst/>
          </a:prstGeom>
          <a:noFill/>
          <a:ln cap="flat" cmpd="sng" w="9525">
            <a:solidFill>
              <a:srgbClr val="666666"/>
            </a:solidFill>
            <a:prstDash val="dashDot"/>
            <a:round/>
            <a:headEnd len="med" w="med" type="none"/>
            <a:tailEnd len="med" w="med" type="none"/>
          </a:ln>
        </p:spPr>
      </p:cxnSp>
      <p:sp>
        <p:nvSpPr>
          <p:cNvPr id="313" name="Google Shape;313;p47"/>
          <p:cNvSpPr txBox="1"/>
          <p:nvPr/>
        </p:nvSpPr>
        <p:spPr>
          <a:xfrm>
            <a:off x="988229" y="1786176"/>
            <a:ext cx="1492200" cy="392700"/>
          </a:xfrm>
          <a:prstGeom prst="rect">
            <a:avLst/>
          </a:prstGeom>
          <a:noFill/>
          <a:ln>
            <a:noFill/>
          </a:ln>
        </p:spPr>
        <p:txBody>
          <a:bodyPr anchorCtr="0" anchor="t" bIns="27775" lIns="55550" spcFirstLastPara="1" rIns="55550" wrap="square" tIns="27775">
            <a:spAutoFit/>
          </a:bodyPr>
          <a:lstStyle/>
          <a:p>
            <a:pPr indent="0" lvl="0" marL="0" marR="0" rtl="0" algn="ctr">
              <a:spcBef>
                <a:spcPts val="0"/>
              </a:spcBef>
              <a:spcAft>
                <a:spcPts val="0"/>
              </a:spcAft>
              <a:buNone/>
            </a:pPr>
            <a:r>
              <a:rPr lang="es" sz="1093">
                <a:solidFill>
                  <a:srgbClr val="666666"/>
                </a:solidFill>
                <a:latin typeface="Lato"/>
                <a:ea typeface="Lato"/>
                <a:cs typeface="Lato"/>
                <a:sym typeface="Lato"/>
              </a:rPr>
              <a:t>ACTOS PRE / PARA CONTRACTUALES</a:t>
            </a:r>
            <a:endParaRPr sz="850">
              <a:solidFill>
                <a:srgbClr val="666666"/>
              </a:solidFill>
              <a:latin typeface="Lato"/>
              <a:ea typeface="Lato"/>
              <a:cs typeface="Lato"/>
              <a:sym typeface="Lato"/>
            </a:endParaRPr>
          </a:p>
        </p:txBody>
      </p:sp>
      <p:sp>
        <p:nvSpPr>
          <p:cNvPr id="314" name="Google Shape;314;p47"/>
          <p:cNvSpPr/>
          <p:nvPr/>
        </p:nvSpPr>
        <p:spPr>
          <a:xfrm>
            <a:off x="6952048" y="1376375"/>
            <a:ext cx="1851600" cy="516900"/>
          </a:xfrm>
          <a:prstGeom prst="roundRect">
            <a:avLst>
              <a:gd fmla="val 16667" name="adj"/>
            </a:avLst>
          </a:prstGeom>
          <a:solidFill>
            <a:srgbClr val="CCCCCC"/>
          </a:solidFill>
          <a:ln cap="flat" cmpd="sng" w="19300">
            <a:solidFill>
              <a:srgbClr val="FFFFFF"/>
            </a:solidFill>
            <a:prstDash val="solid"/>
            <a:round/>
            <a:headEnd len="sm" w="sm" type="none"/>
            <a:tailEnd len="sm" w="sm" type="none"/>
          </a:ln>
        </p:spPr>
        <p:txBody>
          <a:bodyPr anchorCtr="0" anchor="ctr" bIns="27775" lIns="55550" spcFirstLastPara="1" rIns="55550" wrap="square" tIns="27775">
            <a:noAutofit/>
          </a:bodyPr>
          <a:lstStyle/>
          <a:p>
            <a:pPr indent="0" lvl="0" marL="0" marR="0" rtl="0" algn="ctr">
              <a:spcBef>
                <a:spcPts val="0"/>
              </a:spcBef>
              <a:spcAft>
                <a:spcPts val="0"/>
              </a:spcAft>
              <a:buNone/>
            </a:pPr>
            <a:r>
              <a:rPr lang="es" sz="1444">
                <a:solidFill>
                  <a:srgbClr val="FFFFFF"/>
                </a:solidFill>
                <a:latin typeface="Lato"/>
                <a:ea typeface="Lato"/>
                <a:cs typeface="Lato"/>
                <a:sym typeface="Lato"/>
              </a:rPr>
              <a:t>CONSUMIDOR</a:t>
            </a:r>
            <a:endParaRPr sz="1444">
              <a:solidFill>
                <a:srgbClr val="FFFFFF"/>
              </a:solidFill>
              <a:latin typeface="Lato"/>
              <a:ea typeface="Lato"/>
              <a:cs typeface="Lato"/>
              <a:sym typeface="Lato"/>
            </a:endParaRPr>
          </a:p>
          <a:p>
            <a:pPr indent="0" lvl="0" marL="0" marR="0" rtl="0" algn="ctr">
              <a:spcBef>
                <a:spcPts val="0"/>
              </a:spcBef>
              <a:spcAft>
                <a:spcPts val="0"/>
              </a:spcAft>
              <a:buNone/>
            </a:pPr>
            <a:r>
              <a:rPr lang="es" sz="1444">
                <a:solidFill>
                  <a:srgbClr val="FFFFFF"/>
                </a:solidFill>
                <a:latin typeface="Lato"/>
                <a:ea typeface="Lato"/>
                <a:cs typeface="Lato"/>
                <a:sym typeface="Lato"/>
              </a:rPr>
              <a:t>EXPUESTO</a:t>
            </a:r>
            <a:endParaRPr sz="1444">
              <a:solidFill>
                <a:srgbClr val="FFFFFF"/>
              </a:solidFill>
              <a:latin typeface="Lato"/>
              <a:ea typeface="Lato"/>
              <a:cs typeface="Lato"/>
              <a:sym typeface="Lato"/>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p48"/>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b="0" i="1" lang="es" sz="2700"/>
              <a:t>Cuarta </a:t>
            </a:r>
            <a:r>
              <a:rPr b="0" i="1" lang="es" sz="2700"/>
              <a:t>conclusión:</a:t>
            </a:r>
            <a:endParaRPr b="0" sz="2700"/>
          </a:p>
          <a:p>
            <a:pPr indent="0" lvl="0" marL="0" rtl="0" algn="l">
              <a:spcBef>
                <a:spcPts val="0"/>
              </a:spcBef>
              <a:spcAft>
                <a:spcPts val="0"/>
              </a:spcAft>
              <a:buNone/>
            </a:pPr>
            <a:r>
              <a:rPr lang="es"/>
              <a:t>El trabajador es un consumidor directo y tiene un vínculo jurídico de consumo con la ART.</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9"/>
          <p:cNvSpPr txBox="1"/>
          <p:nvPr>
            <p:ph type="title"/>
          </p:nvPr>
        </p:nvSpPr>
        <p:spPr>
          <a:xfrm>
            <a:off x="727800" y="1346050"/>
            <a:ext cx="7688400" cy="1518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Consecuencias derivadas de la inclusión del trabajador al régimen de la LDC</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5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30" name="Google Shape;330;p50"/>
          <p:cNvSpPr txBox="1"/>
          <p:nvPr>
            <p:ph idx="1" type="body"/>
          </p:nvPr>
        </p:nvSpPr>
        <p:spPr>
          <a:xfrm>
            <a:off x="729450" y="1895400"/>
            <a:ext cx="7688700" cy="30360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0"/>
              </a:spcBef>
              <a:spcAft>
                <a:spcPts val="0"/>
              </a:spcAft>
              <a:buNone/>
            </a:pPr>
            <a:r>
              <a:rPr b="1" lang="es" sz="1700"/>
              <a:t>Principio de norma más favorable</a:t>
            </a:r>
            <a:endParaRPr b="1" sz="1700"/>
          </a:p>
          <a:p>
            <a:pPr indent="-336550" lvl="0" marL="457200" rtl="0" algn="l">
              <a:lnSpc>
                <a:spcPct val="150000"/>
              </a:lnSpc>
              <a:spcBef>
                <a:spcPts val="1200"/>
              </a:spcBef>
              <a:spcAft>
                <a:spcPts val="0"/>
              </a:spcAft>
              <a:buSzPts val="1700"/>
              <a:buChar char="●"/>
            </a:pPr>
            <a:r>
              <a:rPr lang="es" sz="1700"/>
              <a:t>Las normas que regulan las relaciones de consumo deben ser aplicadas e interpretadas conforme con el principio de protección del consumidor y el de acceso al consumo sustentable.</a:t>
            </a:r>
            <a:endParaRPr sz="1700"/>
          </a:p>
          <a:p>
            <a:pPr indent="-336550" lvl="0" marL="457200" rtl="0" algn="l">
              <a:lnSpc>
                <a:spcPct val="150000"/>
              </a:lnSpc>
              <a:spcBef>
                <a:spcPts val="0"/>
              </a:spcBef>
              <a:spcAft>
                <a:spcPts val="0"/>
              </a:spcAft>
              <a:buSzPts val="1700"/>
              <a:buChar char="●"/>
            </a:pPr>
            <a:r>
              <a:rPr lang="es" sz="1700"/>
              <a:t>En caso de duda sobre la interpretación del Código o las leyes especiales, prevalece la más favorable al consumidor.</a:t>
            </a:r>
            <a:endParaRPr sz="1700"/>
          </a:p>
          <a:p>
            <a:pPr indent="0" lvl="0" marL="457200" rtl="0" algn="l">
              <a:lnSpc>
                <a:spcPct val="150000"/>
              </a:lnSpc>
              <a:spcBef>
                <a:spcPts val="1200"/>
              </a:spcBef>
              <a:spcAft>
                <a:spcPts val="1200"/>
              </a:spcAft>
              <a:buNone/>
            </a:pPr>
            <a:r>
              <a:rPr lang="es" sz="1700"/>
              <a:t>(art. 1094, y art. 2 CCyC)</a:t>
            </a:r>
            <a:endParaRPr sz="17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5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36" name="Google Shape;336;p51"/>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Principio de </a:t>
            </a:r>
            <a:r>
              <a:rPr b="1" lang="es" sz="1700"/>
              <a:t>norma </a:t>
            </a:r>
            <a:r>
              <a:rPr b="1" lang="es" sz="1700"/>
              <a:t>más favorable</a:t>
            </a:r>
            <a:endParaRPr b="1" sz="1700"/>
          </a:p>
          <a:p>
            <a:pPr indent="-336550" lvl="0" marL="457200" rtl="0" algn="l">
              <a:lnSpc>
                <a:spcPct val="150000"/>
              </a:lnSpc>
              <a:spcBef>
                <a:spcPts val="1200"/>
              </a:spcBef>
              <a:spcAft>
                <a:spcPts val="0"/>
              </a:spcAft>
              <a:buSzPts val="1700"/>
              <a:buChar char="●"/>
            </a:pPr>
            <a:r>
              <a:rPr lang="es" sz="1700"/>
              <a:t>En caso de duda sobre la interpretación de los principios que establece esta ley prevalecerá la más favorable al consumidor.</a:t>
            </a:r>
            <a:endParaRPr sz="1700"/>
          </a:p>
          <a:p>
            <a:pPr indent="0" lvl="0" marL="457200" rtl="0" algn="l">
              <a:lnSpc>
                <a:spcPct val="150000"/>
              </a:lnSpc>
              <a:spcBef>
                <a:spcPts val="1200"/>
              </a:spcBef>
              <a:spcAft>
                <a:spcPts val="1200"/>
              </a:spcAft>
              <a:buNone/>
            </a:pPr>
            <a:r>
              <a:rPr lang="es" sz="1700"/>
              <a:t>(art. 3, LDC)</a:t>
            </a:r>
            <a:endParaRPr sz="17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Competencia territorial amplia</a:t>
            </a:r>
            <a:endParaRPr/>
          </a:p>
          <a:p>
            <a:pPr indent="0" lvl="0" marL="0" rtl="0" algn="l">
              <a:spcBef>
                <a:spcPts val="0"/>
              </a:spcBef>
              <a:spcAft>
                <a:spcPts val="0"/>
              </a:spcAft>
              <a:buNone/>
            </a:pPr>
            <a:r>
              <a:t/>
            </a:r>
            <a:endParaRPr/>
          </a:p>
        </p:txBody>
      </p:sp>
      <p:sp>
        <p:nvSpPr>
          <p:cNvPr id="104" name="Google Shape;104;p1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2, ley 921:</a:t>
            </a:r>
            <a:endParaRPr sz="1600"/>
          </a:p>
          <a:p>
            <a:pPr indent="-330200" lvl="0" marL="914400" rtl="0" algn="l">
              <a:lnSpc>
                <a:spcPct val="150000"/>
              </a:lnSpc>
              <a:spcBef>
                <a:spcPts val="1200"/>
              </a:spcBef>
              <a:spcAft>
                <a:spcPts val="0"/>
              </a:spcAft>
              <a:buSzPts val="1600"/>
              <a:buChar char="●"/>
            </a:pPr>
            <a:r>
              <a:rPr lang="es" sz="1600"/>
              <a:t>Domicilio del demandado</a:t>
            </a:r>
            <a:endParaRPr sz="1600"/>
          </a:p>
          <a:p>
            <a:pPr indent="-330200" lvl="0" marL="914400" rtl="0" algn="l">
              <a:lnSpc>
                <a:spcPct val="150000"/>
              </a:lnSpc>
              <a:spcBef>
                <a:spcPts val="0"/>
              </a:spcBef>
              <a:spcAft>
                <a:spcPts val="0"/>
              </a:spcAft>
              <a:buSzPts val="1600"/>
              <a:buChar char="●"/>
            </a:pPr>
            <a:r>
              <a:rPr lang="es" sz="1600"/>
              <a:t>Lugar de prestación del trabajo</a:t>
            </a:r>
            <a:endParaRPr sz="1600"/>
          </a:p>
          <a:p>
            <a:pPr indent="-330200" lvl="0" marL="914400" rtl="0" algn="l">
              <a:lnSpc>
                <a:spcPct val="150000"/>
              </a:lnSpc>
              <a:spcBef>
                <a:spcPts val="0"/>
              </a:spcBef>
              <a:spcAft>
                <a:spcPts val="0"/>
              </a:spcAft>
              <a:buSzPts val="1600"/>
              <a:buChar char="●"/>
            </a:pPr>
            <a:r>
              <a:rPr lang="es" sz="1600"/>
              <a:t>Lugar de celebración del contrato</a:t>
            </a:r>
            <a:endParaRPr sz="1600"/>
          </a:p>
          <a:p>
            <a:pPr indent="-330200" lvl="0" marL="914400" rtl="0" algn="l">
              <a:lnSpc>
                <a:spcPct val="150000"/>
              </a:lnSpc>
              <a:spcBef>
                <a:spcPts val="0"/>
              </a:spcBef>
              <a:spcAft>
                <a:spcPts val="0"/>
              </a:spcAft>
              <a:buSzPts val="1600"/>
              <a:buChar char="●"/>
            </a:pPr>
            <a:r>
              <a:rPr lang="es" sz="1600"/>
              <a:t>Domicilio del trabajador</a:t>
            </a:r>
            <a:endParaRPr sz="1600"/>
          </a:p>
          <a:p>
            <a:pPr indent="-330200" lvl="0" marL="914400" rtl="0" algn="l">
              <a:lnSpc>
                <a:spcPct val="150000"/>
              </a:lnSpc>
              <a:spcBef>
                <a:spcPts val="0"/>
              </a:spcBef>
              <a:spcAft>
                <a:spcPts val="0"/>
              </a:spcAft>
              <a:buSzPts val="1600"/>
              <a:buChar char="●"/>
            </a:pPr>
            <a:r>
              <a:rPr lang="es" sz="1600"/>
              <a:t>Competencia es improrrogable, aun la territorial</a:t>
            </a:r>
            <a:endParaRPr sz="160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42" name="Google Shape;342;p52"/>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Principio de </a:t>
            </a:r>
            <a:r>
              <a:rPr b="1" lang="es" sz="1700"/>
              <a:t>favor consumitoris</a:t>
            </a:r>
            <a:endParaRPr b="1" sz="1700"/>
          </a:p>
          <a:p>
            <a:pPr indent="-336550" lvl="0" marL="457200" rtl="0" algn="l">
              <a:lnSpc>
                <a:spcPct val="150000"/>
              </a:lnSpc>
              <a:spcBef>
                <a:spcPts val="1200"/>
              </a:spcBef>
              <a:spcAft>
                <a:spcPts val="0"/>
              </a:spcAft>
              <a:buSzPts val="1700"/>
              <a:buChar char="●"/>
            </a:pPr>
            <a:r>
              <a:rPr lang="es" sz="1700"/>
              <a:t>El contrato se interpreta en el sentido más favorable para el consumidor. </a:t>
            </a:r>
            <a:endParaRPr sz="1700"/>
          </a:p>
          <a:p>
            <a:pPr indent="-336550" lvl="0" marL="457200" rtl="0" algn="l">
              <a:lnSpc>
                <a:spcPct val="150000"/>
              </a:lnSpc>
              <a:spcBef>
                <a:spcPts val="0"/>
              </a:spcBef>
              <a:spcAft>
                <a:spcPts val="0"/>
              </a:spcAft>
              <a:buSzPts val="1700"/>
              <a:buChar char="●"/>
            </a:pPr>
            <a:r>
              <a:rPr lang="es" sz="1700"/>
              <a:t>Cuando existen dudas sobre los alcances de su obligación, se adopta la que sea menos gravosa para el consumidor.</a:t>
            </a:r>
            <a:endParaRPr sz="1700"/>
          </a:p>
          <a:p>
            <a:pPr indent="457200" lvl="0" marL="0" rtl="0" algn="l">
              <a:lnSpc>
                <a:spcPct val="150000"/>
              </a:lnSpc>
              <a:spcBef>
                <a:spcPts val="1200"/>
              </a:spcBef>
              <a:spcAft>
                <a:spcPts val="0"/>
              </a:spcAft>
              <a:buNone/>
            </a:pPr>
            <a:r>
              <a:rPr lang="es" sz="1700"/>
              <a:t>(art. </a:t>
            </a:r>
            <a:r>
              <a:rPr lang="es" sz="1700"/>
              <a:t>1095, CCyC y art. 37, LDC</a:t>
            </a:r>
            <a:r>
              <a:rPr lang="es" sz="1700"/>
              <a:t>)</a:t>
            </a:r>
            <a:endParaRPr sz="1700"/>
          </a:p>
          <a:p>
            <a:pPr indent="0" lvl="0" marL="457200" rtl="0" algn="l">
              <a:lnSpc>
                <a:spcPct val="150000"/>
              </a:lnSpc>
              <a:spcBef>
                <a:spcPts val="1200"/>
              </a:spcBef>
              <a:spcAft>
                <a:spcPts val="1200"/>
              </a:spcAft>
              <a:buNone/>
            </a:pPr>
            <a:r>
              <a:t/>
            </a:r>
            <a:endParaRPr sz="170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5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48" name="Google Shape;348;p5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lnSpcReduction="20000"/>
          </a:bodyPr>
          <a:lstStyle/>
          <a:p>
            <a:pPr indent="0" lvl="0" marL="0" rtl="0" algn="l">
              <a:lnSpc>
                <a:spcPct val="150000"/>
              </a:lnSpc>
              <a:spcBef>
                <a:spcPts val="0"/>
              </a:spcBef>
              <a:spcAft>
                <a:spcPts val="0"/>
              </a:spcAft>
              <a:buNone/>
            </a:pPr>
            <a:r>
              <a:rPr b="1" lang="es" sz="1700"/>
              <a:t>Principio de trato digno</a:t>
            </a:r>
            <a:endParaRPr b="1" sz="1700"/>
          </a:p>
          <a:p>
            <a:pPr indent="-336550" lvl="0" marL="457200" rtl="0" algn="l">
              <a:lnSpc>
                <a:spcPct val="150000"/>
              </a:lnSpc>
              <a:spcBef>
                <a:spcPts val="1200"/>
              </a:spcBef>
              <a:spcAft>
                <a:spcPts val="0"/>
              </a:spcAft>
              <a:buSzPts val="1700"/>
              <a:buChar char="●"/>
            </a:pPr>
            <a:r>
              <a:rPr lang="es" sz="1700"/>
              <a:t>Los proveedores deberán garantizar condiciones de atención y trato digno y equitativo a los consumidores y usuarios. Deberán abstenerse de desplegar conductas que coloquen a los consumidores en situaciones vergonzantes, vejatorias o intimidatorias.</a:t>
            </a:r>
            <a:endParaRPr sz="1700"/>
          </a:p>
          <a:p>
            <a:pPr indent="457200" lvl="0" marL="0" rtl="0" algn="l">
              <a:lnSpc>
                <a:spcPct val="150000"/>
              </a:lnSpc>
              <a:spcBef>
                <a:spcPts val="1200"/>
              </a:spcBef>
              <a:spcAft>
                <a:spcPts val="0"/>
              </a:spcAft>
              <a:buNone/>
            </a:pPr>
            <a:r>
              <a:rPr lang="es" sz="1700"/>
              <a:t>(art. 8 bis, LDC)</a:t>
            </a:r>
            <a:endParaRPr sz="1700"/>
          </a:p>
          <a:p>
            <a:pPr indent="0" lvl="0" marL="457200" rtl="0" algn="l">
              <a:lnSpc>
                <a:spcPct val="150000"/>
              </a:lnSpc>
              <a:spcBef>
                <a:spcPts val="1200"/>
              </a:spcBef>
              <a:spcAft>
                <a:spcPts val="1200"/>
              </a:spcAft>
              <a:buNone/>
            </a:pPr>
            <a:r>
              <a:t/>
            </a:r>
            <a:endParaRPr sz="170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5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54" name="Google Shape;354;p5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Principio de información adecuada y veraz</a:t>
            </a:r>
            <a:endParaRPr b="1" sz="1700"/>
          </a:p>
          <a:p>
            <a:pPr indent="-336550" lvl="0" marL="457200" rtl="0" algn="l">
              <a:lnSpc>
                <a:spcPct val="150000"/>
              </a:lnSpc>
              <a:spcBef>
                <a:spcPts val="1200"/>
              </a:spcBef>
              <a:spcAft>
                <a:spcPts val="0"/>
              </a:spcAft>
              <a:buSzPts val="1700"/>
              <a:buChar char="●"/>
            </a:pPr>
            <a:r>
              <a:rPr lang="es" sz="1700"/>
              <a:t>El proveedor está obligado a suministrar al consumidor en forma cierta, clara y detallada todo lo relacionado con las características esenciales de los bienes y servicios que provee, y las condiciones de su comercialización</a:t>
            </a:r>
            <a:r>
              <a:rPr lang="es" sz="1700"/>
              <a:t>.</a:t>
            </a:r>
            <a:endParaRPr sz="1700"/>
          </a:p>
          <a:p>
            <a:pPr indent="457200" lvl="0" marL="0" rtl="0" algn="l">
              <a:lnSpc>
                <a:spcPct val="150000"/>
              </a:lnSpc>
              <a:spcBef>
                <a:spcPts val="1200"/>
              </a:spcBef>
              <a:spcAft>
                <a:spcPts val="0"/>
              </a:spcAft>
              <a:buNone/>
            </a:pPr>
            <a:r>
              <a:rPr lang="es" sz="1700"/>
              <a:t>(art. 4, LDC)</a:t>
            </a:r>
            <a:endParaRPr sz="1700"/>
          </a:p>
          <a:p>
            <a:pPr indent="0" lvl="0" marL="457200" rtl="0" algn="l">
              <a:lnSpc>
                <a:spcPct val="150000"/>
              </a:lnSpc>
              <a:spcBef>
                <a:spcPts val="1200"/>
              </a:spcBef>
              <a:spcAft>
                <a:spcPts val="1200"/>
              </a:spcAft>
              <a:buNone/>
            </a:pPr>
            <a:r>
              <a:t/>
            </a:r>
            <a:endParaRPr sz="170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5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60" name="Google Shape;360;p5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Cláusulas abusivas</a:t>
            </a:r>
            <a:endParaRPr b="1" sz="1700"/>
          </a:p>
          <a:p>
            <a:pPr indent="-336550" lvl="0" marL="457200" rtl="0" algn="l">
              <a:lnSpc>
                <a:spcPct val="150000"/>
              </a:lnSpc>
              <a:spcBef>
                <a:spcPts val="1200"/>
              </a:spcBef>
              <a:spcAft>
                <a:spcPts val="0"/>
              </a:spcAft>
              <a:buSzPts val="1700"/>
              <a:buChar char="●"/>
            </a:pPr>
            <a:r>
              <a:rPr lang="es" sz="1700"/>
              <a:t>Desnaturalicen las obligaciones</a:t>
            </a:r>
            <a:endParaRPr sz="1700"/>
          </a:p>
          <a:p>
            <a:pPr indent="-336550" lvl="0" marL="457200" rtl="0" algn="l">
              <a:lnSpc>
                <a:spcPct val="150000"/>
              </a:lnSpc>
              <a:spcBef>
                <a:spcPts val="0"/>
              </a:spcBef>
              <a:spcAft>
                <a:spcPts val="0"/>
              </a:spcAft>
              <a:buSzPts val="1700"/>
              <a:buChar char="●"/>
            </a:pPr>
            <a:r>
              <a:rPr lang="es" sz="1700"/>
              <a:t>Limiten la responsabilidad por daños</a:t>
            </a:r>
            <a:endParaRPr sz="1700"/>
          </a:p>
          <a:p>
            <a:pPr indent="-336550" lvl="0" marL="457200" rtl="0" algn="l">
              <a:lnSpc>
                <a:spcPct val="150000"/>
              </a:lnSpc>
              <a:spcBef>
                <a:spcPts val="0"/>
              </a:spcBef>
              <a:spcAft>
                <a:spcPts val="0"/>
              </a:spcAft>
              <a:buSzPts val="1700"/>
              <a:buChar char="●"/>
            </a:pPr>
            <a:r>
              <a:rPr lang="es" sz="1700"/>
              <a:t>Importen renuncia o restricción de los derechos del consumidor</a:t>
            </a:r>
            <a:endParaRPr sz="1700"/>
          </a:p>
          <a:p>
            <a:pPr indent="-336550" lvl="0" marL="457200" rtl="0" algn="l">
              <a:lnSpc>
                <a:spcPct val="150000"/>
              </a:lnSpc>
              <a:spcBef>
                <a:spcPts val="0"/>
              </a:spcBef>
              <a:spcAft>
                <a:spcPts val="0"/>
              </a:spcAft>
              <a:buSzPts val="1700"/>
              <a:buChar char="●"/>
            </a:pPr>
            <a:r>
              <a:rPr lang="es" sz="1700"/>
              <a:t>Inviertan la carga de la prueba en perjuicio del consumidor.</a:t>
            </a:r>
            <a:endParaRPr sz="1700"/>
          </a:p>
          <a:p>
            <a:pPr indent="457200" lvl="0" marL="0" rtl="0" algn="l">
              <a:lnSpc>
                <a:spcPct val="150000"/>
              </a:lnSpc>
              <a:spcBef>
                <a:spcPts val="1200"/>
              </a:spcBef>
              <a:spcAft>
                <a:spcPts val="1200"/>
              </a:spcAft>
              <a:buNone/>
            </a:pPr>
            <a:r>
              <a:rPr lang="es" sz="1700"/>
              <a:t>(art. 37, LDC y art. 988, CCyC)</a:t>
            </a:r>
            <a:endParaRPr sz="170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5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66" name="Google Shape;366;p5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Cláusulas abusivas</a:t>
            </a:r>
            <a:endParaRPr b="1" sz="1700"/>
          </a:p>
          <a:p>
            <a:pPr indent="-336550" lvl="0" marL="457200" rtl="0" algn="l">
              <a:lnSpc>
                <a:spcPct val="150000"/>
              </a:lnSpc>
              <a:spcBef>
                <a:spcPts val="1200"/>
              </a:spcBef>
              <a:spcAft>
                <a:spcPts val="0"/>
              </a:spcAft>
              <a:buSzPts val="1700"/>
              <a:buChar char="●"/>
            </a:pPr>
            <a:r>
              <a:rPr lang="es" sz="1700"/>
              <a:t>La aprobación administrativa de los contratos o de sus cláusulas no obsta al control</a:t>
            </a:r>
            <a:endParaRPr sz="1700"/>
          </a:p>
          <a:p>
            <a:pPr indent="-336550" lvl="0" marL="457200" rtl="0" algn="l">
              <a:lnSpc>
                <a:spcPct val="150000"/>
              </a:lnSpc>
              <a:spcBef>
                <a:spcPts val="0"/>
              </a:spcBef>
              <a:spcAft>
                <a:spcPts val="0"/>
              </a:spcAft>
              <a:buSzPts val="1700"/>
              <a:buChar char="●"/>
            </a:pPr>
            <a:r>
              <a:rPr lang="es" sz="1700"/>
              <a:t>Las cláusulas abusivas se tienen por no convenidas</a:t>
            </a:r>
            <a:endParaRPr sz="1700"/>
          </a:p>
          <a:p>
            <a:pPr indent="457200" lvl="0" marL="0" rtl="0" algn="l">
              <a:lnSpc>
                <a:spcPct val="150000"/>
              </a:lnSpc>
              <a:spcBef>
                <a:spcPts val="1200"/>
              </a:spcBef>
              <a:spcAft>
                <a:spcPts val="0"/>
              </a:spcAft>
              <a:buNone/>
            </a:pPr>
            <a:r>
              <a:rPr lang="es" sz="1700"/>
              <a:t>(art. 1122 del CCyC)</a:t>
            </a:r>
            <a:endParaRPr sz="1700"/>
          </a:p>
          <a:p>
            <a:pPr indent="457200" lvl="0" marL="0" rtl="0" algn="l">
              <a:lnSpc>
                <a:spcPct val="150000"/>
              </a:lnSpc>
              <a:spcBef>
                <a:spcPts val="1200"/>
              </a:spcBef>
              <a:spcAft>
                <a:spcPts val="1200"/>
              </a:spcAft>
              <a:buNone/>
            </a:pPr>
            <a:r>
              <a:rPr i="1" lang="es" sz="1700"/>
              <a:t>Extensión a </a:t>
            </a:r>
            <a:r>
              <a:rPr b="1" i="1" lang="es" sz="1700"/>
              <a:t>hechos abusivos</a:t>
            </a:r>
            <a:r>
              <a:rPr i="1" lang="es" sz="1700"/>
              <a:t>…</a:t>
            </a:r>
            <a:endParaRPr i="1" sz="170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5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72" name="Google Shape;372;p57"/>
          <p:cNvSpPr txBox="1"/>
          <p:nvPr>
            <p:ph idx="1" type="body"/>
          </p:nvPr>
        </p:nvSpPr>
        <p:spPr>
          <a:xfrm>
            <a:off x="729450" y="19190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Daño punitivo</a:t>
            </a:r>
            <a:endParaRPr b="1" sz="1700"/>
          </a:p>
          <a:p>
            <a:pPr indent="-336550" lvl="0" marL="457200" rtl="0" algn="l">
              <a:lnSpc>
                <a:spcPct val="150000"/>
              </a:lnSpc>
              <a:spcBef>
                <a:spcPts val="1200"/>
              </a:spcBef>
              <a:spcAft>
                <a:spcPts val="0"/>
              </a:spcAft>
              <a:buSzPts val="1700"/>
              <a:buChar char="●"/>
            </a:pPr>
            <a:r>
              <a:rPr lang="es" sz="1700"/>
              <a:t>Es una multa civil, en favor del damnificado, con finalidad disuasiva</a:t>
            </a:r>
            <a:endParaRPr sz="1700"/>
          </a:p>
          <a:p>
            <a:pPr indent="-336550" lvl="0" marL="457200" rtl="0" algn="l">
              <a:lnSpc>
                <a:spcPct val="150000"/>
              </a:lnSpc>
              <a:spcBef>
                <a:spcPts val="0"/>
              </a:spcBef>
              <a:spcAft>
                <a:spcPts val="0"/>
              </a:spcAft>
              <a:buSzPts val="1700"/>
              <a:buChar char="●"/>
            </a:pPr>
            <a:r>
              <a:rPr lang="es" sz="1700"/>
              <a:t>Tienden a sancionar graves inconductas dolosas</a:t>
            </a:r>
            <a:endParaRPr sz="1700"/>
          </a:p>
          <a:p>
            <a:pPr indent="-336550" lvl="0" marL="457200" rtl="0" algn="l">
              <a:lnSpc>
                <a:spcPct val="150000"/>
              </a:lnSpc>
              <a:spcBef>
                <a:spcPts val="0"/>
              </a:spcBef>
              <a:spcAft>
                <a:spcPts val="0"/>
              </a:spcAft>
              <a:buSzPts val="1700"/>
              <a:buChar char="●"/>
            </a:pPr>
            <a:r>
              <a:rPr lang="es" sz="1700"/>
              <a:t>Accesorias a un daño generado por el proveedor</a:t>
            </a:r>
            <a:endParaRPr sz="1700"/>
          </a:p>
          <a:p>
            <a:pPr indent="-336550" lvl="1" marL="1371600" rtl="0" algn="l">
              <a:lnSpc>
                <a:spcPct val="150000"/>
              </a:lnSpc>
              <a:spcBef>
                <a:spcPts val="0"/>
              </a:spcBef>
              <a:spcAft>
                <a:spcPts val="0"/>
              </a:spcAft>
              <a:buSzPts val="1700"/>
              <a:buChar char="○"/>
            </a:pPr>
            <a:r>
              <a:rPr lang="es" sz="1700"/>
              <a:t>¿Aplica a la ART si no generó el daño?</a:t>
            </a:r>
            <a:endParaRPr sz="1700"/>
          </a:p>
          <a:p>
            <a:pPr indent="457200" lvl="0" marL="0" rtl="0" algn="l">
              <a:lnSpc>
                <a:spcPct val="150000"/>
              </a:lnSpc>
              <a:spcBef>
                <a:spcPts val="1200"/>
              </a:spcBef>
              <a:spcAft>
                <a:spcPts val="1200"/>
              </a:spcAft>
              <a:buNone/>
            </a:pPr>
            <a:r>
              <a:rPr lang="es" sz="1700"/>
              <a:t>(art. 52 bis, LDC)</a:t>
            </a:r>
            <a:endParaRPr sz="1700"/>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5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78" name="Google Shape;378;p58"/>
          <p:cNvSpPr txBox="1"/>
          <p:nvPr>
            <p:ph idx="1" type="body"/>
          </p:nvPr>
        </p:nvSpPr>
        <p:spPr>
          <a:xfrm>
            <a:off x="729450" y="19190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700"/>
              <a:t>Daño punitivo</a:t>
            </a:r>
            <a:endParaRPr b="1" sz="1700"/>
          </a:p>
          <a:p>
            <a:pPr indent="-336550" lvl="0" marL="457200" rtl="0" algn="l">
              <a:lnSpc>
                <a:spcPct val="150000"/>
              </a:lnSpc>
              <a:spcBef>
                <a:spcPts val="1200"/>
              </a:spcBef>
              <a:spcAft>
                <a:spcPts val="0"/>
              </a:spcAft>
              <a:buSzPts val="1700"/>
              <a:buChar char="●"/>
            </a:pPr>
            <a:r>
              <a:rPr lang="es" sz="1700"/>
              <a:t>Requiere una conducta gravemente reprochable al proveedor: dolo (malicia), dolo eventual o culpa grave</a:t>
            </a:r>
            <a:endParaRPr sz="1700"/>
          </a:p>
          <a:p>
            <a:pPr indent="-336550" lvl="0" marL="457200" rtl="0" algn="l">
              <a:lnSpc>
                <a:spcPct val="150000"/>
              </a:lnSpc>
              <a:spcBef>
                <a:spcPts val="0"/>
              </a:spcBef>
              <a:spcAft>
                <a:spcPts val="0"/>
              </a:spcAft>
              <a:buSzPts val="1700"/>
              <a:buChar char="●"/>
            </a:pPr>
            <a:r>
              <a:rPr lang="es" sz="1700"/>
              <a:t>“Grimshaw vs. Ford Motors”</a:t>
            </a:r>
            <a:endParaRPr sz="1700"/>
          </a:p>
          <a:p>
            <a:pPr indent="-336550" lvl="0" marL="457200" rtl="0" algn="l">
              <a:lnSpc>
                <a:spcPct val="150000"/>
              </a:lnSpc>
              <a:spcBef>
                <a:spcPts val="0"/>
              </a:spcBef>
              <a:spcAft>
                <a:spcPts val="0"/>
              </a:spcAft>
              <a:buSzPts val="1700"/>
              <a:buChar char="●"/>
            </a:pPr>
            <a:r>
              <a:rPr lang="es" sz="1700"/>
              <a:t>“Liebeck vs. McDonald's Restaurants”</a:t>
            </a:r>
            <a:endParaRPr sz="1700"/>
          </a:p>
          <a:p>
            <a:pPr indent="457200" lvl="0" marL="0" rtl="0" algn="l">
              <a:lnSpc>
                <a:spcPct val="150000"/>
              </a:lnSpc>
              <a:spcBef>
                <a:spcPts val="1200"/>
              </a:spcBef>
              <a:spcAft>
                <a:spcPts val="1200"/>
              </a:spcAft>
              <a:buNone/>
            </a:pPr>
            <a:r>
              <a:t/>
            </a:r>
            <a:endParaRPr sz="170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5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La inclusión al régimen de la LDC</a:t>
            </a:r>
            <a:endParaRPr/>
          </a:p>
          <a:p>
            <a:pPr indent="0" lvl="0" marL="0" rtl="0" algn="l">
              <a:spcBef>
                <a:spcPts val="0"/>
              </a:spcBef>
              <a:spcAft>
                <a:spcPts val="0"/>
              </a:spcAft>
              <a:buNone/>
            </a:pPr>
            <a:r>
              <a:t/>
            </a:r>
            <a:endParaRPr/>
          </a:p>
        </p:txBody>
      </p:sp>
      <p:sp>
        <p:nvSpPr>
          <p:cNvPr id="384" name="Google Shape;384;p59"/>
          <p:cNvSpPr txBox="1"/>
          <p:nvPr>
            <p:ph idx="1" type="body"/>
          </p:nvPr>
        </p:nvSpPr>
        <p:spPr>
          <a:xfrm>
            <a:off x="729450" y="1919000"/>
            <a:ext cx="7688700" cy="30360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0"/>
              </a:spcBef>
              <a:spcAft>
                <a:spcPts val="0"/>
              </a:spcAft>
              <a:buNone/>
            </a:pPr>
            <a:r>
              <a:rPr b="1" lang="es" sz="1700"/>
              <a:t>Daño punitivo</a:t>
            </a:r>
            <a:endParaRPr b="1" sz="1700"/>
          </a:p>
          <a:p>
            <a:pPr indent="-336550" lvl="0" marL="457200" rtl="0" algn="l">
              <a:lnSpc>
                <a:spcPct val="150000"/>
              </a:lnSpc>
              <a:spcBef>
                <a:spcPts val="1200"/>
              </a:spcBef>
              <a:spcAft>
                <a:spcPts val="0"/>
              </a:spcAft>
              <a:buSzPts val="1700"/>
              <a:buChar char="●"/>
            </a:pPr>
            <a:r>
              <a:rPr lang="es" sz="1700"/>
              <a:t>No hay que interpretar literalmente el artículo </a:t>
            </a:r>
            <a:r>
              <a:rPr i="1" lang="es" sz="1700"/>
              <a:t>(“Al proveedor que no cumpla con sus obligaciones legales o contractuales…”)</a:t>
            </a:r>
            <a:r>
              <a:rPr lang="es" sz="1700"/>
              <a:t>, sino que hay que considerar la conducta del proveedor, y el riesgo que su comportamiento trajo aparejado</a:t>
            </a:r>
            <a:endParaRPr sz="1700"/>
          </a:p>
          <a:p>
            <a:pPr indent="-336550" lvl="0" marL="457200" rtl="0" algn="l">
              <a:lnSpc>
                <a:spcPct val="150000"/>
              </a:lnSpc>
              <a:spcBef>
                <a:spcPts val="0"/>
              </a:spcBef>
              <a:spcAft>
                <a:spcPts val="0"/>
              </a:spcAft>
              <a:buSzPts val="1700"/>
              <a:buChar char="●"/>
            </a:pPr>
            <a:r>
              <a:rPr lang="es" sz="1700"/>
              <a:t>La graduación atiende a la gravedad del hecho</a:t>
            </a:r>
            <a:endParaRPr sz="1700"/>
          </a:p>
          <a:p>
            <a:pPr indent="-336550" lvl="0" marL="457200" rtl="0" algn="l">
              <a:lnSpc>
                <a:spcPct val="150000"/>
              </a:lnSpc>
              <a:spcBef>
                <a:spcPts val="0"/>
              </a:spcBef>
              <a:spcAft>
                <a:spcPts val="0"/>
              </a:spcAft>
              <a:buSzPts val="1700"/>
              <a:buChar char="●"/>
            </a:pPr>
            <a:r>
              <a:rPr lang="es" sz="1700"/>
              <a:t>Con el ilícito deben procurarse beneficios para el proveedor</a:t>
            </a:r>
            <a:endParaRPr sz="1700"/>
          </a:p>
          <a:p>
            <a:pPr indent="457200" lvl="0" marL="0" rtl="0" algn="l">
              <a:lnSpc>
                <a:spcPct val="150000"/>
              </a:lnSpc>
              <a:spcBef>
                <a:spcPts val="1200"/>
              </a:spcBef>
              <a:spcAft>
                <a:spcPts val="1200"/>
              </a:spcAft>
              <a:buNone/>
            </a:pPr>
            <a:r>
              <a:t/>
            </a:r>
            <a:endParaRPr sz="170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60"/>
          <p:cNvSpPr txBox="1"/>
          <p:nvPr>
            <p:ph type="title"/>
          </p:nvPr>
        </p:nvSpPr>
        <p:spPr>
          <a:xfrm>
            <a:off x="727800" y="1346050"/>
            <a:ext cx="7688400" cy="151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Consecuencias procesales de la aplicación de la LDC</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6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Consecuencias procesales</a:t>
            </a:r>
            <a:endParaRPr/>
          </a:p>
          <a:p>
            <a:pPr indent="0" lvl="0" marL="0" rtl="0" algn="l">
              <a:spcBef>
                <a:spcPts val="0"/>
              </a:spcBef>
              <a:spcAft>
                <a:spcPts val="0"/>
              </a:spcAft>
              <a:buNone/>
            </a:pPr>
            <a:r>
              <a:t/>
            </a:r>
            <a:endParaRPr/>
          </a:p>
        </p:txBody>
      </p:sp>
      <p:sp>
        <p:nvSpPr>
          <p:cNvPr id="395" name="Google Shape;395;p61"/>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lang="es" sz="1700"/>
              <a:t>Proceso de conocimiento más abreviado (art. 53, LDC)</a:t>
            </a:r>
            <a:endParaRPr sz="1700"/>
          </a:p>
          <a:p>
            <a:pPr indent="-336550" lvl="1" marL="1371600" rtl="0" algn="l">
              <a:lnSpc>
                <a:spcPct val="150000"/>
              </a:lnSpc>
              <a:spcBef>
                <a:spcPts val="0"/>
              </a:spcBef>
              <a:spcAft>
                <a:spcPts val="0"/>
              </a:spcAft>
              <a:buSzPts val="1700"/>
              <a:buChar char="○"/>
            </a:pPr>
            <a:r>
              <a:rPr lang="es" sz="1700"/>
              <a:t>sumarísimo (art. 498 CPCyC; arts. 391 a 392 del Anteproyecto)</a:t>
            </a:r>
            <a:endParaRPr sz="1700"/>
          </a:p>
          <a:p>
            <a:pPr indent="-336550" lvl="1" marL="1371600" rtl="0" algn="l">
              <a:lnSpc>
                <a:spcPct val="150000"/>
              </a:lnSpc>
              <a:spcBef>
                <a:spcPts val="0"/>
              </a:spcBef>
              <a:spcAft>
                <a:spcPts val="0"/>
              </a:spcAft>
              <a:buSzPts val="1700"/>
              <a:buChar char="○"/>
            </a:pPr>
            <a:r>
              <a:rPr lang="es" sz="1700"/>
              <a:t>procedimiento de la ley 921 </a:t>
            </a:r>
            <a:endParaRPr sz="1700"/>
          </a:p>
          <a:p>
            <a:pPr indent="457200" lvl="0" marL="0" rtl="0" algn="l">
              <a:lnSpc>
                <a:spcPct val="150000"/>
              </a:lnSpc>
              <a:spcBef>
                <a:spcPts val="1200"/>
              </a:spcBef>
              <a:spcAft>
                <a:spcPts val="1200"/>
              </a:spcAft>
              <a:buNone/>
            </a:pPr>
            <a:r>
              <a:t/>
            </a:r>
            <a:endParaRPr b="1" sz="17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Apoderamiento gratuito</a:t>
            </a:r>
            <a:endParaRPr/>
          </a:p>
          <a:p>
            <a:pPr indent="0" lvl="0" marL="0" rtl="0" algn="l">
              <a:spcBef>
                <a:spcPts val="0"/>
              </a:spcBef>
              <a:spcAft>
                <a:spcPts val="0"/>
              </a:spcAft>
              <a:buNone/>
            </a:pPr>
            <a:r>
              <a:t/>
            </a:r>
            <a:endParaRPr/>
          </a:p>
        </p:txBody>
      </p:sp>
      <p:sp>
        <p:nvSpPr>
          <p:cNvPr id="110" name="Google Shape;110;p17"/>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7, ley 921: La representación en juicio se acreditará con </a:t>
            </a:r>
            <a:r>
              <a:rPr b="1" lang="es" sz="1600"/>
              <a:t>simple carta poder</a:t>
            </a:r>
            <a:r>
              <a:rPr lang="es" sz="1600"/>
              <a:t> extendidos en papel simple, otorgados ante el Juez de Paz del domicilio, escribano o Secretario de Juzgado.</a:t>
            </a:r>
            <a:endParaRPr sz="1600"/>
          </a:p>
          <a:p>
            <a:pPr indent="0" lvl="0" marL="0" rtl="0" algn="l">
              <a:lnSpc>
                <a:spcPct val="150000"/>
              </a:lnSpc>
              <a:spcBef>
                <a:spcPts val="1200"/>
              </a:spcBef>
              <a:spcAft>
                <a:spcPts val="1200"/>
              </a:spcAft>
              <a:buNone/>
            </a:pPr>
            <a:r>
              <a:rPr lang="es" sz="1600"/>
              <a:t>También pueden ser </a:t>
            </a:r>
            <a:r>
              <a:rPr lang="es" sz="1600"/>
              <a:t>representados</a:t>
            </a:r>
            <a:r>
              <a:rPr lang="es" sz="1600"/>
              <a:t> por la Asociación Profesional con personería gremial a las que estuvieren asociados, lo que se acreditará del mismo modo y constituirá mandato suficiente para estar en juicio.</a:t>
            </a:r>
            <a:endParaRPr sz="1600"/>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6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Consecuencias procesales</a:t>
            </a:r>
            <a:endParaRPr/>
          </a:p>
          <a:p>
            <a:pPr indent="0" lvl="0" marL="0" rtl="0" algn="l">
              <a:spcBef>
                <a:spcPts val="0"/>
              </a:spcBef>
              <a:spcAft>
                <a:spcPts val="0"/>
              </a:spcAft>
              <a:buNone/>
            </a:pPr>
            <a:r>
              <a:t/>
            </a:r>
            <a:endParaRPr/>
          </a:p>
        </p:txBody>
      </p:sp>
      <p:sp>
        <p:nvSpPr>
          <p:cNvPr id="401" name="Google Shape;401;p62"/>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lang="es" sz="1700"/>
              <a:t>Los proveedores deberán aportar al proceso todos los elementos de prueba que obren en su poder, prestando la colaboración necesaria para el esclarecimiento de la cuestión debatida en el juicio </a:t>
            </a:r>
            <a:r>
              <a:rPr lang="es" sz="1700"/>
              <a:t>(art. 53, LDC)</a:t>
            </a:r>
            <a:endParaRPr sz="1700"/>
          </a:p>
          <a:p>
            <a:pPr indent="-336550" lvl="0" marL="457200" rtl="0" algn="l">
              <a:lnSpc>
                <a:spcPct val="150000"/>
              </a:lnSpc>
              <a:spcBef>
                <a:spcPts val="0"/>
              </a:spcBef>
              <a:spcAft>
                <a:spcPts val="0"/>
              </a:spcAft>
              <a:buSzPts val="1700"/>
              <a:buChar char="●"/>
            </a:pPr>
            <a:r>
              <a:rPr lang="es" sz="1700"/>
              <a:t>Se tendrán por no convenidas las cláusulas que contengan cualquier precepto que imponga la inversión de la carga de la prueba en perjuicio del consumidor (art. 37 inc. c, LDC)</a:t>
            </a:r>
            <a:endParaRPr sz="1700"/>
          </a:p>
          <a:p>
            <a:pPr indent="457200" lvl="0" marL="0" rtl="0" algn="l">
              <a:lnSpc>
                <a:spcPct val="150000"/>
              </a:lnSpc>
              <a:spcBef>
                <a:spcPts val="1200"/>
              </a:spcBef>
              <a:spcAft>
                <a:spcPts val="1200"/>
              </a:spcAft>
              <a:buNone/>
            </a:pPr>
            <a:r>
              <a:t/>
            </a:r>
            <a:endParaRPr b="1" sz="170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6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Consecuencias procesales</a:t>
            </a:r>
            <a:endParaRPr/>
          </a:p>
          <a:p>
            <a:pPr indent="0" lvl="0" marL="0" rtl="0" algn="l">
              <a:spcBef>
                <a:spcPts val="0"/>
              </a:spcBef>
              <a:spcAft>
                <a:spcPts val="0"/>
              </a:spcAft>
              <a:buNone/>
            </a:pPr>
            <a:r>
              <a:t/>
            </a:r>
            <a:endParaRPr/>
          </a:p>
        </p:txBody>
      </p:sp>
      <p:sp>
        <p:nvSpPr>
          <p:cNvPr id="407" name="Google Shape;407;p6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lang="es" sz="1700"/>
              <a:t>No es una carga dinámica, sino la admisión de indicios en los términos del art. 163 inc. 5 del CPCyC (Fallos: 344:1308)</a:t>
            </a:r>
            <a:endParaRPr sz="1700"/>
          </a:p>
          <a:p>
            <a:pPr indent="457200" lvl="0" marL="0" rtl="0" algn="l">
              <a:lnSpc>
                <a:spcPct val="150000"/>
              </a:lnSpc>
              <a:spcBef>
                <a:spcPts val="1200"/>
              </a:spcBef>
              <a:spcAft>
                <a:spcPts val="1200"/>
              </a:spcAft>
              <a:buNone/>
            </a:pPr>
            <a:r>
              <a:t/>
            </a:r>
            <a:endParaRPr b="1" sz="170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6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Consecuencias procesales</a:t>
            </a:r>
            <a:endParaRPr/>
          </a:p>
          <a:p>
            <a:pPr indent="0" lvl="0" marL="0" rtl="0" algn="l">
              <a:spcBef>
                <a:spcPts val="0"/>
              </a:spcBef>
              <a:spcAft>
                <a:spcPts val="0"/>
              </a:spcAft>
              <a:buNone/>
            </a:pPr>
            <a:r>
              <a:t/>
            </a:r>
            <a:endParaRPr/>
          </a:p>
        </p:txBody>
      </p:sp>
      <p:sp>
        <p:nvSpPr>
          <p:cNvPr id="413" name="Google Shape;413;p6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6550" lvl="0" marL="457200" rtl="0" algn="l">
              <a:lnSpc>
                <a:spcPct val="150000"/>
              </a:lnSpc>
              <a:spcBef>
                <a:spcPts val="0"/>
              </a:spcBef>
              <a:spcAft>
                <a:spcPts val="0"/>
              </a:spcAft>
              <a:buSzPts val="1700"/>
              <a:buChar char="●"/>
            </a:pPr>
            <a:r>
              <a:rPr lang="es" sz="1700"/>
              <a:t>Art. 377, CPCyC: Incumbirá la carga de la prueba a la parte que afirme la existencia de un hecho controvertido o de un precepto jurídico que el juez o el tribunal no tenga el deber de conocer.</a:t>
            </a:r>
            <a:endParaRPr sz="1700"/>
          </a:p>
          <a:p>
            <a:pPr indent="-336550" lvl="0" marL="457200" rtl="0" algn="l">
              <a:lnSpc>
                <a:spcPct val="150000"/>
              </a:lnSpc>
              <a:spcBef>
                <a:spcPts val="0"/>
              </a:spcBef>
              <a:spcAft>
                <a:spcPts val="0"/>
              </a:spcAft>
              <a:buSzPts val="1700"/>
              <a:buChar char="●"/>
            </a:pPr>
            <a:r>
              <a:rPr lang="es" sz="1700"/>
              <a:t>Cada una de las partes deberá probar el presupuesto de hecho de la norma o normas que invocare como fundamento de su pretensión, defensa o excepción.</a:t>
            </a:r>
            <a:endParaRPr sz="1700"/>
          </a:p>
          <a:p>
            <a:pPr indent="457200" lvl="0" marL="0" rtl="0" algn="l">
              <a:lnSpc>
                <a:spcPct val="150000"/>
              </a:lnSpc>
              <a:spcBef>
                <a:spcPts val="1200"/>
              </a:spcBef>
              <a:spcAft>
                <a:spcPts val="1200"/>
              </a:spcAft>
              <a:buNone/>
            </a:pPr>
            <a:r>
              <a:t/>
            </a:r>
            <a:endParaRPr b="1" sz="170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p65"/>
          <p:cNvSpPr txBox="1"/>
          <p:nvPr>
            <p:ph type="title"/>
          </p:nvPr>
        </p:nvSpPr>
        <p:spPr>
          <a:xfrm>
            <a:off x="727800" y="1346050"/>
            <a:ext cx="7688400" cy="151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La justicia gratuita laboral</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6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laboral</a:t>
            </a:r>
            <a:endParaRPr/>
          </a:p>
          <a:p>
            <a:pPr indent="0" lvl="0" marL="0" rtl="0" algn="l">
              <a:spcBef>
                <a:spcPts val="0"/>
              </a:spcBef>
              <a:spcAft>
                <a:spcPts val="0"/>
              </a:spcAft>
              <a:buNone/>
            </a:pPr>
            <a:r>
              <a:t/>
            </a:r>
            <a:endParaRPr/>
          </a:p>
        </p:txBody>
      </p:sp>
      <p:sp>
        <p:nvSpPr>
          <p:cNvPr id="424" name="Google Shape;424;p66"/>
          <p:cNvSpPr txBox="1"/>
          <p:nvPr>
            <p:ph idx="1" type="body"/>
          </p:nvPr>
        </p:nvSpPr>
        <p:spPr>
          <a:xfrm>
            <a:off x="729450" y="1895400"/>
            <a:ext cx="7688700" cy="30360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s" sz="1600"/>
              <a:t>Art. 20, LCT: </a:t>
            </a:r>
            <a:br>
              <a:rPr lang="es" sz="1600"/>
            </a:br>
            <a:r>
              <a:rPr lang="es" sz="1600"/>
              <a:t>El trabajador o sus derechohabientes gozarán del beneficio de la gratuidad en los procedimientos judiciales o administrativos.</a:t>
            </a:r>
            <a:endParaRPr sz="1600"/>
          </a:p>
          <a:p>
            <a:pPr indent="0" lvl="0" marL="0" rtl="0" algn="l">
              <a:lnSpc>
                <a:spcPct val="150000"/>
              </a:lnSpc>
              <a:spcBef>
                <a:spcPts val="1200"/>
              </a:spcBef>
              <a:spcAft>
                <a:spcPts val="1200"/>
              </a:spcAft>
              <a:buNone/>
            </a:pPr>
            <a:r>
              <a:rPr lang="es" sz="1600"/>
              <a:t>Si de los antecedentes del proceso resultase pluspetición inexcusable, las costas deberán ser soportadas solidariamente entre la parte y el profesional actuante.</a:t>
            </a:r>
            <a:endParaRPr sz="1600"/>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8" name="Shape 428"/>
        <p:cNvGrpSpPr/>
        <p:nvPr/>
      </p:nvGrpSpPr>
      <p:grpSpPr>
        <a:xfrm>
          <a:off x="0" y="0"/>
          <a:ext cx="0" cy="0"/>
          <a:chOff x="0" y="0"/>
          <a:chExt cx="0" cy="0"/>
        </a:xfrm>
      </p:grpSpPr>
      <p:sp>
        <p:nvSpPr>
          <p:cNvPr id="429" name="Google Shape;429;p6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laboral</a:t>
            </a:r>
            <a:endParaRPr/>
          </a:p>
          <a:p>
            <a:pPr indent="0" lvl="0" marL="0" rtl="0" algn="l">
              <a:spcBef>
                <a:spcPts val="0"/>
              </a:spcBef>
              <a:spcAft>
                <a:spcPts val="0"/>
              </a:spcAft>
              <a:buNone/>
            </a:pPr>
            <a:r>
              <a:t/>
            </a:r>
            <a:endParaRPr/>
          </a:p>
        </p:txBody>
      </p:sp>
      <p:sp>
        <p:nvSpPr>
          <p:cNvPr id="430" name="Google Shape;430;p67"/>
          <p:cNvSpPr txBox="1"/>
          <p:nvPr>
            <p:ph idx="1" type="body"/>
          </p:nvPr>
        </p:nvSpPr>
        <p:spPr>
          <a:xfrm>
            <a:off x="729450" y="1895400"/>
            <a:ext cx="7688700" cy="30360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s" sz="1600"/>
              <a:t>Art. 16, ley 921:</a:t>
            </a:r>
            <a:endParaRPr sz="1600"/>
          </a:p>
          <a:p>
            <a:pPr indent="0" lvl="0" marL="0" rtl="0" algn="l">
              <a:lnSpc>
                <a:spcPct val="150000"/>
              </a:lnSpc>
              <a:spcBef>
                <a:spcPts val="1200"/>
              </a:spcBef>
              <a:spcAft>
                <a:spcPts val="0"/>
              </a:spcAft>
              <a:buNone/>
            </a:pPr>
            <a:r>
              <a:rPr lang="es" sz="1600"/>
              <a:t>Los trabajadores, sus derechohabientes y las Asociaciones Profesionales con personería gremial, gozarán del beneficio de justicia gratuita.</a:t>
            </a:r>
            <a:endParaRPr sz="1600"/>
          </a:p>
          <a:p>
            <a:pPr indent="0" lvl="0" marL="0" rtl="0" algn="l">
              <a:lnSpc>
                <a:spcPct val="150000"/>
              </a:lnSpc>
              <a:spcBef>
                <a:spcPts val="1200"/>
              </a:spcBef>
              <a:spcAft>
                <a:spcPts val="0"/>
              </a:spcAft>
              <a:buNone/>
            </a:pPr>
            <a:r>
              <a:rPr lang="es" sz="1600"/>
              <a:t>A tal efecto, los registros, oficinas públicas, otorgarán los certificados, informes y testimonios que se le requiera, sin cargo alguno, hallándose exentos de impuestos.</a:t>
            </a:r>
            <a:endParaRPr sz="1600"/>
          </a:p>
          <a:p>
            <a:pPr indent="0" lvl="0" marL="0" rtl="0" algn="l">
              <a:lnSpc>
                <a:spcPct val="150000"/>
              </a:lnSpc>
              <a:spcBef>
                <a:spcPts val="1200"/>
              </a:spcBef>
              <a:spcAft>
                <a:spcPts val="1200"/>
              </a:spcAft>
              <a:buNone/>
            </a:pPr>
            <a:r>
              <a:rPr lang="es" sz="1600"/>
              <a:t>Las entidades particulares los evacuarán con cargo diferido e indicación de su costo para ser abonadas por quien resulte condenado en costas.</a:t>
            </a:r>
            <a:endParaRPr sz="1600"/>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4" name="Shape 434"/>
        <p:cNvGrpSpPr/>
        <p:nvPr/>
      </p:nvGrpSpPr>
      <p:grpSpPr>
        <a:xfrm>
          <a:off x="0" y="0"/>
          <a:ext cx="0" cy="0"/>
          <a:chOff x="0" y="0"/>
          <a:chExt cx="0" cy="0"/>
        </a:xfrm>
      </p:grpSpPr>
      <p:sp>
        <p:nvSpPr>
          <p:cNvPr id="435" name="Google Shape;435;p6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laboral</a:t>
            </a:r>
            <a:endParaRPr/>
          </a:p>
          <a:p>
            <a:pPr indent="0" lvl="0" marL="0" rtl="0" algn="l">
              <a:spcBef>
                <a:spcPts val="0"/>
              </a:spcBef>
              <a:spcAft>
                <a:spcPts val="0"/>
              </a:spcAft>
              <a:buNone/>
            </a:pPr>
            <a:r>
              <a:t/>
            </a:r>
            <a:endParaRPr/>
          </a:p>
        </p:txBody>
      </p:sp>
      <p:sp>
        <p:nvSpPr>
          <p:cNvPr id="436" name="Google Shape;436;p68"/>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16, ley 921: </a:t>
            </a:r>
            <a:endParaRPr sz="1600"/>
          </a:p>
          <a:p>
            <a:pPr indent="0" lvl="0" marL="0" rtl="0" algn="l">
              <a:lnSpc>
                <a:spcPct val="150000"/>
              </a:lnSpc>
              <a:spcBef>
                <a:spcPts val="1200"/>
              </a:spcBef>
              <a:spcAft>
                <a:spcPts val="0"/>
              </a:spcAft>
              <a:buNone/>
            </a:pPr>
            <a:r>
              <a:rPr lang="es" sz="1600"/>
              <a:t>El Tribunal Superior de Justicia incluirá en su presupuesto una partida destinada a atender los gastos que demanda la publicación de edictos, reembolsos de pasajes de testigos, realización de pericias y cualquier otra medida que resultare necesaria y siendo onerosa no pudiere ser satisfecha por el trabajador.</a:t>
            </a:r>
            <a:endParaRPr sz="1600"/>
          </a:p>
          <a:p>
            <a:pPr indent="0" lvl="0" marL="0" rtl="0" algn="l">
              <a:lnSpc>
                <a:spcPct val="150000"/>
              </a:lnSpc>
              <a:spcBef>
                <a:spcPts val="1200"/>
              </a:spcBef>
              <a:spcAft>
                <a:spcPts val="1200"/>
              </a:spcAft>
              <a:buNone/>
            </a:pPr>
            <a:r>
              <a:rPr lang="es" sz="1600"/>
              <a:t>Estos gastos formarán parte de las costas cuando mediare condena y una vez satisfechos deberán reintegrarse con imputación a la misma partida. </a:t>
            </a:r>
            <a:endParaRPr sz="1600"/>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0" name="Shape 440"/>
        <p:cNvGrpSpPr/>
        <p:nvPr/>
      </p:nvGrpSpPr>
      <p:grpSpPr>
        <a:xfrm>
          <a:off x="0" y="0"/>
          <a:ext cx="0" cy="0"/>
          <a:chOff x="0" y="0"/>
          <a:chExt cx="0" cy="0"/>
        </a:xfrm>
      </p:grpSpPr>
      <p:sp>
        <p:nvSpPr>
          <p:cNvPr id="441" name="Google Shape;441;p6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laboral</a:t>
            </a:r>
            <a:endParaRPr/>
          </a:p>
          <a:p>
            <a:pPr indent="0" lvl="0" marL="0" rtl="0" algn="l">
              <a:spcBef>
                <a:spcPts val="0"/>
              </a:spcBef>
              <a:spcAft>
                <a:spcPts val="0"/>
              </a:spcAft>
              <a:buNone/>
            </a:pPr>
            <a:r>
              <a:t/>
            </a:r>
            <a:endParaRPr/>
          </a:p>
        </p:txBody>
      </p:sp>
      <p:sp>
        <p:nvSpPr>
          <p:cNvPr id="442" name="Google Shape;442;p69"/>
          <p:cNvSpPr txBox="1"/>
          <p:nvPr>
            <p:ph idx="1" type="body"/>
          </p:nvPr>
        </p:nvSpPr>
        <p:spPr>
          <a:xfrm>
            <a:off x="729450" y="1895400"/>
            <a:ext cx="7688700" cy="30360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0"/>
              </a:spcBef>
              <a:spcAft>
                <a:spcPts val="0"/>
              </a:spcAft>
              <a:buNone/>
            </a:pPr>
            <a:r>
              <a:rPr lang="es" sz="1600"/>
              <a:t>Art. 16, ley 921: </a:t>
            </a:r>
            <a:endParaRPr sz="1600"/>
          </a:p>
          <a:p>
            <a:pPr indent="0" lvl="0" marL="0" rtl="0" algn="l">
              <a:lnSpc>
                <a:spcPct val="150000"/>
              </a:lnSpc>
              <a:spcBef>
                <a:spcPts val="1200"/>
              </a:spcBef>
              <a:spcAft>
                <a:spcPts val="0"/>
              </a:spcAft>
              <a:buNone/>
            </a:pPr>
            <a:r>
              <a:rPr lang="es" sz="1600"/>
              <a:t>Cuando el rechazo de la demanda fuere total, estos beneficios no ampararán al trabajador.</a:t>
            </a:r>
            <a:endParaRPr sz="1600"/>
          </a:p>
          <a:p>
            <a:pPr indent="0" lvl="0" marL="0" rtl="0" algn="l">
              <a:lnSpc>
                <a:spcPct val="150000"/>
              </a:lnSpc>
              <a:spcBef>
                <a:spcPts val="1200"/>
              </a:spcBef>
              <a:spcAft>
                <a:spcPts val="0"/>
              </a:spcAft>
              <a:buNone/>
            </a:pPr>
            <a:r>
              <a:rPr lang="es" sz="1600"/>
              <a:t>En ningún caso se exigirá al trabajador caución real o personal para el pago de costas u honorarios o para cubrir su responsabilidad por medidas cautelares; sólo darán caución juratoria de pagar si mejorasen de fortuna.</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7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laboral</a:t>
            </a:r>
            <a:endParaRPr/>
          </a:p>
          <a:p>
            <a:pPr indent="0" lvl="0" marL="0" rtl="0" algn="l">
              <a:spcBef>
                <a:spcPts val="0"/>
              </a:spcBef>
              <a:spcAft>
                <a:spcPts val="0"/>
              </a:spcAft>
              <a:buNone/>
            </a:pPr>
            <a:r>
              <a:t/>
            </a:r>
            <a:endParaRPr/>
          </a:p>
        </p:txBody>
      </p:sp>
      <p:sp>
        <p:nvSpPr>
          <p:cNvPr id="448" name="Google Shape;448;p70"/>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17, ley 921: </a:t>
            </a:r>
            <a:endParaRPr sz="1600"/>
          </a:p>
          <a:p>
            <a:pPr indent="0" lvl="0" marL="0" rtl="0" algn="l">
              <a:lnSpc>
                <a:spcPct val="150000"/>
              </a:lnSpc>
              <a:spcBef>
                <a:spcPts val="1200"/>
              </a:spcBef>
              <a:spcAft>
                <a:spcPts val="0"/>
              </a:spcAft>
              <a:buNone/>
            </a:pPr>
            <a:r>
              <a:rPr lang="es" sz="1600"/>
              <a:t>El vencido será condenado al pago de las costas, total o parcialmente,  pero los jueces podrán eximirlo de ellas cuando mediare razón fundada.</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2" name="Shape 452"/>
        <p:cNvGrpSpPr/>
        <p:nvPr/>
      </p:nvGrpSpPr>
      <p:grpSpPr>
        <a:xfrm>
          <a:off x="0" y="0"/>
          <a:ext cx="0" cy="0"/>
          <a:chOff x="0" y="0"/>
          <a:chExt cx="0" cy="0"/>
        </a:xfrm>
      </p:grpSpPr>
      <p:sp>
        <p:nvSpPr>
          <p:cNvPr id="453" name="Google Shape;453;p71"/>
          <p:cNvSpPr txBox="1"/>
          <p:nvPr>
            <p:ph type="title"/>
          </p:nvPr>
        </p:nvSpPr>
        <p:spPr>
          <a:xfrm>
            <a:off x="727800" y="1346050"/>
            <a:ext cx="7688400" cy="1518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s"/>
              <a:t>La justicia gratuita consumeril</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Otras normas procesales</a:t>
            </a:r>
            <a:endParaRPr/>
          </a:p>
          <a:p>
            <a:pPr indent="0" lvl="0" marL="0" rtl="0" algn="l">
              <a:spcBef>
                <a:spcPts val="0"/>
              </a:spcBef>
              <a:spcAft>
                <a:spcPts val="0"/>
              </a:spcAft>
              <a:buNone/>
            </a:pPr>
            <a:r>
              <a:t/>
            </a:r>
            <a:endParaRPr/>
          </a:p>
        </p:txBody>
      </p:sp>
      <p:sp>
        <p:nvSpPr>
          <p:cNvPr id="116" name="Google Shape;116;p18"/>
          <p:cNvSpPr txBox="1"/>
          <p:nvPr>
            <p:ph idx="1" type="body"/>
          </p:nvPr>
        </p:nvSpPr>
        <p:spPr>
          <a:xfrm>
            <a:off x="729450" y="1895400"/>
            <a:ext cx="7688700" cy="3036000"/>
          </a:xfrm>
          <a:prstGeom prst="rect">
            <a:avLst/>
          </a:prstGeom>
        </p:spPr>
        <p:txBody>
          <a:bodyPr anchorCtr="0" anchor="t" bIns="91425" lIns="91425" spcFirstLastPara="1" rIns="91425" wrap="square" tIns="91425">
            <a:noAutofit/>
          </a:bodyPr>
          <a:lstStyle/>
          <a:p>
            <a:pPr indent="-330200" lvl="0" marL="457200" rtl="0" algn="l">
              <a:lnSpc>
                <a:spcPct val="150000"/>
              </a:lnSpc>
              <a:spcBef>
                <a:spcPts val="0"/>
              </a:spcBef>
              <a:spcAft>
                <a:spcPts val="0"/>
              </a:spcAft>
              <a:buSzPts val="1600"/>
              <a:buChar char="●"/>
            </a:pPr>
            <a:r>
              <a:rPr lang="es" sz="1600"/>
              <a:t>Contestación de demanda: 10 días (art. 21)</a:t>
            </a:r>
            <a:endParaRPr sz="1600"/>
          </a:p>
          <a:p>
            <a:pPr indent="-330200" lvl="0" marL="457200" rtl="0" algn="l">
              <a:lnSpc>
                <a:spcPct val="150000"/>
              </a:lnSpc>
              <a:spcBef>
                <a:spcPts val="0"/>
              </a:spcBef>
              <a:spcAft>
                <a:spcPts val="0"/>
              </a:spcAft>
              <a:buSzPts val="1600"/>
              <a:buChar char="●"/>
            </a:pPr>
            <a:r>
              <a:rPr lang="es" sz="1600"/>
              <a:t>Silencio del demandado o negativa general o particular sin explicaciones importan el reconocimiento de hechos, documentos o comunicaciones (art. 21)</a:t>
            </a:r>
            <a:endParaRPr sz="1600"/>
          </a:p>
          <a:p>
            <a:pPr indent="-330200" lvl="0" marL="457200" rtl="0" algn="l">
              <a:lnSpc>
                <a:spcPct val="150000"/>
              </a:lnSpc>
              <a:spcBef>
                <a:spcPts val="0"/>
              </a:spcBef>
              <a:spcAft>
                <a:spcPts val="0"/>
              </a:spcAft>
              <a:buSzPts val="1600"/>
              <a:buChar char="●"/>
            </a:pPr>
            <a:r>
              <a:rPr lang="es" sz="1600"/>
              <a:t>“Cuando no se contestara la demanda y no se ofreciera prueba, se tendrán por ciertos los hechos alegados por el actor” (art. 30)</a:t>
            </a:r>
            <a:endParaRPr sz="1600"/>
          </a:p>
          <a:p>
            <a:pPr indent="-330200" lvl="0" marL="457200" rtl="0" algn="l">
              <a:lnSpc>
                <a:spcPct val="150000"/>
              </a:lnSpc>
              <a:spcBef>
                <a:spcPts val="0"/>
              </a:spcBef>
              <a:spcAft>
                <a:spcPts val="0"/>
              </a:spcAft>
              <a:buSzPts val="1600"/>
              <a:buChar char="●"/>
            </a:pPr>
            <a:r>
              <a:rPr lang="es" sz="1600"/>
              <a:t>“Acreditada la relación laboral, cuando se controvierta el monto o la percepción de las retribuciones, la prueba contraria a las reclamaciones del actor estará a cargo del empleador” (art. 38)</a:t>
            </a:r>
            <a:endParaRPr sz="1600"/>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7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59" name="Google Shape;459;p72"/>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lang="es" sz="1600"/>
              <a:t>Art. 53, LDC:</a:t>
            </a:r>
            <a:endParaRPr sz="1600"/>
          </a:p>
          <a:p>
            <a:pPr indent="0" lvl="0" marL="0" rtl="0" algn="l">
              <a:lnSpc>
                <a:spcPct val="150000"/>
              </a:lnSpc>
              <a:spcBef>
                <a:spcPts val="1200"/>
              </a:spcBef>
              <a:spcAft>
                <a:spcPts val="0"/>
              </a:spcAft>
              <a:buNone/>
            </a:pPr>
            <a:r>
              <a:rPr lang="es" sz="1600"/>
              <a:t>Las actuaciones judiciales que se inicien de conformidad con la presente ley en razón de un derecho o interés individual gozarán del beneficio de justicia gratuita.</a:t>
            </a:r>
            <a:endParaRPr sz="1600"/>
          </a:p>
          <a:p>
            <a:pPr indent="0" lvl="0" marL="0" rtl="0" algn="l">
              <a:lnSpc>
                <a:spcPct val="150000"/>
              </a:lnSpc>
              <a:spcBef>
                <a:spcPts val="1200"/>
              </a:spcBef>
              <a:spcAft>
                <a:spcPts val="0"/>
              </a:spcAft>
              <a:buNone/>
            </a:pPr>
            <a:r>
              <a:rPr lang="es" sz="1600"/>
              <a:t>La parte demandada podrá acreditar la solvencia del consumidor mediante incidente, en cuyo caso cesará el beneficio.</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sp>
        <p:nvSpPr>
          <p:cNvPr id="464" name="Google Shape;464;p7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65" name="Google Shape;465;p7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lnSpcReduction="20000"/>
          </a:bodyPr>
          <a:lstStyle/>
          <a:p>
            <a:pPr indent="0" lvl="0" marL="0" rtl="0" algn="l">
              <a:lnSpc>
                <a:spcPct val="150000"/>
              </a:lnSpc>
              <a:spcBef>
                <a:spcPts val="0"/>
              </a:spcBef>
              <a:spcAft>
                <a:spcPts val="0"/>
              </a:spcAft>
              <a:buNone/>
            </a:pPr>
            <a:r>
              <a:rPr b="1" lang="es" sz="1600"/>
              <a:t>Posturas:</a:t>
            </a:r>
            <a:endParaRPr b="1" sz="1600"/>
          </a:p>
          <a:p>
            <a:pPr indent="-330200" lvl="0" marL="457200" rtl="0" algn="l">
              <a:lnSpc>
                <a:spcPct val="150000"/>
              </a:lnSpc>
              <a:spcBef>
                <a:spcPts val="1200"/>
              </a:spcBef>
              <a:spcAft>
                <a:spcPts val="0"/>
              </a:spcAft>
              <a:buSzPts val="1600"/>
              <a:buChar char="●"/>
            </a:pPr>
            <a:r>
              <a:rPr lang="es" sz="1600"/>
              <a:t>Visión restringida: eximición únicamente de tasas judiciales para acceder a la jurisdicción</a:t>
            </a:r>
            <a:endParaRPr sz="1600"/>
          </a:p>
          <a:p>
            <a:pPr indent="-330200" lvl="0" marL="457200" rtl="0" algn="l">
              <a:lnSpc>
                <a:spcPct val="150000"/>
              </a:lnSpc>
              <a:spcBef>
                <a:spcPts val="0"/>
              </a:spcBef>
              <a:spcAft>
                <a:spcPts val="0"/>
              </a:spcAft>
              <a:buSzPts val="1600"/>
              <a:buChar char="●"/>
            </a:pPr>
            <a:r>
              <a:rPr lang="es" sz="1600"/>
              <a:t>Visión amplia: la franquicia comprende las costas del proceso</a:t>
            </a:r>
            <a:endParaRPr sz="1600"/>
          </a:p>
          <a:p>
            <a:pPr indent="-330200" lvl="1" marL="914400" rtl="0" algn="l">
              <a:lnSpc>
                <a:spcPct val="150000"/>
              </a:lnSpc>
              <a:spcBef>
                <a:spcPts val="0"/>
              </a:spcBef>
              <a:spcAft>
                <a:spcPts val="0"/>
              </a:spcAft>
              <a:buSzPts val="1600"/>
              <a:buChar char="○"/>
            </a:pPr>
            <a:r>
              <a:rPr lang="es" sz="1600"/>
              <a:t>“Abojer” (TSJ, Acuerdo 2/2018):</a:t>
            </a:r>
            <a:r>
              <a:rPr i="1" lang="es" sz="1600"/>
              <a:t> “directamente operativo y de aplicación inmediata”</a:t>
            </a:r>
            <a:endParaRPr i="1" sz="1600"/>
          </a:p>
          <a:p>
            <a:pPr indent="-330200" lvl="0" marL="457200" rtl="0" algn="l">
              <a:lnSpc>
                <a:spcPct val="150000"/>
              </a:lnSpc>
              <a:spcBef>
                <a:spcPts val="0"/>
              </a:spcBef>
              <a:spcAft>
                <a:spcPts val="0"/>
              </a:spcAft>
              <a:buSzPts val="1600"/>
              <a:buChar char="●"/>
            </a:pPr>
            <a:r>
              <a:rPr lang="es" sz="1600"/>
              <a:t>Visión amplísima: no imposición de costas</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sp>
        <p:nvSpPr>
          <p:cNvPr id="470" name="Google Shape;470;p7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71" name="Google Shape;471;p7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Al declarar inadmisible el recurso extraordinario, la Corte estableció: “Sin especial imposición de costas en virtud de lo establecido en el artículo 55 segundo párrafo de la ley 24.240” (“Unión de Usuarios y Consumidores”, 11/10/2011)</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5" name="Shape 475"/>
        <p:cNvGrpSpPr/>
        <p:nvPr/>
      </p:nvGrpSpPr>
      <p:grpSpPr>
        <a:xfrm>
          <a:off x="0" y="0"/>
          <a:ext cx="0" cy="0"/>
          <a:chOff x="0" y="0"/>
          <a:chExt cx="0" cy="0"/>
        </a:xfrm>
      </p:grpSpPr>
      <p:sp>
        <p:nvSpPr>
          <p:cNvPr id="476" name="Google Shape;476;p7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77" name="Google Shape;477;p7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i="1" lang="es" sz="1600"/>
              <a:t>“No es posible soslayar que, en el marco de las relaciones de consumo, el consumidor se encuentra en una situación de debilidad estructural, por ello, y en orden a preservar la equidad y el equilibrio, resulta admisible que la legislación contemple previsiones tuitivas en su favor. En este sentido, la gratuidad del proceso judicial configura una prerrogativa reconocida al consumidor dada su condición de tal, con el objeto de facilitar su defensa cuando se trate de reclamos originados en la relación de consumo”</a:t>
            </a:r>
            <a:endParaRPr i="1" sz="1600"/>
          </a:p>
          <a:p>
            <a:pPr indent="0" lvl="0" marL="0" rtl="0" algn="l">
              <a:lnSpc>
                <a:spcPct val="150000"/>
              </a:lnSpc>
              <a:spcBef>
                <a:spcPts val="1200"/>
              </a:spcBef>
              <a:spcAft>
                <a:spcPts val="1200"/>
              </a:spcAft>
              <a:buNone/>
            </a:pPr>
            <a:r>
              <a:rPr lang="es" sz="1600"/>
              <a:t>(“Consumidores Financieros”, Fallos: 338:1344, 2015).</a:t>
            </a:r>
            <a:endParaRPr b="1" sz="1600"/>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1" name="Shape 481"/>
        <p:cNvGrpSpPr/>
        <p:nvPr/>
      </p:nvGrpSpPr>
      <p:grpSpPr>
        <a:xfrm>
          <a:off x="0" y="0"/>
          <a:ext cx="0" cy="0"/>
          <a:chOff x="0" y="0"/>
          <a:chExt cx="0" cy="0"/>
        </a:xfrm>
      </p:grpSpPr>
      <p:sp>
        <p:nvSpPr>
          <p:cNvPr id="482" name="Google Shape;482;p7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83" name="Google Shape;483;p7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i="1" lang="es" sz="1600"/>
              <a:t>“El otorgamiento del beneficio no aparece condicionado por el resultado final del pleito”</a:t>
            </a:r>
            <a:endParaRPr i="1" sz="1600"/>
          </a:p>
          <a:p>
            <a:pPr indent="0" lvl="0" marL="0" rtl="0" algn="l">
              <a:lnSpc>
                <a:spcPct val="150000"/>
              </a:lnSpc>
              <a:spcBef>
                <a:spcPts val="1200"/>
              </a:spcBef>
              <a:spcAft>
                <a:spcPts val="0"/>
              </a:spcAft>
              <a:buNone/>
            </a:pPr>
            <a:r>
              <a:rPr lang="es" sz="1600"/>
              <a:t>(“Consumidores Financieros”, Fallos: 338:1344, 2015).</a:t>
            </a:r>
            <a:endParaRPr sz="1600"/>
          </a:p>
          <a:p>
            <a:pPr indent="0" lvl="0" marL="0" rtl="0" algn="l">
              <a:lnSpc>
                <a:spcPct val="150000"/>
              </a:lnSpc>
              <a:spcBef>
                <a:spcPts val="1200"/>
              </a:spcBef>
              <a:spcAft>
                <a:spcPts val="1200"/>
              </a:spcAft>
              <a:buNone/>
            </a:pPr>
            <a:r>
              <a:t/>
            </a:r>
            <a:endParaRPr b="1" sz="1600"/>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7" name="Shape 487"/>
        <p:cNvGrpSpPr/>
        <p:nvPr/>
      </p:nvGrpSpPr>
      <p:grpSpPr>
        <a:xfrm>
          <a:off x="0" y="0"/>
          <a:ext cx="0" cy="0"/>
          <a:chOff x="0" y="0"/>
          <a:chExt cx="0" cy="0"/>
        </a:xfrm>
      </p:grpSpPr>
      <p:sp>
        <p:nvSpPr>
          <p:cNvPr id="488" name="Google Shape;488;p7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89" name="Google Shape;489;p77"/>
          <p:cNvSpPr txBox="1"/>
          <p:nvPr>
            <p:ph idx="1" type="body"/>
          </p:nvPr>
        </p:nvSpPr>
        <p:spPr>
          <a:xfrm>
            <a:off x="729450" y="1895400"/>
            <a:ext cx="7688700" cy="31728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En el año 2018, en “Unión de Usuarios y Consumidores” (Fallos: 341:146), la Corte declaró nuevamente inadmisible el recurso extraordinario “Sin especial imposición de costas en virtud de lo establecido en el art. 55, segundo párrafo, de la ley 24.240”. </a:t>
            </a:r>
            <a:endParaRPr sz="1600"/>
          </a:p>
          <a:p>
            <a:pPr indent="-330200" lvl="0" marL="457200" rtl="0" algn="l">
              <a:lnSpc>
                <a:spcPct val="150000"/>
              </a:lnSpc>
              <a:spcBef>
                <a:spcPts val="0"/>
              </a:spcBef>
              <a:spcAft>
                <a:spcPts val="0"/>
              </a:spcAft>
              <a:buSzPts val="1600"/>
              <a:buChar char="●"/>
            </a:pPr>
            <a:r>
              <a:rPr lang="es" sz="1600"/>
              <a:t>Ello fue reiterado en “Asociación Protección Consumidores…” (Fallos: 341:1998).</a:t>
            </a:r>
            <a:endParaRPr sz="1600"/>
          </a:p>
          <a:p>
            <a:pPr indent="-330200" lvl="0" marL="457200" rtl="0" algn="l">
              <a:lnSpc>
                <a:spcPct val="150000"/>
              </a:lnSpc>
              <a:spcBef>
                <a:spcPts val="0"/>
              </a:spcBef>
              <a:spcAft>
                <a:spcPts val="0"/>
              </a:spcAft>
              <a:buSzPts val="1600"/>
              <a:buChar char="●"/>
            </a:pPr>
            <a:r>
              <a:rPr lang="es" sz="1600"/>
              <a:t>En ambos casos, el ministro Rosenktrantz votó en disidencia, postulando la imposición de costas conforme el art. 68 del CPCyC nacional.</a:t>
            </a:r>
            <a:endParaRPr b="1" sz="1600"/>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3" name="Shape 493"/>
        <p:cNvGrpSpPr/>
        <p:nvPr/>
      </p:nvGrpSpPr>
      <p:grpSpPr>
        <a:xfrm>
          <a:off x="0" y="0"/>
          <a:ext cx="0" cy="0"/>
          <a:chOff x="0" y="0"/>
          <a:chExt cx="0" cy="0"/>
        </a:xfrm>
      </p:grpSpPr>
      <p:sp>
        <p:nvSpPr>
          <p:cNvPr id="494" name="Google Shape;494;p7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495" name="Google Shape;495;p78"/>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En el año 2021, la Corte desestimó los recursos extraordinarios interpuestos por ambas partes de la relación jurídica, estableciendo:</a:t>
            </a:r>
            <a:endParaRPr sz="1600"/>
          </a:p>
          <a:p>
            <a:pPr indent="-330200" lvl="1" marL="1371600" rtl="0" algn="l">
              <a:lnSpc>
                <a:spcPct val="150000"/>
              </a:lnSpc>
              <a:spcBef>
                <a:spcPts val="0"/>
              </a:spcBef>
              <a:spcAft>
                <a:spcPts val="0"/>
              </a:spcAft>
              <a:buSzPts val="1600"/>
              <a:buChar char="○"/>
            </a:pPr>
            <a:r>
              <a:rPr lang="es" sz="1600"/>
              <a:t>“A la actora, sin especial imposición de costas en virtud de lo previsto en el art. 55, último párrafo, de la ley 24.240”.</a:t>
            </a:r>
            <a:endParaRPr sz="1600"/>
          </a:p>
          <a:p>
            <a:pPr indent="-330200" lvl="1" marL="1371600" rtl="0" algn="l">
              <a:lnSpc>
                <a:spcPct val="150000"/>
              </a:lnSpc>
              <a:spcBef>
                <a:spcPts val="0"/>
              </a:spcBef>
              <a:spcAft>
                <a:spcPts val="0"/>
              </a:spcAft>
              <a:buSzPts val="1600"/>
              <a:buChar char="○"/>
            </a:pPr>
            <a:r>
              <a:rPr lang="es" sz="1600"/>
              <a:t>“A la demandada, con costas (art. 68 del CPCyC)”.</a:t>
            </a:r>
            <a:endParaRPr sz="1600"/>
          </a:p>
          <a:p>
            <a:pPr indent="0" lvl="0" marL="0" rtl="0" algn="l">
              <a:lnSpc>
                <a:spcPct val="150000"/>
              </a:lnSpc>
              <a:spcBef>
                <a:spcPts val="1200"/>
              </a:spcBef>
              <a:spcAft>
                <a:spcPts val="1200"/>
              </a:spcAft>
              <a:buNone/>
            </a:pPr>
            <a:r>
              <a:rPr lang="es" sz="1600"/>
              <a:t>(“Proconsumer c/ Galeno Argentina S.A. s/ ordinario”, del 11/3/2021; reiterado luego en  Proconsumer c/ Banco Patagonia S.A. s/ sumarísimo”, del 25/2/2021).</a:t>
            </a:r>
            <a:endParaRPr sz="1600"/>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9" name="Shape 499"/>
        <p:cNvGrpSpPr/>
        <p:nvPr/>
      </p:nvGrpSpPr>
      <p:grpSpPr>
        <a:xfrm>
          <a:off x="0" y="0"/>
          <a:ext cx="0" cy="0"/>
          <a:chOff x="0" y="0"/>
          <a:chExt cx="0" cy="0"/>
        </a:xfrm>
      </p:grpSpPr>
      <p:sp>
        <p:nvSpPr>
          <p:cNvPr id="500" name="Google Shape;500;p7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01" name="Google Shape;501;p79"/>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330200" lvl="0" marL="457200" rtl="0" algn="l">
              <a:lnSpc>
                <a:spcPct val="150000"/>
              </a:lnSpc>
              <a:spcBef>
                <a:spcPts val="0"/>
              </a:spcBef>
              <a:spcAft>
                <a:spcPts val="0"/>
              </a:spcAft>
              <a:buSzPts val="1600"/>
              <a:buChar char="●"/>
            </a:pPr>
            <a:r>
              <a:rPr lang="es" sz="1600"/>
              <a:t>Ello, manteniendo el ministro Rosenkrantz su disidencia y propiciando la aplicación de costas conforme el art. 68 del Código Procesal nacional.</a:t>
            </a:r>
            <a:endParaRPr sz="1600"/>
          </a:p>
          <a:p>
            <a:pPr indent="0" lvl="0" marL="0" rtl="0" algn="l">
              <a:lnSpc>
                <a:spcPct val="150000"/>
              </a:lnSpc>
              <a:spcBef>
                <a:spcPts val="1200"/>
              </a:spcBef>
              <a:spcAft>
                <a:spcPts val="1200"/>
              </a:spcAft>
              <a:buNone/>
            </a:pPr>
            <a:r>
              <a:rPr lang="es" sz="1600"/>
              <a:t>(“Proconsumer c/ Galeno Argentina S.A. s/ ordinario”, del 11/3/2021; reiterado luego en  Proconsumer c/ Banco Patagonia S.A. s/ sumarísimo”, del 25/2/2021).</a:t>
            </a:r>
            <a:endParaRPr sz="1600"/>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5" name="Shape 505"/>
        <p:cNvGrpSpPr/>
        <p:nvPr/>
      </p:nvGrpSpPr>
      <p:grpSpPr>
        <a:xfrm>
          <a:off x="0" y="0"/>
          <a:ext cx="0" cy="0"/>
          <a:chOff x="0" y="0"/>
          <a:chExt cx="0" cy="0"/>
        </a:xfrm>
      </p:grpSpPr>
      <p:sp>
        <p:nvSpPr>
          <p:cNvPr id="506" name="Google Shape;506;p8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07" name="Google Shape;507;p80"/>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i="1" lang="es" sz="1600"/>
              <a:t>“Al sancionar la ley 26.361 ─que introdujo modificaciones al texto de la ley 24.240─,  el Congreso Nacional ha tenido la voluntad de </a:t>
            </a:r>
            <a:r>
              <a:rPr b="1" i="1" lang="es" sz="1600"/>
              <a:t>eximir</a:t>
            </a:r>
            <a:r>
              <a:rPr i="1" lang="es" sz="1600"/>
              <a:t> a  quienes inician una acción en los términos de la Ley de Defensa del Consumidor </a:t>
            </a:r>
            <a:r>
              <a:rPr b="1" i="1" lang="es" sz="1600"/>
              <a:t>del pago de las costas del proceso</a:t>
            </a:r>
            <a:r>
              <a:rPr i="1" lang="es" sz="1600"/>
              <a:t>”</a:t>
            </a:r>
            <a:endParaRPr sz="1600"/>
          </a:p>
          <a:p>
            <a:pPr indent="0" lvl="0" marL="0" rtl="0" algn="l">
              <a:lnSpc>
                <a:spcPct val="150000"/>
              </a:lnSpc>
              <a:spcBef>
                <a:spcPts val="1200"/>
              </a:spcBef>
              <a:spcAft>
                <a:spcPts val="1200"/>
              </a:spcAft>
              <a:buNone/>
            </a:pPr>
            <a:r>
              <a:rPr lang="es" sz="1600"/>
              <a:t>(“</a:t>
            </a:r>
            <a:r>
              <a:rPr lang="es" sz="1600"/>
              <a:t>ADDUC”, Fallos: 344:2835)</a:t>
            </a:r>
            <a:endParaRPr sz="1600"/>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81"/>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13" name="Google Shape;513;p81"/>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i="1" lang="es" sz="1600"/>
              <a:t>“L</a:t>
            </a:r>
            <a:r>
              <a:rPr i="1" lang="es" sz="1600"/>
              <a:t>a norma no requiere a quien demanda en el marco de sus prescripciones la demostración de una situación de pobreza para otorgar el beneficio, sino que </a:t>
            </a:r>
            <a:r>
              <a:rPr b="1" i="1" lang="es" sz="1600"/>
              <a:t>se lo concede automáticamente</a:t>
            </a:r>
            <a:r>
              <a:rPr i="1" lang="es" sz="1600"/>
              <a:t>. Solo en determinados supuestos, esto es en acciones iniciadas en defensa de intereses individuales, se admite que la contraparte acredite la solvencia del actor para hacer cesar la eximición”</a:t>
            </a:r>
            <a:endParaRPr i="1" sz="1600"/>
          </a:p>
          <a:p>
            <a:pPr indent="0" lvl="0" marL="0" rtl="0" algn="l">
              <a:lnSpc>
                <a:spcPct val="150000"/>
              </a:lnSpc>
              <a:spcBef>
                <a:spcPts val="1200"/>
              </a:spcBef>
              <a:spcAft>
                <a:spcPts val="1200"/>
              </a:spcAft>
              <a:buNone/>
            </a:pPr>
            <a:r>
              <a:rPr lang="es" sz="1600"/>
              <a:t>(“ADDUC”, Fallos: 344:2835)</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Otras normas procesales</a:t>
            </a:r>
            <a:endParaRPr/>
          </a:p>
          <a:p>
            <a:pPr indent="0" lvl="0" marL="0" rtl="0" algn="l">
              <a:spcBef>
                <a:spcPts val="0"/>
              </a:spcBef>
              <a:spcAft>
                <a:spcPts val="0"/>
              </a:spcAft>
              <a:buNone/>
            </a:pPr>
            <a:r>
              <a:t/>
            </a:r>
            <a:endParaRPr/>
          </a:p>
        </p:txBody>
      </p:sp>
      <p:sp>
        <p:nvSpPr>
          <p:cNvPr id="122" name="Google Shape;122;p19"/>
          <p:cNvSpPr txBox="1"/>
          <p:nvPr>
            <p:ph idx="1" type="body"/>
          </p:nvPr>
        </p:nvSpPr>
        <p:spPr>
          <a:xfrm>
            <a:off x="729450" y="1895400"/>
            <a:ext cx="8173500" cy="3036000"/>
          </a:xfrm>
          <a:prstGeom prst="rect">
            <a:avLst/>
          </a:prstGeom>
        </p:spPr>
        <p:txBody>
          <a:bodyPr anchorCtr="0" anchor="t" bIns="91425" lIns="91425" spcFirstLastPara="1" rIns="91425" wrap="square" tIns="91425">
            <a:noAutofit/>
          </a:bodyPr>
          <a:lstStyle/>
          <a:p>
            <a:pPr indent="-330200" lvl="0" marL="457200" rtl="0" algn="l">
              <a:lnSpc>
                <a:spcPct val="150000"/>
              </a:lnSpc>
              <a:spcBef>
                <a:spcPts val="0"/>
              </a:spcBef>
              <a:spcAft>
                <a:spcPts val="0"/>
              </a:spcAft>
              <a:buSzPts val="1600"/>
              <a:buChar char="●"/>
            </a:pPr>
            <a:r>
              <a:rPr lang="es" sz="1600"/>
              <a:t>Excepciones: incompetencia, falta de personería, litispendencia, cosa juzgada y prescripción total (art. 24)</a:t>
            </a:r>
            <a:endParaRPr sz="1600"/>
          </a:p>
          <a:p>
            <a:pPr indent="-330200" lvl="0" marL="457200" rtl="0" algn="l">
              <a:lnSpc>
                <a:spcPct val="150000"/>
              </a:lnSpc>
              <a:spcBef>
                <a:spcPts val="0"/>
              </a:spcBef>
              <a:spcAft>
                <a:spcPts val="0"/>
              </a:spcAft>
              <a:buSzPts val="1600"/>
              <a:buChar char="●"/>
            </a:pPr>
            <a:r>
              <a:rPr lang="es" sz="1600"/>
              <a:t>Impulso compartido del proceso (art. 28)</a:t>
            </a:r>
            <a:endParaRPr sz="1600"/>
          </a:p>
          <a:p>
            <a:pPr indent="-330200" lvl="1" marL="914400" rtl="0" algn="l">
              <a:lnSpc>
                <a:spcPct val="150000"/>
              </a:lnSpc>
              <a:spcBef>
                <a:spcPts val="0"/>
              </a:spcBef>
              <a:spcAft>
                <a:spcPts val="0"/>
              </a:spcAft>
              <a:buSzPts val="1600"/>
              <a:buChar char="○"/>
            </a:pPr>
            <a:r>
              <a:rPr lang="es" sz="1600"/>
              <a:t>“Una vez presentada la demanda, el procedimiento será impulsado indistintamente por las partes o de oficio por el juez, quien podrá ordenar las medidas convenientes para averiguar la verdad material y para evitar nulidades”</a:t>
            </a:r>
            <a:endParaRPr sz="1600"/>
          </a:p>
          <a:p>
            <a:pPr indent="-330200" lvl="1" marL="914400" rtl="0" algn="l">
              <a:lnSpc>
                <a:spcPct val="150000"/>
              </a:lnSpc>
              <a:spcBef>
                <a:spcPts val="0"/>
              </a:spcBef>
              <a:spcAft>
                <a:spcPts val="0"/>
              </a:spcAft>
              <a:buSzPts val="1600"/>
              <a:buChar char="○"/>
            </a:pPr>
            <a:r>
              <a:rPr lang="es" sz="1600"/>
              <a:t>“Las cédulas, oficios y exhortos serán confeccionados y diligenciados por el juzgado”</a:t>
            </a:r>
            <a:endParaRPr sz="1600"/>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82"/>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19" name="Google Shape;519;p82"/>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1) el beneficio de justicia gratuita es automático, sin que sea necesaria la demostración de pobreza del consumidor;</a:t>
            </a:r>
            <a:endParaRPr sz="1600"/>
          </a:p>
          <a:p>
            <a:pPr indent="-330200" lvl="0" marL="457200" rtl="0" algn="l">
              <a:lnSpc>
                <a:spcPct val="150000"/>
              </a:lnSpc>
              <a:spcBef>
                <a:spcPts val="0"/>
              </a:spcBef>
              <a:spcAft>
                <a:spcPts val="0"/>
              </a:spcAft>
              <a:buSzPts val="1600"/>
              <a:buChar char="●"/>
            </a:pPr>
            <a:r>
              <a:rPr lang="es" sz="1600"/>
              <a:t>2) el beneficio no está condicionado al resultado final del pleito;</a:t>
            </a:r>
            <a:endParaRPr sz="1600"/>
          </a:p>
          <a:p>
            <a:pPr indent="-330200" lvl="0" marL="457200" rtl="0" algn="l">
              <a:lnSpc>
                <a:spcPct val="150000"/>
              </a:lnSpc>
              <a:spcBef>
                <a:spcPts val="0"/>
              </a:spcBef>
              <a:spcAft>
                <a:spcPts val="0"/>
              </a:spcAft>
              <a:buSzPts val="1600"/>
              <a:buChar char="●"/>
            </a:pPr>
            <a:r>
              <a:rPr lang="es" sz="1600"/>
              <a:t>3) el resultado en materia de costas es la “no imposición especial de costas”, apartándose del régimen procesal aplicable.</a:t>
            </a:r>
            <a:endParaRPr sz="1600"/>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83"/>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25" name="Google Shape;525;p83"/>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E</a:t>
            </a:r>
            <a:r>
              <a:rPr lang="es" sz="1600"/>
              <a:t>l beneficio de justicia gratuita previsto por el art. 53 de la ley 24.240 implica la exención de costas al consumidor perdidoso.</a:t>
            </a:r>
            <a:endParaRPr sz="1600"/>
          </a:p>
          <a:p>
            <a:pPr indent="-330200" lvl="0" marL="457200" rtl="0" algn="l">
              <a:lnSpc>
                <a:spcPct val="150000"/>
              </a:lnSpc>
              <a:spcBef>
                <a:spcPts val="0"/>
              </a:spcBef>
              <a:spcAft>
                <a:spcPts val="0"/>
              </a:spcAft>
              <a:buSzPts val="1600"/>
              <a:buChar char="●"/>
            </a:pPr>
            <a:r>
              <a:rPr lang="es" sz="1600"/>
              <a:t>Ello no equivale a imponer las costas en el orden causado, puesto que así el “beneficio” carecería de cualquier efecto y desnaturalizaría la previsión del legislador.</a:t>
            </a:r>
            <a:endParaRPr sz="1600"/>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p84"/>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31" name="Google Shape;531;p84"/>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Podría implicar un avance del Congreso Nacional sobre prerrogativas provinciales</a:t>
            </a:r>
            <a:endParaRPr sz="1600"/>
          </a:p>
          <a:p>
            <a:pPr indent="-330200" lvl="0" marL="457200" rtl="0" algn="l">
              <a:lnSpc>
                <a:spcPct val="150000"/>
              </a:lnSpc>
              <a:spcBef>
                <a:spcPts val="0"/>
              </a:spcBef>
              <a:spcAft>
                <a:spcPts val="0"/>
              </a:spcAft>
              <a:buSzPts val="1600"/>
              <a:buChar char="●"/>
            </a:pPr>
            <a:r>
              <a:rPr lang="es" sz="1600"/>
              <a:t>Pero al dictar la ley 2268, la Provincia de Neuquén adhirió al régimen de la ley 24.240, y en su art. 12 optó por aludir expresamente al mismo “beneficio de justicia gratuita” que previó el legislador nacional</a:t>
            </a:r>
            <a:endParaRPr sz="1600"/>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85"/>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37" name="Google Shape;537;p85"/>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Pero el legislador provincial no aludió al beneficio de litigar sin gastos, ni a la imposición de costas por su orden en caso de derrota, ni a la posibilidad de regulación aún en caso de perder el pleito, tal como sí lo hizo en el art. 16 de la ley 921.</a:t>
            </a:r>
            <a:endParaRPr sz="1600"/>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1" name="Shape 541"/>
        <p:cNvGrpSpPr/>
        <p:nvPr/>
      </p:nvGrpSpPr>
      <p:grpSpPr>
        <a:xfrm>
          <a:off x="0" y="0"/>
          <a:ext cx="0" cy="0"/>
          <a:chOff x="0" y="0"/>
          <a:chExt cx="0" cy="0"/>
        </a:xfrm>
      </p:grpSpPr>
      <p:sp>
        <p:nvSpPr>
          <p:cNvPr id="542" name="Google Shape;542;p86"/>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43" name="Google Shape;543;p86"/>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A diferencia del beneficio de litigar sin gastos, que es provisorio y condicionado, el beneficio de justicia gratuita opera desde el inicio del proceso, en forma automática y no se encuentra condicionado a la mejoría de fortuna, sino que dispara sobre el proveedor demandado una carga procesal de instar, en caso de que corresponda, el incidente de solvencia.</a:t>
            </a:r>
            <a:endParaRPr sz="1600"/>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7" name="Shape 547"/>
        <p:cNvGrpSpPr/>
        <p:nvPr/>
      </p:nvGrpSpPr>
      <p:grpSpPr>
        <a:xfrm>
          <a:off x="0" y="0"/>
          <a:ext cx="0" cy="0"/>
          <a:chOff x="0" y="0"/>
          <a:chExt cx="0" cy="0"/>
        </a:xfrm>
      </p:grpSpPr>
      <p:sp>
        <p:nvSpPr>
          <p:cNvPr id="548" name="Google Shape;548;p87"/>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49" name="Google Shape;549;p87"/>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Ello implica una inversión de la carga probatoria: en el BLSG, en cabeza del actor; y en BJG , en cabeza del proveedor.</a:t>
            </a:r>
            <a:endParaRPr sz="1600"/>
          </a:p>
          <a:p>
            <a:pPr indent="-330200" lvl="0" marL="457200" rtl="0" algn="l">
              <a:lnSpc>
                <a:spcPct val="150000"/>
              </a:lnSpc>
              <a:spcBef>
                <a:spcPts val="0"/>
              </a:spcBef>
              <a:spcAft>
                <a:spcPts val="0"/>
              </a:spcAft>
              <a:buSzPts val="1600"/>
              <a:buChar char="●"/>
            </a:pPr>
            <a:r>
              <a:rPr lang="es" sz="1600"/>
              <a:t>El objeto de prueba también es diferente: en BLSG deberá probarse la carencia de recursos; y en BJG deberá probarse la adecuada solvencia.</a:t>
            </a:r>
            <a:endParaRPr sz="1600"/>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3" name="Shape 553"/>
        <p:cNvGrpSpPr/>
        <p:nvPr/>
      </p:nvGrpSpPr>
      <p:grpSpPr>
        <a:xfrm>
          <a:off x="0" y="0"/>
          <a:ext cx="0" cy="0"/>
          <a:chOff x="0" y="0"/>
          <a:chExt cx="0" cy="0"/>
        </a:xfrm>
      </p:grpSpPr>
      <p:sp>
        <p:nvSpPr>
          <p:cNvPr id="554" name="Google Shape;554;p88"/>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55" name="Google Shape;555;p88"/>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Visión amplísima: “Sin especial imposición de costas”</a:t>
            </a:r>
            <a:endParaRPr b="1" sz="1600"/>
          </a:p>
          <a:p>
            <a:pPr indent="-330200" lvl="0" marL="457200" rtl="0" algn="l">
              <a:lnSpc>
                <a:spcPct val="150000"/>
              </a:lnSpc>
              <a:spcBef>
                <a:spcPts val="1200"/>
              </a:spcBef>
              <a:spcAft>
                <a:spcPts val="0"/>
              </a:spcAft>
              <a:buSzPts val="1600"/>
              <a:buChar char="●"/>
            </a:pPr>
            <a:r>
              <a:rPr lang="es" sz="1600"/>
              <a:t>El BLSG procura proteger a una parte sin recursos de los posibles gastos.</a:t>
            </a:r>
            <a:endParaRPr sz="1600"/>
          </a:p>
          <a:p>
            <a:pPr indent="-330200" lvl="0" marL="457200" rtl="0" algn="l">
              <a:lnSpc>
                <a:spcPct val="150000"/>
              </a:lnSpc>
              <a:spcBef>
                <a:spcPts val="0"/>
              </a:spcBef>
              <a:spcAft>
                <a:spcPts val="0"/>
              </a:spcAft>
              <a:buSzPts val="1600"/>
              <a:buChar char="●"/>
            </a:pPr>
            <a:r>
              <a:rPr lang="es" sz="1600"/>
              <a:t>El BJG promueve y protege el acceso a la justicia de los consumidores, instando a dichos sujetos a reclamar la defensa de sus derechos al sustraerlos del riesgo económico que implica la promoción de un juicio.</a:t>
            </a:r>
            <a:endParaRPr sz="1600"/>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9" name="Shape 559"/>
        <p:cNvGrpSpPr/>
        <p:nvPr/>
      </p:nvGrpSpPr>
      <p:grpSpPr>
        <a:xfrm>
          <a:off x="0" y="0"/>
          <a:ext cx="0" cy="0"/>
          <a:chOff x="0" y="0"/>
          <a:chExt cx="0" cy="0"/>
        </a:xfrm>
      </p:grpSpPr>
      <p:sp>
        <p:nvSpPr>
          <p:cNvPr id="560" name="Google Shape;560;p89"/>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Justicia gratuita consumeril</a:t>
            </a:r>
            <a:endParaRPr/>
          </a:p>
          <a:p>
            <a:pPr indent="0" lvl="0" marL="0" rtl="0" algn="l">
              <a:spcBef>
                <a:spcPts val="0"/>
              </a:spcBef>
              <a:spcAft>
                <a:spcPts val="0"/>
              </a:spcAft>
              <a:buNone/>
            </a:pPr>
            <a:r>
              <a:t/>
            </a:r>
            <a:endParaRPr/>
          </a:p>
        </p:txBody>
      </p:sp>
      <p:sp>
        <p:nvSpPr>
          <p:cNvPr id="561" name="Google Shape;561;p89"/>
          <p:cNvSpPr txBox="1"/>
          <p:nvPr>
            <p:ph idx="1" type="body"/>
          </p:nvPr>
        </p:nvSpPr>
        <p:spPr>
          <a:xfrm>
            <a:off x="729450" y="1895400"/>
            <a:ext cx="7688700" cy="3036000"/>
          </a:xfrm>
          <a:prstGeom prst="rect">
            <a:avLst/>
          </a:prstGeom>
        </p:spPr>
        <p:txBody>
          <a:bodyPr anchorCtr="0" anchor="t" bIns="91425" lIns="91425" spcFirstLastPara="1" rIns="91425" wrap="square" tIns="91425">
            <a:normAutofit/>
          </a:bodyPr>
          <a:lstStyle/>
          <a:p>
            <a:pPr indent="0" lvl="0" marL="0" rtl="0" algn="l">
              <a:lnSpc>
                <a:spcPct val="150000"/>
              </a:lnSpc>
              <a:spcBef>
                <a:spcPts val="0"/>
              </a:spcBef>
              <a:spcAft>
                <a:spcPts val="0"/>
              </a:spcAft>
              <a:buNone/>
            </a:pPr>
            <a:r>
              <a:rPr b="1" lang="es" sz="1600"/>
              <a:t>Límites</a:t>
            </a:r>
            <a:endParaRPr b="1" sz="1600"/>
          </a:p>
          <a:p>
            <a:pPr indent="-330200" lvl="0" marL="457200" rtl="0" algn="l">
              <a:lnSpc>
                <a:spcPct val="150000"/>
              </a:lnSpc>
              <a:spcBef>
                <a:spcPts val="1200"/>
              </a:spcBef>
              <a:spcAft>
                <a:spcPts val="0"/>
              </a:spcAft>
              <a:buSzPts val="1600"/>
              <a:buChar char="●"/>
            </a:pPr>
            <a:r>
              <a:rPr lang="es" sz="1600"/>
              <a:t>Incidente de solvencia</a:t>
            </a:r>
            <a:endParaRPr sz="1600"/>
          </a:p>
          <a:p>
            <a:pPr indent="-330200" lvl="0" marL="457200" rtl="0" algn="l">
              <a:lnSpc>
                <a:spcPct val="150000"/>
              </a:lnSpc>
              <a:spcBef>
                <a:spcPts val="0"/>
              </a:spcBef>
              <a:spcAft>
                <a:spcPts val="0"/>
              </a:spcAft>
              <a:buSzPts val="1600"/>
              <a:buChar char="●"/>
            </a:pPr>
            <a:r>
              <a:rPr lang="es" sz="1600"/>
              <a:t>Inaplicabilidad de la LDC en la sentencia</a:t>
            </a:r>
            <a:endParaRPr sz="1600"/>
          </a:p>
          <a:p>
            <a:pPr indent="-330200" lvl="0" marL="457200" rtl="0" algn="l">
              <a:lnSpc>
                <a:spcPct val="150000"/>
              </a:lnSpc>
              <a:spcBef>
                <a:spcPts val="0"/>
              </a:spcBef>
              <a:spcAft>
                <a:spcPts val="0"/>
              </a:spcAft>
              <a:buSzPts val="1600"/>
              <a:buChar char="●"/>
            </a:pPr>
            <a:r>
              <a:rPr lang="es" sz="1600"/>
              <a:t>Ejercicio abusivo o impropio de la acción judicial</a:t>
            </a:r>
            <a:endParaRPr sz="1600"/>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5" name="Shape 565"/>
        <p:cNvGrpSpPr/>
        <p:nvPr/>
      </p:nvGrpSpPr>
      <p:grpSpPr>
        <a:xfrm>
          <a:off x="0" y="0"/>
          <a:ext cx="0" cy="0"/>
          <a:chOff x="0" y="0"/>
          <a:chExt cx="0" cy="0"/>
        </a:xfrm>
      </p:grpSpPr>
      <p:sp>
        <p:nvSpPr>
          <p:cNvPr id="566" name="Google Shape;566;p90"/>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SzPts val="990"/>
              <a:buNone/>
            </a:pPr>
            <a:r>
              <a:rPr b="0" i="1" lang="es" sz="2440"/>
              <a:t>“La gratuidad del proceso judicial encuentra su razón de ser en la condición de debilidad estructural en la que se encuentra el consumidor en el marco de la relación de consumo, con el objeto de facilitar su defensa y de evitar que obstáculos de índole económica puedan comprometer su acceso a la justicia”</a:t>
            </a:r>
            <a:endParaRPr b="0" i="1" sz="2440"/>
          </a:p>
          <a:p>
            <a:pPr indent="0" lvl="0" marL="0" rtl="0" algn="l">
              <a:spcBef>
                <a:spcPts val="0"/>
              </a:spcBef>
              <a:spcAft>
                <a:spcPts val="0"/>
              </a:spcAft>
              <a:buSzPts val="990"/>
              <a:buNone/>
            </a:pPr>
            <a:r>
              <a:t/>
            </a:r>
            <a:endParaRPr sz="1140"/>
          </a:p>
          <a:p>
            <a:pPr indent="0" lvl="0" marL="0" rtl="0" algn="l">
              <a:spcBef>
                <a:spcPts val="0"/>
              </a:spcBef>
              <a:spcAft>
                <a:spcPts val="0"/>
              </a:spcAft>
              <a:buSzPts val="990"/>
              <a:buNone/>
            </a:pPr>
            <a:r>
              <a:rPr lang="es" sz="1140"/>
              <a:t>Voto del ministro Rosatti en “ACUDEN” (Fallos: 344:3095)</a:t>
            </a:r>
            <a:endParaRPr sz="1140"/>
          </a:p>
          <a:p>
            <a:pPr indent="0" lvl="0" marL="0" rtl="0" algn="l">
              <a:spcBef>
                <a:spcPts val="0"/>
              </a:spcBef>
              <a:spcAft>
                <a:spcPts val="0"/>
              </a:spcAft>
              <a:buSzPts val="990"/>
              <a:buNone/>
            </a:pPr>
            <a:r>
              <a:t/>
            </a:r>
            <a:endParaRPr sz="1140"/>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0" name="Shape 570"/>
        <p:cNvGrpSpPr/>
        <p:nvPr/>
      </p:nvGrpSpPr>
      <p:grpSpPr>
        <a:xfrm>
          <a:off x="0" y="0"/>
          <a:ext cx="0" cy="0"/>
          <a:chOff x="0" y="0"/>
          <a:chExt cx="0" cy="0"/>
        </a:xfrm>
      </p:grpSpPr>
      <p:sp>
        <p:nvSpPr>
          <p:cNvPr id="571" name="Google Shape;571;p91"/>
          <p:cNvSpPr txBox="1"/>
          <p:nvPr>
            <p:ph type="title"/>
          </p:nvPr>
        </p:nvSpPr>
        <p:spPr>
          <a:xfrm>
            <a:off x="729450" y="864300"/>
            <a:ext cx="7021200" cy="2985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SzPts val="990"/>
              <a:buNone/>
            </a:pPr>
            <a:r>
              <a:rPr b="0" i="1" lang="es" sz="2440"/>
              <a:t>“Hay un imperativo de construir un derecho que esté orientado a los resultados y, desde la mirada de los resultados, se advierte que es importante sopesar el papel de los incentivos para hacer efectivo y concreto el derecho de acceso a la justicia de los débiles jurídicos”</a:t>
            </a:r>
            <a:endParaRPr b="0" i="1" sz="2440"/>
          </a:p>
          <a:p>
            <a:pPr indent="0" lvl="0" marL="0" rtl="0" algn="l">
              <a:spcBef>
                <a:spcPts val="0"/>
              </a:spcBef>
              <a:spcAft>
                <a:spcPts val="0"/>
              </a:spcAft>
              <a:buSzPts val="990"/>
              <a:buNone/>
            </a:pPr>
            <a:r>
              <a:t/>
            </a:r>
            <a:endParaRPr sz="1140"/>
          </a:p>
          <a:p>
            <a:pPr indent="0" lvl="0" marL="0" rtl="0" algn="l">
              <a:spcBef>
                <a:spcPts val="0"/>
              </a:spcBef>
              <a:spcAft>
                <a:spcPts val="0"/>
              </a:spcAft>
              <a:buSzPts val="990"/>
              <a:buNone/>
            </a:pPr>
            <a:r>
              <a:rPr lang="es" sz="1140"/>
              <a:t>Díaz Cisneros, Adriano P., “Inconstitucionalidad del Prorrateo en las Acciones de Consumo y otros ejes de análisis en el principio de gratuidad”, Publicado en: SJA 11/11/2022 , 4; JA 2022-IV , 252, Cita: TR LALEY AR/DOC/3002/2022.</a:t>
            </a:r>
            <a:endParaRPr sz="114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729450" y="13186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s"/>
              <a:t>Otras normas procesales</a:t>
            </a:r>
            <a:endParaRPr/>
          </a:p>
          <a:p>
            <a:pPr indent="0" lvl="0" marL="0" rtl="0" algn="l">
              <a:spcBef>
                <a:spcPts val="0"/>
              </a:spcBef>
              <a:spcAft>
                <a:spcPts val="0"/>
              </a:spcAft>
              <a:buNone/>
            </a:pPr>
            <a:r>
              <a:t/>
            </a:r>
            <a:endParaRPr/>
          </a:p>
        </p:txBody>
      </p:sp>
      <p:sp>
        <p:nvSpPr>
          <p:cNvPr id="128" name="Google Shape;128;p20"/>
          <p:cNvSpPr txBox="1"/>
          <p:nvPr>
            <p:ph idx="1" type="body"/>
          </p:nvPr>
        </p:nvSpPr>
        <p:spPr>
          <a:xfrm>
            <a:off x="729450" y="1777425"/>
            <a:ext cx="8212800" cy="3153900"/>
          </a:xfrm>
          <a:prstGeom prst="rect">
            <a:avLst/>
          </a:prstGeom>
        </p:spPr>
        <p:txBody>
          <a:bodyPr anchorCtr="0" anchor="t" bIns="91425" lIns="91425" spcFirstLastPara="1" rIns="91425" wrap="square" tIns="91425">
            <a:noAutofit/>
          </a:bodyPr>
          <a:lstStyle/>
          <a:p>
            <a:pPr indent="-330200" lvl="0" marL="457200" rtl="0" algn="l">
              <a:lnSpc>
                <a:spcPct val="150000"/>
              </a:lnSpc>
              <a:spcBef>
                <a:spcPts val="0"/>
              </a:spcBef>
              <a:spcAft>
                <a:spcPts val="0"/>
              </a:spcAft>
              <a:buSzPts val="1600"/>
              <a:buChar char="●"/>
            </a:pPr>
            <a:r>
              <a:rPr lang="es" sz="1600"/>
              <a:t>Caducidad de instancia</a:t>
            </a:r>
            <a:endParaRPr sz="1600"/>
          </a:p>
          <a:p>
            <a:pPr indent="-330200" lvl="1" marL="914400" rtl="0" algn="l">
              <a:lnSpc>
                <a:spcPct val="150000"/>
              </a:lnSpc>
              <a:spcBef>
                <a:spcPts val="0"/>
              </a:spcBef>
              <a:spcAft>
                <a:spcPts val="0"/>
              </a:spcAft>
              <a:buSzPts val="1600"/>
              <a:buChar char="○"/>
            </a:pPr>
            <a:r>
              <a:rPr lang="es" sz="1600"/>
              <a:t>“La caducidad de instancia debe admitirse en el proceso laboral, sin que ello signifique desvirtuarlo” (TSJ, Ac. 47/1988)</a:t>
            </a:r>
            <a:endParaRPr sz="1600"/>
          </a:p>
          <a:p>
            <a:pPr indent="-330200" lvl="1" marL="914400" rtl="0" algn="l">
              <a:lnSpc>
                <a:spcPct val="150000"/>
              </a:lnSpc>
              <a:spcBef>
                <a:spcPts val="0"/>
              </a:spcBef>
              <a:spcAft>
                <a:spcPts val="0"/>
              </a:spcAft>
              <a:buSzPts val="1600"/>
              <a:buChar char="○"/>
            </a:pPr>
            <a:r>
              <a:rPr lang="es" sz="1600"/>
              <a:t>Es necesaria una desidia manifiesta y desinterés de la parte en impulsar el proceso, frente a supuestos en que se requiera una actividad necesaria e insustituible del promotor del juicio (TSJ: “Baum”, Ac. 45/2006 y “Fernández Aedo”, Ac. 60/2013).</a:t>
            </a:r>
            <a:endParaRPr sz="1600"/>
          </a:p>
          <a:p>
            <a:pPr indent="-330200" lvl="1" marL="914400" rtl="0" algn="l">
              <a:lnSpc>
                <a:spcPct val="150000"/>
              </a:lnSpc>
              <a:spcBef>
                <a:spcPts val="0"/>
              </a:spcBef>
              <a:spcAft>
                <a:spcPts val="0"/>
              </a:spcAft>
              <a:buSzPts val="1600"/>
              <a:buChar char="○"/>
            </a:pPr>
            <a:r>
              <a:rPr lang="es" sz="1600"/>
              <a:t>Cargas oficiosas del Tribunal impiden la declaración de caducidad (Fallos: 345:605; 343:1126; 342:741)</a:t>
            </a:r>
            <a:endParaRPr sz="1600"/>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sp>
        <p:nvSpPr>
          <p:cNvPr id="576" name="Google Shape;576;p92"/>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s"/>
              <a:t>Muchas gracias.</a:t>
            </a:r>
            <a:endParaRPr/>
          </a:p>
          <a:p>
            <a:pPr indent="0" lvl="0" marL="0" rtl="0" algn="l">
              <a:spcBef>
                <a:spcPts val="0"/>
              </a:spcBef>
              <a:spcAft>
                <a:spcPts val="0"/>
              </a:spcAft>
              <a:buNone/>
            </a:pPr>
            <a:r>
              <a:rPr b="0" lang="es" sz="2400"/>
              <a:t>Manuel Castañon López.</a:t>
            </a:r>
            <a:endParaRPr b="0"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b="0" i="1" lang="es" sz="2700"/>
              <a:t>Primera conclusión:</a:t>
            </a:r>
            <a:endParaRPr b="0" sz="2700"/>
          </a:p>
          <a:p>
            <a:pPr indent="0" lvl="0" marL="0" rtl="0" algn="l">
              <a:spcBef>
                <a:spcPts val="0"/>
              </a:spcBef>
              <a:spcAft>
                <a:spcPts val="0"/>
              </a:spcAft>
              <a:buNone/>
            </a:pPr>
            <a:r>
              <a:rPr lang="es"/>
              <a:t>El trabajador siniestrado se encuentra tutelado por el procedimiento especial previsto en la ley 921.</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