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78" r:id="rId14"/>
    <p:sldId id="271" r:id="rId15"/>
    <p:sldId id="273" r:id="rId16"/>
    <p:sldId id="272" r:id="rId17"/>
    <p:sldId id="277" r:id="rId18"/>
    <p:sldId id="274" r:id="rId19"/>
    <p:sldId id="276" r:id="rId20"/>
    <p:sldId id="275" r:id="rId21"/>
    <p:sldId id="279" r:id="rId22"/>
    <p:sldId id="280" r:id="rId23"/>
    <p:sldId id="281" r:id="rId24"/>
    <p:sldId id="284" r:id="rId25"/>
    <p:sldId id="282" r:id="rId2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D0318-B93B-4A1B-AE0F-88F38A1505DD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02A61-CE39-4438-B310-B0549673E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829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65bc5afc7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65bc5afc7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a10320afd8_3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a10320afd8_3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19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597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360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447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7684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1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40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25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99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741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72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318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440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440FAF-0982-4E59-BA37-BA5DF187ECAC}" type="datetimeFigureOut">
              <a:rPr lang="es-AR" smtClean="0"/>
              <a:t>26/11/2025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CFABF-1347-4F73-AC69-DC99CAE85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37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31121" r="9068" b="24133"/>
          <a:stretch/>
        </p:blipFill>
        <p:spPr>
          <a:xfrm>
            <a:off x="9011479" y="4862945"/>
            <a:ext cx="3180521" cy="19950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8001" y="1089891"/>
            <a:ext cx="8109528" cy="2937164"/>
          </a:xfrm>
          <a:ln w="571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El Empleo </a:t>
            </a:r>
            <a:r>
              <a:rPr lang="es-AR" dirty="0" smtClean="0">
                <a:solidFill>
                  <a:schemeClr val="bg1"/>
                </a:solidFill>
              </a:rPr>
              <a:t>público en la </a:t>
            </a:r>
            <a:r>
              <a:rPr lang="es-AR" dirty="0">
                <a:solidFill>
                  <a:schemeClr val="bg1"/>
                </a:solidFill>
              </a:rPr>
              <a:t>reforma </a:t>
            </a:r>
            <a:r>
              <a:rPr lang="es-AR" dirty="0" smtClean="0">
                <a:solidFill>
                  <a:schemeClr val="bg1"/>
                </a:solidFill>
              </a:rPr>
              <a:t>introducida por la </a:t>
            </a:r>
            <a:r>
              <a:rPr lang="es-AR" dirty="0">
                <a:solidFill>
                  <a:schemeClr val="bg1"/>
                </a:solidFill>
              </a:rPr>
              <a:t>ley 27.742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8002" y="4608945"/>
            <a:ext cx="8109528" cy="975700"/>
          </a:xfrm>
        </p:spPr>
        <p:txBody>
          <a:bodyPr>
            <a:normAutofit/>
          </a:bodyPr>
          <a:lstStyle/>
          <a:p>
            <a:pPr algn="ctr"/>
            <a:r>
              <a:rPr lang="es-AR" sz="3400" b="1" dirty="0">
                <a:solidFill>
                  <a:schemeClr val="bg1"/>
                </a:solidFill>
              </a:rPr>
              <a:t>¿Subversión del mandato constitucional?</a:t>
            </a:r>
          </a:p>
          <a:p>
            <a:endParaRPr lang="es-AR" sz="34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79" y="775855"/>
            <a:ext cx="3180521" cy="53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94328"/>
            <a:ext cx="3445164" cy="5338454"/>
          </a:xfrm>
        </p:spPr>
        <p:txBody>
          <a:bodyPr>
            <a:normAutofit/>
          </a:bodyPr>
          <a:lstStyle/>
          <a:p>
            <a:pPr algn="ctr"/>
            <a:r>
              <a:rPr lang="es-AR" sz="4100" b="1" dirty="0" smtClean="0"/>
              <a:t>RADIOGRAFÍA</a:t>
            </a:r>
            <a:br>
              <a:rPr lang="es-AR" sz="4100" b="1" dirty="0" smtClean="0"/>
            </a:br>
            <a:r>
              <a:rPr lang="es-AR" sz="4100" b="1" dirty="0" smtClean="0"/>
              <a:t>DEL </a:t>
            </a:r>
            <a:br>
              <a:rPr lang="es-AR" sz="4100" b="1" dirty="0" smtClean="0"/>
            </a:br>
            <a:r>
              <a:rPr lang="es-AR" sz="4100" b="1" dirty="0" smtClean="0"/>
              <a:t>EMPLEO PÚBLICO</a:t>
            </a:r>
            <a:r>
              <a:rPr lang="es-AR" sz="4100" b="1" dirty="0"/>
              <a:t/>
            </a:r>
            <a:br>
              <a:rPr lang="es-AR" sz="4100" b="1" dirty="0"/>
            </a:br>
            <a:r>
              <a:rPr lang="es-AR" sz="4100" b="1" dirty="0" smtClean="0"/>
              <a:t> APN </a:t>
            </a:r>
            <a:br>
              <a:rPr lang="es-AR" sz="4100" b="1" dirty="0" smtClean="0"/>
            </a:br>
            <a:r>
              <a:rPr lang="es-AR" sz="4100" b="1" dirty="0" smtClean="0"/>
              <a:t/>
            </a:r>
            <a:br>
              <a:rPr lang="es-AR" sz="4100" b="1" dirty="0" smtClean="0"/>
            </a:br>
            <a:r>
              <a:rPr lang="es-AR" sz="4000" b="1" dirty="0" smtClean="0"/>
              <a:t>SEP/23</a:t>
            </a:r>
            <a:endParaRPr lang="es-AR" sz="4000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64" y="794328"/>
            <a:ext cx="4285672" cy="5283199"/>
          </a:xfr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18400" y="748145"/>
            <a:ext cx="4673600" cy="53293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113" y="5638963"/>
            <a:ext cx="3816427" cy="4938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514" y="6077525"/>
            <a:ext cx="5160363" cy="78047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623127" y="6077525"/>
            <a:ext cx="3386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Descentralizada: </a:t>
            </a:r>
            <a:r>
              <a:rPr lang="es-AR" sz="1500" dirty="0">
                <a:solidFill>
                  <a:schemeClr val="accent4">
                    <a:lumMod val="50000"/>
                  </a:schemeClr>
                </a:solidFill>
              </a:rPr>
              <a:t>personal de organismos creados por dto., </a:t>
            </a:r>
            <a:r>
              <a:rPr lang="es-AR" sz="1500" dirty="0" smtClean="0">
                <a:solidFill>
                  <a:schemeClr val="accent4">
                    <a:lumMod val="50000"/>
                  </a:schemeClr>
                </a:solidFill>
              </a:rPr>
              <a:t>dto. ley</a:t>
            </a:r>
            <a:r>
              <a:rPr lang="es-AR" sz="1500" dirty="0">
                <a:solidFill>
                  <a:schemeClr val="accent4">
                    <a:lumMod val="50000"/>
                  </a:schemeClr>
                </a:solidFill>
              </a:rPr>
              <a:t>, DA o ley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s-A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64" y="4794987"/>
            <a:ext cx="2244437" cy="20630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7" y="2835564"/>
            <a:ext cx="1951400" cy="22259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37309" y="-102768"/>
            <a:ext cx="11619346" cy="6960767"/>
          </a:xfrm>
        </p:spPr>
        <p:txBody>
          <a:bodyPr>
            <a:normAutofit/>
          </a:bodyPr>
          <a:lstStyle/>
          <a:p>
            <a:pPr algn="ctr"/>
            <a:r>
              <a:rPr lang="es-AR" sz="6200" b="1" dirty="0" smtClean="0">
                <a:solidFill>
                  <a:schemeClr val="accent1"/>
                </a:solidFill>
              </a:rPr>
              <a:t>¿Cuáles </a:t>
            </a:r>
            <a:r>
              <a:rPr lang="es-AR" sz="6200" b="1" dirty="0">
                <a:solidFill>
                  <a:schemeClr val="accent1"/>
                </a:solidFill>
              </a:rPr>
              <a:t>fueron los motivos </a:t>
            </a:r>
            <a:r>
              <a:rPr lang="es-AR" sz="6200" b="1" dirty="0" smtClean="0">
                <a:solidFill>
                  <a:schemeClr val="accent1"/>
                </a:solidFill>
              </a:rPr>
              <a:t/>
            </a:r>
            <a:br>
              <a:rPr lang="es-AR" sz="6200" b="1" dirty="0" smtClean="0">
                <a:solidFill>
                  <a:schemeClr val="accent1"/>
                </a:solidFill>
              </a:rPr>
            </a:br>
            <a:r>
              <a:rPr lang="es-AR" sz="6200" b="1" dirty="0" smtClean="0">
                <a:solidFill>
                  <a:schemeClr val="accent1"/>
                </a:solidFill>
              </a:rPr>
              <a:t>por </a:t>
            </a:r>
            <a:r>
              <a:rPr lang="es-AR" sz="6200" b="1" dirty="0">
                <a:solidFill>
                  <a:schemeClr val="accent1"/>
                </a:solidFill>
              </a:rPr>
              <a:t>los que se impulsó </a:t>
            </a:r>
            <a:r>
              <a:rPr lang="es-AR" sz="6200" b="1" dirty="0" smtClean="0">
                <a:solidFill>
                  <a:schemeClr val="accent1"/>
                </a:solidFill>
              </a:rPr>
              <a:t/>
            </a:r>
            <a:br>
              <a:rPr lang="es-AR" sz="6200" b="1" dirty="0" smtClean="0">
                <a:solidFill>
                  <a:schemeClr val="accent1"/>
                </a:solidFill>
              </a:rPr>
            </a:br>
            <a:r>
              <a:rPr lang="es-AR" sz="6200" b="1" dirty="0" smtClean="0">
                <a:solidFill>
                  <a:schemeClr val="accent1"/>
                </a:solidFill>
              </a:rPr>
              <a:t>la </a:t>
            </a:r>
            <a:r>
              <a:rPr lang="es-AR" sz="6200" b="1" dirty="0">
                <a:solidFill>
                  <a:schemeClr val="accent1"/>
                </a:solidFill>
              </a:rPr>
              <a:t>reforma </a:t>
            </a:r>
            <a:r>
              <a:rPr lang="es-AR" sz="6200" b="1" dirty="0" smtClean="0">
                <a:solidFill>
                  <a:schemeClr val="accent1"/>
                </a:solidFill>
              </a:rPr>
              <a:t>en </a:t>
            </a:r>
            <a:r>
              <a:rPr lang="es-AR" sz="6200" b="1" dirty="0">
                <a:solidFill>
                  <a:schemeClr val="accent1"/>
                </a:solidFill>
              </a:rPr>
              <a:t>materia </a:t>
            </a:r>
            <a:r>
              <a:rPr lang="es-AR" sz="6200" b="1" dirty="0" smtClean="0">
                <a:solidFill>
                  <a:schemeClr val="accent1"/>
                </a:solidFill>
              </a:rPr>
              <a:t/>
            </a:r>
            <a:br>
              <a:rPr lang="es-AR" sz="6200" b="1" dirty="0" smtClean="0">
                <a:solidFill>
                  <a:schemeClr val="accent1"/>
                </a:solidFill>
              </a:rPr>
            </a:br>
            <a:r>
              <a:rPr lang="es-AR" sz="6200" b="1" dirty="0" smtClean="0">
                <a:solidFill>
                  <a:schemeClr val="accent1"/>
                </a:solidFill>
              </a:rPr>
              <a:t>de </a:t>
            </a:r>
            <a:r>
              <a:rPr lang="es-AR" sz="6200" b="1" dirty="0">
                <a:solidFill>
                  <a:schemeClr val="accent1"/>
                </a:solidFill>
              </a:rPr>
              <a:t>Empleo </a:t>
            </a:r>
            <a:r>
              <a:rPr lang="es-AR" sz="6200" b="1" dirty="0" smtClean="0">
                <a:solidFill>
                  <a:schemeClr val="accent1"/>
                </a:solidFill>
              </a:rPr>
              <a:t>Público?</a:t>
            </a:r>
            <a:br>
              <a:rPr lang="es-AR" sz="6200" b="1" dirty="0" smtClean="0">
                <a:solidFill>
                  <a:schemeClr val="accent1"/>
                </a:solidFill>
              </a:rPr>
            </a:br>
            <a:r>
              <a:rPr lang="es-AR" sz="6200" b="1" dirty="0" smtClean="0">
                <a:solidFill>
                  <a:schemeClr val="accent1"/>
                </a:solidFill>
              </a:rPr>
              <a:t/>
            </a:r>
            <a:br>
              <a:rPr lang="es-AR" sz="6200" b="1" dirty="0" smtClean="0">
                <a:solidFill>
                  <a:schemeClr val="accent1"/>
                </a:solidFill>
              </a:rPr>
            </a:br>
            <a:r>
              <a:rPr lang="es-AR" sz="5700" b="1" dirty="0" smtClean="0">
                <a:solidFill>
                  <a:schemeClr val="accent1"/>
                </a:solidFill>
              </a:rPr>
              <a:t>      ¿Qué se modificó?</a:t>
            </a:r>
            <a:endParaRPr lang="es-AR" sz="57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7818463" y="212436"/>
            <a:ext cx="3634629" cy="131156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/>
          <p:cNvSpPr/>
          <p:nvPr/>
        </p:nvSpPr>
        <p:spPr>
          <a:xfrm>
            <a:off x="3830828" y="212436"/>
            <a:ext cx="3548888" cy="131156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775855"/>
            <a:ext cx="3392081" cy="5301672"/>
          </a:xfrm>
        </p:spPr>
        <p:txBody>
          <a:bodyPr/>
          <a:lstStyle/>
          <a:p>
            <a:pPr algn="ctr"/>
            <a:r>
              <a:rPr lang="es-AR" sz="4400" b="1" dirty="0" smtClean="0"/>
              <a:t>Empleo </a:t>
            </a:r>
            <a:br>
              <a:rPr lang="es-AR" sz="4400" b="1" dirty="0" smtClean="0"/>
            </a:br>
            <a:r>
              <a:rPr lang="es-AR" sz="4400" b="1" dirty="0" smtClean="0"/>
              <a:t>Público</a:t>
            </a:r>
            <a:br>
              <a:rPr lang="es-AR" sz="4400" b="1" dirty="0" smtClean="0"/>
            </a:br>
            <a:r>
              <a:rPr lang="es-AR" sz="4400" b="1" dirty="0" smtClean="0"/>
              <a:t>Ley 25.164</a:t>
            </a:r>
            <a:br>
              <a:rPr lang="es-AR" sz="4400" b="1" dirty="0" smtClean="0"/>
            </a:br>
            <a:r>
              <a:rPr lang="es-AR" sz="4400" b="1" dirty="0" smtClean="0"/>
              <a:t/>
            </a:r>
            <a:br>
              <a:rPr lang="es-AR" sz="4400" b="1" dirty="0" smtClean="0"/>
            </a:br>
            <a:r>
              <a:rPr lang="es-AR" b="1" dirty="0" smtClean="0"/>
              <a:t/>
            </a:r>
            <a:br>
              <a:rPr lang="es-AR" b="1" dirty="0" smtClean="0"/>
            </a:br>
            <a:r>
              <a:rPr lang="es-AR" b="1" dirty="0" smtClean="0"/>
              <a:t>Modificaciones</a:t>
            </a:r>
            <a:br>
              <a:rPr lang="es-AR" b="1" dirty="0" smtClean="0"/>
            </a:br>
            <a:r>
              <a:rPr lang="es-AR" b="1" dirty="0" smtClean="0"/>
              <a:t>introducidas </a:t>
            </a:r>
            <a:br>
              <a:rPr lang="es-AR" b="1" dirty="0" smtClean="0"/>
            </a:br>
            <a:r>
              <a:rPr lang="es-AR" b="1" dirty="0" smtClean="0"/>
              <a:t>por ley 27.742</a:t>
            </a:r>
            <a:endParaRPr lang="es-AR" b="1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867912" y="369455"/>
            <a:ext cx="3474720" cy="942109"/>
          </a:xfrm>
        </p:spPr>
        <p:txBody>
          <a:bodyPr>
            <a:noAutofit/>
          </a:bodyPr>
          <a:lstStyle/>
          <a:p>
            <a:pPr algn="ctr"/>
            <a:r>
              <a:rPr lang="es-AR" sz="3300" dirty="0" smtClean="0">
                <a:solidFill>
                  <a:schemeClr val="accent1"/>
                </a:solidFill>
              </a:rPr>
              <a:t>Derechos Individuales</a:t>
            </a:r>
            <a:endParaRPr lang="es-AR" sz="3300" dirty="0">
              <a:solidFill>
                <a:schemeClr val="accent1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4100945" y="1930936"/>
            <a:ext cx="3241687" cy="4023360"/>
          </a:xfrm>
        </p:spPr>
        <p:txBody>
          <a:bodyPr>
            <a:normAutofit/>
          </a:bodyPr>
          <a:lstStyle/>
          <a:p>
            <a:pPr algn="ctr"/>
            <a:r>
              <a:rPr lang="es-AR" sz="3300" b="1" dirty="0" smtClean="0">
                <a:solidFill>
                  <a:schemeClr val="accent4">
                    <a:lumMod val="50000"/>
                  </a:schemeClr>
                </a:solidFill>
              </a:rPr>
              <a:t>Estabilidad</a:t>
            </a:r>
          </a:p>
          <a:p>
            <a:pPr algn="ctr"/>
            <a:r>
              <a:rPr lang="es-AR" sz="3300" b="1" dirty="0" smtClean="0">
                <a:solidFill>
                  <a:schemeClr val="accent4">
                    <a:lumMod val="50000"/>
                  </a:schemeClr>
                </a:solidFill>
              </a:rPr>
              <a:t>Movilidad</a:t>
            </a:r>
          </a:p>
          <a:p>
            <a:pPr algn="ctr"/>
            <a:r>
              <a:rPr lang="es-AR" sz="3300" b="1" dirty="0" smtClean="0">
                <a:solidFill>
                  <a:schemeClr val="accent4">
                    <a:lumMod val="50000"/>
                  </a:schemeClr>
                </a:solidFill>
              </a:rPr>
              <a:t>Jubilación</a:t>
            </a:r>
          </a:p>
          <a:p>
            <a:pPr algn="ctr"/>
            <a:r>
              <a:rPr lang="es-AR" sz="3300" b="1" dirty="0" smtClean="0">
                <a:solidFill>
                  <a:schemeClr val="accent4">
                    <a:lumMod val="50000"/>
                  </a:schemeClr>
                </a:solidFill>
              </a:rPr>
              <a:t>Régimen Disciplinario </a:t>
            </a:r>
            <a:r>
              <a:rPr lang="es-AR" sz="2500" dirty="0" smtClean="0">
                <a:solidFill>
                  <a:schemeClr val="accent4">
                    <a:lumMod val="50000"/>
                  </a:schemeClr>
                </a:solidFill>
              </a:rPr>
              <a:t>(sanciones y prescripciones)</a:t>
            </a:r>
            <a:endParaRPr lang="es-AR" sz="25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7818463" y="277092"/>
            <a:ext cx="3474720" cy="1034472"/>
          </a:xfrm>
        </p:spPr>
        <p:txBody>
          <a:bodyPr>
            <a:noAutofit/>
          </a:bodyPr>
          <a:lstStyle/>
          <a:p>
            <a:pPr algn="ctr"/>
            <a:r>
              <a:rPr lang="es-AR" sz="3500" dirty="0" smtClean="0">
                <a:solidFill>
                  <a:schemeClr val="accent1"/>
                </a:solidFill>
              </a:rPr>
              <a:t>Derechos Colectivos</a:t>
            </a:r>
            <a:endParaRPr lang="es-AR" sz="3500" dirty="0">
              <a:solidFill>
                <a:schemeClr val="accent1"/>
              </a:solidFill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8192654" y="1930936"/>
            <a:ext cx="3260437" cy="4023360"/>
          </a:xfrm>
        </p:spPr>
        <p:txBody>
          <a:bodyPr>
            <a:normAutofit/>
          </a:bodyPr>
          <a:lstStyle/>
          <a:p>
            <a:pPr algn="ctr"/>
            <a:r>
              <a:rPr lang="es-AR" sz="3000" b="1" dirty="0" smtClean="0">
                <a:solidFill>
                  <a:schemeClr val="accent4">
                    <a:lumMod val="50000"/>
                  </a:schemeClr>
                </a:solidFill>
              </a:rPr>
              <a:t>Negociación Colectiva</a:t>
            </a:r>
          </a:p>
          <a:p>
            <a:pPr algn="ctr"/>
            <a:r>
              <a:rPr lang="es-AR" sz="3000" b="1" dirty="0" smtClean="0">
                <a:solidFill>
                  <a:schemeClr val="accent4">
                    <a:lumMod val="50000"/>
                  </a:schemeClr>
                </a:solidFill>
              </a:rPr>
              <a:t>Libertad Sindical </a:t>
            </a:r>
            <a:r>
              <a:rPr lang="es-AR" sz="2500" dirty="0" smtClean="0">
                <a:solidFill>
                  <a:schemeClr val="accent4">
                    <a:lumMod val="50000"/>
                  </a:schemeClr>
                </a:solidFill>
              </a:rPr>
              <a:t>(veedurías, derecho de huelga, representación sindical)</a:t>
            </a:r>
            <a:endParaRPr lang="es-AR" sz="2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5310909" y="1727200"/>
            <a:ext cx="711200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abajo 12"/>
          <p:cNvSpPr/>
          <p:nvPr/>
        </p:nvSpPr>
        <p:spPr>
          <a:xfrm>
            <a:off x="9448799" y="1727199"/>
            <a:ext cx="748146" cy="387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xplosión 1 14"/>
          <p:cNvSpPr/>
          <p:nvPr/>
        </p:nvSpPr>
        <p:spPr>
          <a:xfrm>
            <a:off x="1312731" y="3186545"/>
            <a:ext cx="766618" cy="665019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443345" y="1298448"/>
            <a:ext cx="7389091" cy="2654716"/>
          </a:xfrm>
        </p:spPr>
        <p:txBody>
          <a:bodyPr>
            <a:normAutofit/>
          </a:bodyPr>
          <a:lstStyle/>
          <a:p>
            <a:pPr algn="ctr"/>
            <a:r>
              <a:rPr lang="es-AR" sz="5400" b="1" dirty="0" smtClean="0">
                <a:solidFill>
                  <a:schemeClr val="bg1"/>
                </a:solidFill>
              </a:rPr>
              <a:t>DERECHOS INDIVIDUALES</a:t>
            </a:r>
            <a:r>
              <a:rPr lang="es-AR" sz="5400" b="1" dirty="0">
                <a:solidFill>
                  <a:schemeClr val="accent1"/>
                </a:solidFill>
              </a:rPr>
              <a:t/>
            </a:r>
            <a:br>
              <a:rPr lang="es-AR" sz="5400" b="1" dirty="0">
                <a:solidFill>
                  <a:schemeClr val="accent1"/>
                </a:solidFill>
              </a:rPr>
            </a:br>
            <a:endParaRPr lang="es-AR" sz="5400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6372203" cy="914400"/>
          </a:xfrm>
        </p:spPr>
        <p:txBody>
          <a:bodyPr>
            <a:normAutofit/>
          </a:bodyPr>
          <a:lstStyle/>
          <a:p>
            <a:pPr algn="ctr"/>
            <a:r>
              <a:rPr lang="es-AR" sz="4800" b="1" dirty="0" smtClean="0">
                <a:solidFill>
                  <a:schemeClr val="bg1"/>
                </a:solidFill>
                <a:latin typeface="+mj-lt"/>
              </a:rPr>
              <a:t>MODIFICACIONES </a:t>
            </a:r>
            <a:endParaRPr lang="es-AR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18" y="738909"/>
            <a:ext cx="4719782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11983453" cy="13573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/>
            <a:r>
              <a:rPr lang="es-419" b="1" dirty="0" smtClean="0"/>
              <a:t>  ESTABILIDAD</a:t>
            </a:r>
            <a:br>
              <a:rPr lang="es-419" b="1" dirty="0" smtClean="0"/>
            </a:br>
            <a:r>
              <a:rPr lang="es-419" b="1" dirty="0" smtClean="0"/>
              <a:t>  Comparativo </a:t>
            </a:r>
            <a:r>
              <a:rPr lang="es-419" b="1" dirty="0"/>
              <a:t>s/ </a:t>
            </a:r>
            <a:r>
              <a:rPr lang="es-419" b="1" dirty="0" smtClean="0"/>
              <a:t>Art. 11</a:t>
            </a:r>
            <a:r>
              <a:rPr lang="es-419" b="1" dirty="0" smtClean="0"/>
              <a:t> </a:t>
            </a:r>
            <a:r>
              <a:rPr lang="es-419" b="1" dirty="0"/>
              <a:t>y </a:t>
            </a:r>
            <a:r>
              <a:rPr lang="es-419" b="1" dirty="0" smtClean="0"/>
              <a:t>Dto. 1421/2002</a:t>
            </a:r>
            <a:endParaRPr b="1" dirty="0"/>
          </a:p>
          <a:p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69B3EE-199F-1BA3-65FA-11B569D9C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37" y="1494930"/>
            <a:ext cx="9920161" cy="478817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075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700" b="1" dirty="0" smtClean="0">
                <a:solidFill>
                  <a:schemeClr val="bg1"/>
                </a:solidFill>
              </a:rPr>
              <a:t>Quienes </a:t>
            </a:r>
            <a:br>
              <a:rPr lang="es-AR" sz="3700" b="1" dirty="0" smtClean="0">
                <a:solidFill>
                  <a:schemeClr val="bg1"/>
                </a:solidFill>
              </a:rPr>
            </a:br>
            <a:r>
              <a:rPr lang="es-AR" sz="3700" b="1" dirty="0" smtClean="0">
                <a:solidFill>
                  <a:schemeClr val="bg1"/>
                </a:solidFill>
              </a:rPr>
              <a:t>NO </a:t>
            </a:r>
            <a:br>
              <a:rPr lang="es-AR" sz="3700" b="1" dirty="0" smtClean="0">
                <a:solidFill>
                  <a:schemeClr val="bg1"/>
                </a:solidFill>
              </a:rPr>
            </a:br>
            <a:r>
              <a:rPr lang="es-AR" sz="3700" b="1" dirty="0" smtClean="0">
                <a:solidFill>
                  <a:schemeClr val="bg1"/>
                </a:solidFill>
              </a:rPr>
              <a:t>pueden ser puestos </a:t>
            </a:r>
            <a:br>
              <a:rPr lang="es-AR" sz="3700" b="1" dirty="0" smtClean="0">
                <a:solidFill>
                  <a:schemeClr val="bg1"/>
                </a:solidFill>
              </a:rPr>
            </a:br>
            <a:r>
              <a:rPr lang="es-AR" sz="3700" b="1" dirty="0" smtClean="0">
                <a:solidFill>
                  <a:schemeClr val="bg1"/>
                </a:solidFill>
              </a:rPr>
              <a:t>en disponibilidad</a:t>
            </a:r>
            <a:endParaRPr lang="es-AR" sz="37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438" y="4932218"/>
            <a:ext cx="2472928" cy="192578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30204" y="461819"/>
            <a:ext cx="7941359" cy="5708072"/>
          </a:xfrm>
        </p:spPr>
        <p:txBody>
          <a:bodyPr/>
          <a:lstStyle/>
          <a:p>
            <a:pPr algn="just"/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Quienes se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encuentren de </a:t>
            </a:r>
            <a:r>
              <a:rPr lang="es-AR" sz="2400" b="1" dirty="0">
                <a:solidFill>
                  <a:schemeClr val="accent4">
                    <a:lumMod val="50000"/>
                  </a:schemeClr>
                </a:solidFill>
              </a:rPr>
              <a:t>licencia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(enfermedad, accidente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embarazo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y 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matrimonio)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hasta vencido el período de su 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licencia;</a:t>
            </a:r>
          </a:p>
          <a:p>
            <a:pPr algn="just"/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Quienes tengan su </a:t>
            </a:r>
            <a:r>
              <a:rPr lang="es-AR" sz="2400" b="1" dirty="0" smtClean="0">
                <a:solidFill>
                  <a:schemeClr val="accent4">
                    <a:lumMod val="50000"/>
                  </a:schemeClr>
                </a:solidFill>
              </a:rPr>
              <a:t>renuncia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 pendiente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de 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resolución;</a:t>
            </a:r>
          </a:p>
          <a:p>
            <a:pPr algn="just"/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Quienes estén en </a:t>
            </a:r>
            <a:r>
              <a:rPr lang="es-AR" sz="2400" b="1" dirty="0">
                <a:solidFill>
                  <a:schemeClr val="accent4">
                    <a:lumMod val="50000"/>
                  </a:schemeClr>
                </a:solidFill>
              </a:rPr>
              <a:t>condiciones de jubilarse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o pudieren estarlo dentro del período máximo de doce meses contados desde la fecha en que pudieron ser 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afectadxs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por la 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disponibilidad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es-AR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s-AR" sz="2400" b="1" dirty="0" smtClean="0">
                <a:solidFill>
                  <a:schemeClr val="accent4">
                    <a:lumMod val="50000"/>
                  </a:schemeClr>
                </a:solidFill>
              </a:rPr>
              <a:t>Delegadxs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 de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personal con mandato vigente o pendiente el año posterior de la tutela 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sindical;</a:t>
            </a:r>
          </a:p>
          <a:p>
            <a:pPr algn="just"/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Quienes estén </a:t>
            </a:r>
            <a:r>
              <a:rPr lang="es-AR" sz="2400" dirty="0" err="1" smtClean="0">
                <a:solidFill>
                  <a:schemeClr val="accent4">
                    <a:lumMod val="50000"/>
                  </a:schemeClr>
                </a:solidFill>
              </a:rPr>
              <a:t>amparadxs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 por las leyes 22.431 (</a:t>
            </a:r>
            <a:r>
              <a:rPr lang="es-AR" sz="2400" b="1" dirty="0" smtClean="0">
                <a:solidFill>
                  <a:schemeClr val="accent4">
                    <a:lumMod val="50000"/>
                  </a:schemeClr>
                </a:solidFill>
              </a:rPr>
              <a:t>PCD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) y 23.109 (</a:t>
            </a:r>
            <a:r>
              <a:rPr lang="es-AR" sz="2400" b="1" dirty="0" smtClean="0">
                <a:solidFill>
                  <a:schemeClr val="accent4">
                    <a:lumMod val="50000"/>
                  </a:schemeClr>
                </a:solidFill>
              </a:rPr>
              <a:t>ex combatientes</a:t>
            </a:r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).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2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26" y="2073564"/>
            <a:ext cx="1224928" cy="13946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32" y="1062182"/>
            <a:ext cx="2834640" cy="170872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AR" sz="3300" b="1" dirty="0" smtClean="0"/>
              <a:t>Obligaciones </a:t>
            </a:r>
            <a:br>
              <a:rPr lang="es-AR" sz="3300" b="1" dirty="0" smtClean="0"/>
            </a:br>
            <a:r>
              <a:rPr lang="es-AR" sz="3300" b="1" dirty="0" smtClean="0"/>
              <a:t>de la Persona </a:t>
            </a:r>
            <a:br>
              <a:rPr lang="es-AR" sz="3300" b="1" dirty="0" smtClean="0"/>
            </a:br>
            <a:r>
              <a:rPr lang="es-AR" sz="3300" b="1" dirty="0" smtClean="0"/>
              <a:t>Trabajadora</a:t>
            </a:r>
            <a:endParaRPr lang="es-AR" sz="33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6763" y="683490"/>
            <a:ext cx="7878619" cy="6105236"/>
          </a:xfrm>
        </p:spPr>
        <p:txBody>
          <a:bodyPr/>
          <a:lstStyle/>
          <a:p>
            <a:pPr marL="0" indent="0" algn="ctr">
              <a:buNone/>
            </a:pPr>
            <a:r>
              <a:rPr lang="es-AR" sz="2200" b="1" dirty="0" smtClean="0">
                <a:solidFill>
                  <a:schemeClr val="accent1"/>
                </a:solidFill>
              </a:rPr>
              <a:t>Tiene los </a:t>
            </a:r>
            <a:r>
              <a:rPr lang="es-AR" sz="2200" b="1" dirty="0">
                <a:solidFill>
                  <a:schemeClr val="accent1"/>
                </a:solidFill>
              </a:rPr>
              <a:t>mismos derechos, deberes y obligaciones que rigen para el personal en servicio </a:t>
            </a:r>
            <a:r>
              <a:rPr lang="es-AR" sz="2200" b="1" dirty="0" smtClean="0">
                <a:solidFill>
                  <a:schemeClr val="accent1"/>
                </a:solidFill>
              </a:rPr>
              <a:t>efectivo </a:t>
            </a:r>
            <a:r>
              <a:rPr lang="es-AR" sz="2200" b="1" dirty="0">
                <a:solidFill>
                  <a:schemeClr val="accent1"/>
                </a:solidFill>
              </a:rPr>
              <a:t>con las salvedades </a:t>
            </a:r>
            <a:r>
              <a:rPr lang="es-AR" sz="2200" b="1" dirty="0" smtClean="0">
                <a:solidFill>
                  <a:schemeClr val="accent1"/>
                </a:solidFill>
              </a:rPr>
              <a:t>establecidas: </a:t>
            </a:r>
          </a:p>
          <a:p>
            <a:pPr algn="ctr"/>
            <a:r>
              <a:rPr lang="es-AR" sz="2200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s-AR" sz="2200" dirty="0" smtClean="0">
                <a:solidFill>
                  <a:schemeClr val="accent4">
                    <a:lumMod val="50000"/>
                  </a:schemeClr>
                </a:solidFill>
              </a:rPr>
              <a:t>oncurrir a toda convocatoria de capacitación;</a:t>
            </a:r>
          </a:p>
          <a:p>
            <a:pPr algn="ctr"/>
            <a:r>
              <a:rPr lang="es-AR" sz="2200" dirty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es-AR" sz="2200" dirty="0" smtClean="0">
                <a:solidFill>
                  <a:schemeClr val="accent4">
                    <a:lumMod val="50000"/>
                  </a:schemeClr>
                </a:solidFill>
              </a:rPr>
              <a:t>star disponible durante su horario laboral;</a:t>
            </a:r>
          </a:p>
          <a:p>
            <a:pPr algn="ctr"/>
            <a:r>
              <a:rPr lang="es-AR" sz="2200" dirty="0" smtClean="0">
                <a:solidFill>
                  <a:schemeClr val="accent4">
                    <a:lumMod val="50000"/>
                  </a:schemeClr>
                </a:solidFill>
              </a:rPr>
              <a:t>Debe: 1) Recibir la capacitación que se le imparta; o</a:t>
            </a:r>
          </a:p>
          <a:p>
            <a:pPr marL="0" indent="0" algn="ctr">
              <a:buNone/>
            </a:pPr>
            <a:r>
              <a:rPr lang="es-AR" sz="2200" dirty="0" smtClean="0">
                <a:solidFill>
                  <a:schemeClr val="accent4">
                    <a:lumMod val="50000"/>
                  </a:schemeClr>
                </a:solidFill>
              </a:rPr>
              <a:t>                 2)Debe desarrollar tareas en servicios tercerizados</a:t>
            </a:r>
            <a:r>
              <a:rPr lang="es-AR" sz="2200" i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es-AR" sz="22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AR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AR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Exención de concurrir a su lugar de trabajo;</a:t>
            </a:r>
          </a:p>
          <a:p>
            <a:pPr algn="ctr"/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Percibir el haber de disponibilidad.</a:t>
            </a:r>
          </a:p>
          <a:p>
            <a:pPr algn="just"/>
            <a:endParaRPr lang="es-AR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s-AR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6032" y="4100945"/>
            <a:ext cx="2834640" cy="165331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AR" sz="3300" b="1" dirty="0" smtClean="0">
                <a:solidFill>
                  <a:schemeClr val="bg1"/>
                </a:solidFill>
                <a:latin typeface="+mj-lt"/>
              </a:rPr>
              <a:t>Derechos </a:t>
            </a:r>
          </a:p>
          <a:p>
            <a:pPr algn="ctr">
              <a:spcBef>
                <a:spcPts val="0"/>
              </a:spcBef>
            </a:pPr>
            <a:r>
              <a:rPr lang="es-AR" sz="3300" b="1" dirty="0" smtClean="0">
                <a:solidFill>
                  <a:schemeClr val="bg1"/>
                </a:solidFill>
                <a:latin typeface="+mj-lt"/>
              </a:rPr>
              <a:t>De la Persona </a:t>
            </a:r>
          </a:p>
          <a:p>
            <a:pPr algn="ctr">
              <a:spcBef>
                <a:spcPts val="0"/>
              </a:spcBef>
            </a:pPr>
            <a:r>
              <a:rPr lang="es-AR" sz="3300" b="1" dirty="0" smtClean="0">
                <a:solidFill>
                  <a:schemeClr val="bg1"/>
                </a:solidFill>
                <a:latin typeface="+mj-lt"/>
              </a:rPr>
              <a:t>Trabajadora </a:t>
            </a:r>
            <a:endParaRPr lang="es-AR" sz="33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14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90" y="1"/>
            <a:ext cx="1616364" cy="1616364"/>
          </a:xfrm>
          <a:prstGeom prst="rect">
            <a:avLst/>
          </a:prstGeom>
        </p:spPr>
      </p:pic>
      <p:sp>
        <p:nvSpPr>
          <p:cNvPr id="134" name="Google Shape;134;p27"/>
          <p:cNvSpPr txBox="1">
            <a:spLocks noGrp="1"/>
          </p:cNvSpPr>
          <p:nvPr>
            <p:ph type="title" idx="4294967295"/>
          </p:nvPr>
        </p:nvSpPr>
        <p:spPr>
          <a:xfrm>
            <a:off x="1293090" y="222251"/>
            <a:ext cx="10067059" cy="80298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s-419" b="1" dirty="0">
                <a:solidFill>
                  <a:schemeClr val="accent1"/>
                </a:solidFill>
              </a:rPr>
              <a:t>Comparativo </a:t>
            </a:r>
            <a:r>
              <a:rPr lang="es-419" b="1" dirty="0" smtClean="0">
                <a:solidFill>
                  <a:schemeClr val="accent1"/>
                </a:solidFill>
              </a:rPr>
              <a:t>Art. </a:t>
            </a:r>
            <a:r>
              <a:rPr lang="es-419" b="1" dirty="0" smtClean="0">
                <a:solidFill>
                  <a:schemeClr val="accent1"/>
                </a:solidFill>
              </a:rPr>
              <a:t>11 LEP </a:t>
            </a:r>
            <a:r>
              <a:rPr lang="es-419" b="1" dirty="0">
                <a:solidFill>
                  <a:schemeClr val="accent1"/>
                </a:solidFill>
              </a:rPr>
              <a:t>y </a:t>
            </a:r>
            <a:r>
              <a:rPr lang="es-419" b="1" dirty="0" smtClean="0">
                <a:solidFill>
                  <a:schemeClr val="accent1"/>
                </a:solidFill>
              </a:rPr>
              <a:t>Dto. 1421/2002</a:t>
            </a:r>
            <a:br>
              <a:rPr lang="es-419" b="1" dirty="0" smtClean="0">
                <a:solidFill>
                  <a:schemeClr val="accent1"/>
                </a:solidFill>
              </a:rPr>
            </a:br>
            <a:r>
              <a:rPr lang="es-419" b="1" dirty="0" smtClean="0">
                <a:solidFill>
                  <a:schemeClr val="accent1"/>
                </a:solidFill>
              </a:rPr>
              <a:t>Texto 1999 vs Ley 27.742</a:t>
            </a:r>
            <a:endParaRPr b="1" dirty="0">
              <a:solidFill>
                <a:schemeClr val="accent1"/>
              </a:solidFill>
            </a:endParaRPr>
          </a:p>
          <a:p>
            <a:endParaRPr dirty="0"/>
          </a:p>
          <a:p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460C1F-E22E-B749-F446-39081EAF5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28" y="1356968"/>
            <a:ext cx="9947564" cy="515466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30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18" y="5276629"/>
            <a:ext cx="1265382" cy="1581371"/>
          </a:xfrm>
          <a:prstGeom prst="rect">
            <a:avLst/>
          </a:prstGeom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17799401"/>
              </p:ext>
            </p:extLst>
          </p:nvPr>
        </p:nvGraphicFramePr>
        <p:xfrm>
          <a:off x="1006764" y="794329"/>
          <a:ext cx="10141527" cy="5796241"/>
        </p:xfrm>
        <a:graphic>
          <a:graphicData uri="http://schemas.openxmlformats.org/drawingml/2006/table">
            <a:tbl>
              <a:tblPr firstRow="1" firstCol="1" bandRow="1"/>
              <a:tblGrid>
                <a:gridCol w="3024812">
                  <a:extLst>
                    <a:ext uri="{9D8B030D-6E8A-4147-A177-3AD203B41FA5}">
                      <a16:colId xmlns:a16="http://schemas.microsoft.com/office/drawing/2014/main" val="3069556436"/>
                    </a:ext>
                  </a:extLst>
                </a:gridCol>
                <a:gridCol w="3735456">
                  <a:extLst>
                    <a:ext uri="{9D8B030D-6E8A-4147-A177-3AD203B41FA5}">
                      <a16:colId xmlns:a16="http://schemas.microsoft.com/office/drawing/2014/main" val="4213565251"/>
                    </a:ext>
                  </a:extLst>
                </a:gridCol>
                <a:gridCol w="3381259">
                  <a:extLst>
                    <a:ext uri="{9D8B030D-6E8A-4147-A177-3AD203B41FA5}">
                      <a16:colId xmlns:a16="http://schemas.microsoft.com/office/drawing/2014/main" val="4190187352"/>
                    </a:ext>
                  </a:extLst>
                </a:gridCol>
              </a:tblGrid>
              <a:tr h="540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b="1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Aspecto</a:t>
                      </a:r>
                      <a:endParaRPr lang="es-A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06" marR="2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b="1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 Original 1999</a:t>
                      </a:r>
                      <a:endParaRPr lang="es-A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06" marR="2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b="1" dirty="0" err="1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</a:t>
                      </a:r>
                      <a:r>
                        <a:rPr lang="es-AR" sz="2200" b="1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27.742</a:t>
                      </a:r>
                      <a:endParaRPr lang="es-A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06" marR="2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50065"/>
                  </a:ext>
                </a:extLst>
              </a:tr>
              <a:tr h="4040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200" b="1" dirty="0" smtClean="0">
                        <a:solidFill>
                          <a:schemeClr val="accent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200" b="1" dirty="0" smtClean="0">
                        <a:solidFill>
                          <a:schemeClr val="accent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200" b="1" dirty="0" smtClean="0">
                        <a:solidFill>
                          <a:schemeClr val="accent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2200" b="1" dirty="0" smtClean="0">
                        <a:solidFill>
                          <a:schemeClr val="accent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b="1" dirty="0" smtClean="0"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Atribución </a:t>
                      </a:r>
                      <a:r>
                        <a:rPr lang="es-AR" sz="2200" b="1" dirty="0"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movilidad</a:t>
                      </a:r>
                      <a:endParaRPr lang="es-AR" sz="2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06" marR="2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solidFill>
                            <a:srgbClr val="525252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movilidad del personal de una dependencia a otra dentro o fuera de la misma jurisdicción presupuestaria, dentro del ámbito de aplicación del presente régimen, estará sujeta a la regulación que se establezca en los convenios colectivos celebrados en el marco de la Ley 24.185, debiendo contemplarse en todos los casos la ausencia de perjuicio material y moral al trabajador.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06" marR="2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rgbClr val="525252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movilidad del personal de una dependencia a otra dentro o fuera de la misma jurisdicción presupuestaria, </a:t>
                      </a:r>
                      <a:r>
                        <a:rPr lang="es-AR" sz="2000" u="sng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 una atribución del empleador</a:t>
                      </a:r>
                      <a:r>
                        <a:rPr lang="es-AR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pero</a:t>
                      </a:r>
                      <a:r>
                        <a:rPr lang="es-AR" sz="2000" dirty="0">
                          <a:solidFill>
                            <a:srgbClr val="333333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AR" sz="2000" dirty="0">
                          <a:solidFill>
                            <a:srgbClr val="525252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estará sujeta a la regulación que se establezca en los convenios colectivos celebrados en el marco de la ley 24.185, </a:t>
                      </a:r>
                      <a:r>
                        <a:rPr lang="es-AR" sz="2000" i="1" u="sng" strike="sngStrike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debiendo contemplarse en todos los casos la ausencia de perjuicio material y moral al trabajador</a:t>
                      </a:r>
                      <a:r>
                        <a:rPr lang="es-AR" sz="2000" i="1" u="sng" dirty="0">
                          <a:solidFill>
                            <a:srgbClr val="555555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AR" sz="2000" i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06" marR="2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616863"/>
                  </a:ext>
                </a:extLst>
              </a:tr>
              <a:tr h="1015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200" b="1" dirty="0"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Consentimiento para movilidad geográfica</a:t>
                      </a:r>
                      <a:endParaRPr lang="es-AR" sz="2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06" marR="2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rgbClr val="525252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la movilidad geográfica se requerirá el consentimiento expreso del trabajador.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06" marR="2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Garantía Eliminada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06" marR="2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81369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93964" y="-277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4525818" y="258616"/>
            <a:ext cx="469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accent1"/>
                </a:solidFill>
              </a:rPr>
              <a:t>MOVILIDAD – ART. 15 LEP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369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lamada rectangular redondeada 5"/>
          <p:cNvSpPr/>
          <p:nvPr/>
        </p:nvSpPr>
        <p:spPr>
          <a:xfrm>
            <a:off x="92364" y="2272146"/>
            <a:ext cx="3168072" cy="216131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000" b="1" dirty="0" smtClean="0">
                <a:solidFill>
                  <a:schemeClr val="accent1"/>
                </a:solidFill>
              </a:rPr>
              <a:t>JUBILACIÓN</a:t>
            </a:r>
            <a:br>
              <a:rPr lang="es-AR" sz="4000" b="1" dirty="0" smtClean="0">
                <a:solidFill>
                  <a:schemeClr val="accent1"/>
                </a:solidFill>
              </a:rPr>
            </a:br>
            <a:r>
              <a:rPr lang="es-AR" sz="4000" b="1" dirty="0" err="1" smtClean="0">
                <a:solidFill>
                  <a:schemeClr val="accent1"/>
                </a:solidFill>
              </a:rPr>
              <a:t>Modif</a:t>
            </a:r>
            <a:r>
              <a:rPr lang="es-AR" sz="4000" b="1" dirty="0" smtClean="0">
                <a:solidFill>
                  <a:schemeClr val="accent1"/>
                </a:solidFill>
              </a:rPr>
              <a:t>. Art. 20</a:t>
            </a:r>
            <a:endParaRPr lang="es-AR" sz="4000" b="1" dirty="0">
              <a:solidFill>
                <a:schemeClr val="accent1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idx="1"/>
          </p:nvPr>
        </p:nvSpPr>
        <p:spPr>
          <a:xfrm>
            <a:off x="3869268" y="1123836"/>
            <a:ext cx="7315200" cy="4860911"/>
          </a:xfrm>
        </p:spPr>
        <p:txBody>
          <a:bodyPr>
            <a:normAutofit/>
          </a:bodyPr>
          <a:lstStyle/>
          <a:p>
            <a:pPr algn="just"/>
            <a:r>
              <a:rPr lang="es-AR" sz="2500" dirty="0" smtClean="0"/>
              <a:t>Se </a:t>
            </a:r>
            <a:r>
              <a:rPr lang="es-AR" sz="2500" b="1" dirty="0" smtClean="0"/>
              <a:t>elimina </a:t>
            </a:r>
            <a:r>
              <a:rPr lang="es-AR" sz="2500" dirty="0" smtClean="0"/>
              <a:t>la </a:t>
            </a:r>
            <a:r>
              <a:rPr lang="es-AR" sz="2500" dirty="0"/>
              <a:t>previsión legal que establecía la posibilidad </a:t>
            </a:r>
            <a:r>
              <a:rPr lang="es-AR" sz="2500" dirty="0" smtClean="0"/>
              <a:t>de que </a:t>
            </a:r>
            <a:r>
              <a:rPr lang="es-AR" sz="2500" dirty="0"/>
              <a:t>la persona </a:t>
            </a:r>
            <a:r>
              <a:rPr lang="es-AR" sz="2500" dirty="0" smtClean="0"/>
              <a:t>pudiera </a:t>
            </a:r>
            <a:r>
              <a:rPr lang="es-AR" sz="2500" strike="sngStrike" dirty="0">
                <a:solidFill>
                  <a:srgbClr val="FF0000"/>
                </a:solidFill>
              </a:rPr>
              <a:t>continuar prestando servicios durante </a:t>
            </a:r>
            <a:r>
              <a:rPr lang="es-AR" sz="2500" strike="sngStrike" dirty="0" smtClean="0">
                <a:solidFill>
                  <a:srgbClr val="FF0000"/>
                </a:solidFill>
              </a:rPr>
              <a:t>1 año</a:t>
            </a:r>
            <a:r>
              <a:rPr lang="es-AR" sz="2500" dirty="0" smtClean="0"/>
              <a:t> </a:t>
            </a:r>
            <a:r>
              <a:rPr lang="es-AR" sz="2500" dirty="0"/>
              <a:t>desde la intimación o decisión.</a:t>
            </a:r>
          </a:p>
          <a:p>
            <a:pPr algn="just"/>
            <a:r>
              <a:rPr lang="es-AR" sz="2500" dirty="0"/>
              <a:t>El Dto</a:t>
            </a:r>
            <a:r>
              <a:rPr lang="es-AR" sz="2500" dirty="0" smtClean="0"/>
              <a:t>. 695/24 agrega que desde </a:t>
            </a:r>
            <a:r>
              <a:rPr lang="es-AR" sz="2500" dirty="0"/>
              <a:t>la intimación a iniciar el trámite </a:t>
            </a:r>
            <a:r>
              <a:rPr lang="es-AR" sz="2500" dirty="0" smtClean="0"/>
              <a:t> (RRHH) la persona tiene obligación de </a:t>
            </a:r>
            <a:r>
              <a:rPr lang="es-AR" sz="2500" b="1" dirty="0"/>
              <a:t>acreditar el inicio del trámite </a:t>
            </a:r>
            <a:r>
              <a:rPr lang="es-AR" sz="2500" dirty="0"/>
              <a:t>en el plazo de 60 corridos, </a:t>
            </a:r>
            <a:r>
              <a:rPr lang="es-AR" sz="2500" dirty="0" smtClean="0">
                <a:solidFill>
                  <a:srgbClr val="FF0000"/>
                </a:solidFill>
              </a:rPr>
              <a:t>bajo </a:t>
            </a:r>
            <a:r>
              <a:rPr lang="es-AR" sz="2500" dirty="0">
                <a:solidFill>
                  <a:srgbClr val="FF0000"/>
                </a:solidFill>
              </a:rPr>
              <a:t>apercibimiento de ser dada de </a:t>
            </a:r>
            <a:r>
              <a:rPr lang="es-AR" sz="2500" dirty="0" smtClean="0">
                <a:solidFill>
                  <a:srgbClr val="FF0000"/>
                </a:solidFill>
              </a:rPr>
              <a:t>baja</a:t>
            </a:r>
            <a:r>
              <a:rPr lang="es-AR" sz="2500" dirty="0" smtClean="0"/>
              <a:t>.</a:t>
            </a:r>
            <a:r>
              <a:rPr lang="es-AR" sz="2500" dirty="0"/>
              <a:t> </a:t>
            </a:r>
            <a:r>
              <a:rPr lang="es-AR" sz="2500" b="1" dirty="0" smtClean="0"/>
              <a:t>(carga)</a:t>
            </a:r>
            <a:endParaRPr lang="es-AR" sz="2500" dirty="0"/>
          </a:p>
          <a:p>
            <a:pPr algn="just"/>
            <a:r>
              <a:rPr lang="es-AR" sz="2500" dirty="0"/>
              <a:t>Asimismo, </a:t>
            </a:r>
            <a:r>
              <a:rPr lang="es-AR" sz="2500" dirty="0" smtClean="0"/>
              <a:t>dispone que</a:t>
            </a:r>
            <a:r>
              <a:rPr lang="es-AR" sz="2500" dirty="0"/>
              <a:t>, </a:t>
            </a:r>
            <a:r>
              <a:rPr lang="es-AR" sz="2500" dirty="0" smtClean="0"/>
              <a:t>demostrado </a:t>
            </a:r>
            <a:r>
              <a:rPr lang="es-AR" sz="2500" dirty="0"/>
              <a:t>el inicio del </a:t>
            </a:r>
            <a:r>
              <a:rPr lang="es-AR" sz="2500" dirty="0" smtClean="0"/>
              <a:t>trámite, </a:t>
            </a:r>
            <a:r>
              <a:rPr lang="es-AR" sz="2500" dirty="0"/>
              <a:t>la persona puede continuar prestando servicios hasta que se otorgue el beneficio jubilatorio </a:t>
            </a:r>
            <a:r>
              <a:rPr lang="es-AR" sz="2500" dirty="0">
                <a:solidFill>
                  <a:srgbClr val="FF0000"/>
                </a:solidFill>
              </a:rPr>
              <a:t>por un plazo no mayor a 180 </a:t>
            </a:r>
            <a:r>
              <a:rPr lang="es-AR" sz="2500" dirty="0" smtClean="0">
                <a:solidFill>
                  <a:srgbClr val="FF0000"/>
                </a:solidFill>
              </a:rPr>
              <a:t>días</a:t>
            </a:r>
            <a:r>
              <a:rPr lang="es-AR" sz="2500" dirty="0" smtClean="0"/>
              <a:t>.</a:t>
            </a:r>
            <a:endParaRPr lang="es-AR" sz="2500" dirty="0"/>
          </a:p>
          <a:p>
            <a:pPr algn="ctr"/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36463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82" y="239713"/>
            <a:ext cx="2937164" cy="10071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7912" y="535710"/>
            <a:ext cx="7315200" cy="711199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donde venimos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86200" y="1385455"/>
            <a:ext cx="7843982" cy="4682836"/>
          </a:xfrm>
        </p:spPr>
        <p:txBody>
          <a:bodyPr>
            <a:noAutofit/>
          </a:bodyPr>
          <a:lstStyle/>
          <a:p>
            <a:pPr algn="just"/>
            <a:r>
              <a:rPr lang="es-AR" b="1" dirty="0">
                <a:solidFill>
                  <a:schemeClr val="tx1"/>
                </a:solidFill>
              </a:rPr>
              <a:t>1957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Hito. Institucionalización del Empleo Público. Incorporación del art. 14 bis (reconocimiento de derechos sociales). Reconocimiento de la estabilidad de la persona empleada </a:t>
            </a:r>
            <a:r>
              <a:rPr lang="es-AR" dirty="0" smtClean="0">
                <a:solidFill>
                  <a:schemeClr val="accent4">
                    <a:lumMod val="50000"/>
                  </a:schemeClr>
                </a:solidFill>
              </a:rPr>
              <a:t>pública.</a:t>
            </a:r>
            <a:endParaRPr lang="es-AR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s-AR" b="1" dirty="0">
                <a:solidFill>
                  <a:schemeClr val="tx1"/>
                </a:solidFill>
              </a:rPr>
              <a:t>1980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Se sanciona ley 22.140 Régimen Jurídico Básico de la Función Pública, primera legislación marco sobre empleo público en el país.</a:t>
            </a:r>
          </a:p>
          <a:p>
            <a:pPr algn="just"/>
            <a:r>
              <a:rPr lang="es-A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Durante los gobiernos de facto las políticas de empleo público se orientaron hacia su reducción y descentralización. Se busca la reestructuración del aparato estatal.</a:t>
            </a:r>
          </a:p>
          <a:p>
            <a:pPr algn="just"/>
            <a:r>
              <a:rPr lang="es-AR" b="1" dirty="0">
                <a:solidFill>
                  <a:schemeClr val="tx1"/>
                </a:solidFill>
              </a:rPr>
              <a:t>1983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Intento de profesionalización del sector público y restablecimiento  del sistema de concursos para el acceso a la administración.</a:t>
            </a:r>
          </a:p>
          <a:p>
            <a:pPr algn="just"/>
            <a:r>
              <a:rPr lang="es-AR" b="1" dirty="0">
                <a:solidFill>
                  <a:schemeClr val="tx1"/>
                </a:solidFill>
              </a:rPr>
              <a:t>1989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Reforma estructural.</a:t>
            </a:r>
            <a:endParaRPr lang="es-A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437"/>
            <a:ext cx="3445164" cy="53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256032" y="3426691"/>
            <a:ext cx="2834640" cy="20227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655" y="868680"/>
            <a:ext cx="3325089" cy="2651760"/>
          </a:xfrm>
        </p:spPr>
        <p:txBody>
          <a:bodyPr>
            <a:normAutofit/>
          </a:bodyPr>
          <a:lstStyle/>
          <a:p>
            <a:pPr algn="ctr"/>
            <a:r>
              <a:rPr lang="es-AR" sz="3400" b="1" dirty="0" smtClean="0">
                <a:solidFill>
                  <a:schemeClr val="bg1"/>
                </a:solidFill>
              </a:rPr>
              <a:t>Modificaciones</a:t>
            </a:r>
            <a:br>
              <a:rPr lang="es-AR" sz="3400" b="1" dirty="0" smtClean="0">
                <a:solidFill>
                  <a:schemeClr val="bg1"/>
                </a:solidFill>
              </a:rPr>
            </a:br>
            <a:r>
              <a:rPr lang="es-AR" sz="3400" b="1" dirty="0" smtClean="0">
                <a:solidFill>
                  <a:schemeClr val="bg1"/>
                </a:solidFill>
              </a:rPr>
              <a:t>al</a:t>
            </a:r>
            <a:br>
              <a:rPr lang="es-AR" sz="3400" b="1" dirty="0" smtClean="0">
                <a:solidFill>
                  <a:schemeClr val="bg1"/>
                </a:solidFill>
              </a:rPr>
            </a:br>
            <a:r>
              <a:rPr lang="es-AR" sz="3400" b="1" dirty="0" smtClean="0">
                <a:solidFill>
                  <a:schemeClr val="bg1"/>
                </a:solidFill>
              </a:rPr>
              <a:t>Régimen </a:t>
            </a:r>
            <a:br>
              <a:rPr lang="es-AR" sz="3400" b="1" dirty="0" smtClean="0">
                <a:solidFill>
                  <a:schemeClr val="bg1"/>
                </a:solidFill>
              </a:rPr>
            </a:br>
            <a:r>
              <a:rPr lang="es-AR" sz="3400" b="1" dirty="0" smtClean="0">
                <a:solidFill>
                  <a:schemeClr val="bg1"/>
                </a:solidFill>
              </a:rPr>
              <a:t>Disciplinario</a:t>
            </a:r>
            <a:r>
              <a:rPr lang="es-AR" dirty="0" smtClean="0">
                <a:solidFill>
                  <a:schemeClr val="bg1"/>
                </a:solidFill>
              </a:rPr>
              <a:t/>
            </a:r>
            <a:br>
              <a:rPr lang="es-AR" dirty="0" smtClean="0">
                <a:solidFill>
                  <a:schemeClr val="bg1"/>
                </a:solidFill>
              </a:rPr>
            </a:b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867912" y="729673"/>
            <a:ext cx="7315200" cy="5338618"/>
          </a:xfrm>
        </p:spPr>
        <p:txBody>
          <a:bodyPr/>
          <a:lstStyle/>
          <a:p>
            <a:pPr marL="0" indent="0">
              <a:buNone/>
            </a:pPr>
            <a:r>
              <a:rPr lang="es-AR" sz="2400" b="1" dirty="0" smtClean="0">
                <a:solidFill>
                  <a:schemeClr val="accent1"/>
                </a:solidFill>
              </a:rPr>
              <a:t>Respecto de las Sanciones:</a:t>
            </a:r>
          </a:p>
          <a:p>
            <a:r>
              <a:rPr lang="es-AR" sz="2400" dirty="0" smtClean="0"/>
              <a:t>Disminución de </a:t>
            </a:r>
            <a:r>
              <a:rPr lang="es-AR" sz="2400" dirty="0"/>
              <a:t>la cantidad de incumplimientos </a:t>
            </a:r>
            <a:r>
              <a:rPr lang="es-AR" sz="2400" dirty="0" smtClean="0"/>
              <a:t>para sancionar, y agravamiento de asimismo </a:t>
            </a:r>
            <a:r>
              <a:rPr lang="es-AR" sz="2400" dirty="0"/>
              <a:t>las penas.</a:t>
            </a:r>
            <a:endParaRPr lang="es-AR" sz="2400" dirty="0"/>
          </a:p>
          <a:p>
            <a:r>
              <a:rPr lang="es-AR" sz="2400" dirty="0" smtClean="0"/>
              <a:t>Establecimiento de rangos </a:t>
            </a:r>
            <a:r>
              <a:rPr lang="es-AR" sz="2400" dirty="0"/>
              <a:t>más amplios y </a:t>
            </a:r>
            <a:r>
              <a:rPr lang="es-AR" sz="2400" dirty="0" smtClean="0"/>
              <a:t> con mayor </a:t>
            </a:r>
            <a:r>
              <a:rPr lang="es-AR" sz="2400" dirty="0"/>
              <a:t> </a:t>
            </a:r>
            <a:r>
              <a:rPr lang="es-AR" sz="2400" dirty="0" smtClean="0"/>
              <a:t>margen de discrecionalidad </a:t>
            </a:r>
            <a:r>
              <a:rPr lang="es-AR" sz="2400" dirty="0"/>
              <a:t>a </a:t>
            </a:r>
            <a:r>
              <a:rPr lang="es-AR" sz="2400" dirty="0" smtClean="0"/>
              <a:t>favor de la APN para ponderar </a:t>
            </a:r>
            <a:r>
              <a:rPr lang="es-AR" sz="2400" dirty="0"/>
              <a:t>la sanción aplicable respecto de la falta </a:t>
            </a:r>
            <a:r>
              <a:rPr lang="es-AR" sz="2400" dirty="0" smtClean="0"/>
              <a:t>cometida</a:t>
            </a:r>
          </a:p>
          <a:p>
            <a:r>
              <a:rPr lang="es-AR" sz="2400" dirty="0" smtClean="0"/>
              <a:t>Reduce los márgenes de tolerancia respecto de las inconductas</a:t>
            </a:r>
          </a:p>
          <a:p>
            <a:pPr marL="0" indent="0">
              <a:buNone/>
            </a:pPr>
            <a:r>
              <a:rPr lang="es-AR" sz="2400" b="1" dirty="0" smtClean="0">
                <a:solidFill>
                  <a:schemeClr val="accent1"/>
                </a:solidFill>
              </a:rPr>
              <a:t>Respecto de la Prescripción:</a:t>
            </a:r>
          </a:p>
          <a:p>
            <a:r>
              <a:rPr lang="es-AR" sz="2400" dirty="0" smtClean="0">
                <a:solidFill>
                  <a:schemeClr val="accent4">
                    <a:lumMod val="50000"/>
                  </a:schemeClr>
                </a:solidFill>
              </a:rPr>
              <a:t>Duplica los plazos para cada una de las sanciones a aplicar.</a:t>
            </a:r>
          </a:p>
          <a:p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000" b="1" dirty="0" smtClean="0">
                <a:solidFill>
                  <a:schemeClr val="bg1"/>
                </a:solidFill>
                <a:latin typeface="+mj-lt"/>
              </a:rPr>
              <a:t>Sanciones </a:t>
            </a:r>
          </a:p>
          <a:p>
            <a:pPr algn="ctr"/>
            <a:r>
              <a:rPr lang="es-AR" sz="3000" b="1" dirty="0" smtClean="0">
                <a:solidFill>
                  <a:schemeClr val="bg1"/>
                </a:solidFill>
                <a:latin typeface="+mj-lt"/>
              </a:rPr>
              <a:t>Y </a:t>
            </a:r>
          </a:p>
          <a:p>
            <a:pPr algn="ctr"/>
            <a:r>
              <a:rPr lang="es-AR" sz="3000" b="1" dirty="0" smtClean="0">
                <a:solidFill>
                  <a:schemeClr val="bg1"/>
                </a:solidFill>
                <a:latin typeface="+mj-lt"/>
              </a:rPr>
              <a:t>Prescripciones</a:t>
            </a:r>
            <a:endParaRPr lang="es-AR" sz="3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29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443345" y="1298448"/>
            <a:ext cx="7389091" cy="2654716"/>
          </a:xfrm>
        </p:spPr>
        <p:txBody>
          <a:bodyPr>
            <a:normAutofit/>
          </a:bodyPr>
          <a:lstStyle/>
          <a:p>
            <a:pPr algn="ctr"/>
            <a:r>
              <a:rPr lang="es-AR" sz="5400" b="1" dirty="0" smtClean="0">
                <a:solidFill>
                  <a:schemeClr val="bg1"/>
                </a:solidFill>
              </a:rPr>
              <a:t>DERECHOS COLECTIVOS</a:t>
            </a:r>
            <a:r>
              <a:rPr lang="es-AR" sz="5400" b="1" dirty="0">
                <a:solidFill>
                  <a:schemeClr val="accent1"/>
                </a:solidFill>
              </a:rPr>
              <a:t/>
            </a:r>
            <a:br>
              <a:rPr lang="es-AR" sz="5400" b="1" dirty="0">
                <a:solidFill>
                  <a:schemeClr val="accent1"/>
                </a:solidFill>
              </a:rPr>
            </a:br>
            <a:endParaRPr lang="es-AR" sz="5400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6372203" cy="914400"/>
          </a:xfrm>
        </p:spPr>
        <p:txBody>
          <a:bodyPr>
            <a:normAutofit/>
          </a:bodyPr>
          <a:lstStyle/>
          <a:p>
            <a:pPr algn="ctr"/>
            <a:r>
              <a:rPr lang="es-AR" sz="4800" b="1" dirty="0" smtClean="0">
                <a:solidFill>
                  <a:schemeClr val="bg1"/>
                </a:solidFill>
                <a:latin typeface="+mj-lt"/>
              </a:rPr>
              <a:t>MODIFICACIONES </a:t>
            </a:r>
            <a:endParaRPr lang="es-AR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37" y="692727"/>
            <a:ext cx="4359564" cy="54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3869268" y="720436"/>
            <a:ext cx="7426805" cy="5264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Llamada rectangular redondeada 9"/>
          <p:cNvSpPr/>
          <p:nvPr/>
        </p:nvSpPr>
        <p:spPr>
          <a:xfrm>
            <a:off x="166255" y="2493818"/>
            <a:ext cx="3094181" cy="195810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720436"/>
            <a:ext cx="3445164" cy="5375563"/>
          </a:xfrm>
        </p:spPr>
        <p:txBody>
          <a:bodyPr>
            <a:normAutofit/>
          </a:bodyPr>
          <a:lstStyle/>
          <a:p>
            <a:pPr algn="ctr"/>
            <a:r>
              <a:rPr lang="es-AR" sz="3500" b="1" dirty="0" smtClean="0">
                <a:solidFill>
                  <a:schemeClr val="accent1"/>
                </a:solidFill>
              </a:rPr>
              <a:t>NEGOCIACIÓN COLECTIVA</a:t>
            </a:r>
            <a:endParaRPr lang="es-AR" sz="3500" b="1" dirty="0">
              <a:solidFill>
                <a:schemeClr val="accent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45" y="-1"/>
            <a:ext cx="1605591" cy="1605591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3869268" y="1366982"/>
            <a:ext cx="7315200" cy="461776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AR" sz="4200" b="1" dirty="0" smtClean="0">
                <a:solidFill>
                  <a:schemeClr val="accent1"/>
                </a:solidFill>
              </a:rPr>
              <a:t>DA 5/24: </a:t>
            </a:r>
            <a:r>
              <a:rPr lang="es-AR" sz="4200" dirty="0" smtClean="0"/>
              <a:t>se obliga a informar </a:t>
            </a:r>
            <a:r>
              <a:rPr lang="es-AR" sz="4200" dirty="0"/>
              <a:t>trimestralmente a Economía sobre la </a:t>
            </a:r>
            <a:r>
              <a:rPr lang="es-AR" sz="4200" b="1" dirty="0"/>
              <a:t>evolución </a:t>
            </a:r>
            <a:r>
              <a:rPr lang="es-AR" sz="4200" dirty="0"/>
              <a:t>de sus </a:t>
            </a:r>
            <a:r>
              <a:rPr lang="es-AR" sz="4200" b="1" dirty="0"/>
              <a:t>plantas y contrataciones</a:t>
            </a:r>
            <a:r>
              <a:rPr lang="es-AR" sz="4200" dirty="0"/>
              <a:t> de personal.</a:t>
            </a:r>
            <a:endParaRPr lang="es-AR" sz="4200" b="1" dirty="0">
              <a:solidFill>
                <a:schemeClr val="accent1"/>
              </a:solidFill>
            </a:endParaRPr>
          </a:p>
          <a:p>
            <a:pPr algn="ctr"/>
            <a:r>
              <a:rPr lang="es-AR" sz="4200" b="1" dirty="0" smtClean="0">
                <a:solidFill>
                  <a:schemeClr val="accent1"/>
                </a:solidFill>
              </a:rPr>
              <a:t>STEyFN:</a:t>
            </a:r>
            <a:r>
              <a:rPr lang="es-AR" sz="4200" dirty="0" smtClean="0"/>
              <a:t> comunica la </a:t>
            </a:r>
            <a:r>
              <a:rPr lang="es-AR" sz="4200" b="1" dirty="0" smtClean="0"/>
              <a:t>suspensión de horas </a:t>
            </a:r>
            <a:r>
              <a:rPr lang="es-AR" sz="4200" b="1" dirty="0"/>
              <a:t>extras </a:t>
            </a:r>
            <a:r>
              <a:rPr lang="es-AR" sz="4200" dirty="0"/>
              <a:t>en la </a:t>
            </a:r>
            <a:r>
              <a:rPr lang="es-AR" sz="4200" dirty="0" smtClean="0"/>
              <a:t>APN.</a:t>
            </a:r>
            <a:endParaRPr lang="es-AR" sz="4200" dirty="0"/>
          </a:p>
          <a:p>
            <a:pPr algn="ctr"/>
            <a:r>
              <a:rPr lang="es-AR" sz="4200" b="1" dirty="0" smtClean="0">
                <a:solidFill>
                  <a:schemeClr val="accent1"/>
                </a:solidFill>
              </a:rPr>
              <a:t>DA 28/24:</a:t>
            </a:r>
            <a:r>
              <a:rPr lang="es-AR" sz="4200" dirty="0" smtClean="0"/>
              <a:t> se </a:t>
            </a:r>
            <a:r>
              <a:rPr lang="es-AR" sz="4200" b="1" dirty="0" smtClean="0"/>
              <a:t>congelan salarios </a:t>
            </a:r>
            <a:r>
              <a:rPr lang="es-AR" sz="4200" dirty="0" smtClean="0"/>
              <a:t>(negociación de </a:t>
            </a:r>
            <a:r>
              <a:rPr lang="es-AR" sz="4200" dirty="0"/>
              <a:t>convenios </a:t>
            </a:r>
            <a:r>
              <a:rPr lang="es-AR" sz="4200" dirty="0" smtClean="0"/>
              <a:t>dentro </a:t>
            </a:r>
            <a:r>
              <a:rPr lang="es-AR" sz="4200" dirty="0"/>
              <a:t>del presupuesto </a:t>
            </a:r>
            <a:r>
              <a:rPr lang="es-AR" sz="4200" dirty="0" smtClean="0"/>
              <a:t>disponible. Organismos </a:t>
            </a:r>
            <a:r>
              <a:rPr lang="es-AR" sz="4200" dirty="0"/>
              <a:t>con recursos propios no puedan dar aumentos por arriba de lo acordado en la paritaria </a:t>
            </a:r>
            <a:r>
              <a:rPr lang="es-AR" sz="4200" dirty="0" smtClean="0"/>
              <a:t>general).</a:t>
            </a:r>
          </a:p>
          <a:p>
            <a:pPr algn="ctr"/>
            <a:r>
              <a:rPr lang="es-AR" sz="4200" b="1" dirty="0" smtClean="0">
                <a:solidFill>
                  <a:schemeClr val="accent1"/>
                </a:solidFill>
              </a:rPr>
              <a:t>DA 7/25: </a:t>
            </a:r>
            <a:r>
              <a:rPr lang="es-AR" sz="4200" dirty="0"/>
              <a:t>se </a:t>
            </a:r>
            <a:r>
              <a:rPr lang="es-AR" sz="4200" dirty="0" smtClean="0"/>
              <a:t>habilita a las </a:t>
            </a:r>
            <a:r>
              <a:rPr lang="es-AR" sz="4200" dirty="0"/>
              <a:t>autoridades superiores que generen </a:t>
            </a:r>
            <a:r>
              <a:rPr lang="es-AR" sz="4200" b="1" dirty="0"/>
              <a:t>ahorro presupuestario por reducción de personal</a:t>
            </a:r>
            <a:r>
              <a:rPr lang="es-AR" sz="4200" dirty="0" smtClean="0"/>
              <a:t>, a que reciban </a:t>
            </a:r>
            <a:r>
              <a:rPr lang="es-AR" sz="4200" b="1" dirty="0" smtClean="0"/>
              <a:t>UR</a:t>
            </a:r>
            <a:r>
              <a:rPr lang="es-AR" sz="4200" dirty="0" smtClean="0"/>
              <a:t> adicionales.</a:t>
            </a:r>
            <a:endParaRPr lang="es-AR" sz="4200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366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869268" y="720436"/>
            <a:ext cx="7620768" cy="5264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Llamada rectangular redondeada 3"/>
          <p:cNvSpPr/>
          <p:nvPr/>
        </p:nvSpPr>
        <p:spPr>
          <a:xfrm>
            <a:off x="252919" y="2521527"/>
            <a:ext cx="2947481" cy="189345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200" b="1" dirty="0" smtClean="0">
                <a:solidFill>
                  <a:schemeClr val="accent1"/>
                </a:solidFill>
              </a:rPr>
              <a:t>LIBERTAD</a:t>
            </a:r>
            <a:br>
              <a:rPr lang="es-AR" sz="4200" b="1" dirty="0" smtClean="0">
                <a:solidFill>
                  <a:schemeClr val="accent1"/>
                </a:solidFill>
              </a:rPr>
            </a:br>
            <a:r>
              <a:rPr lang="es-AR" sz="4200" b="1" dirty="0" smtClean="0">
                <a:solidFill>
                  <a:schemeClr val="accent1"/>
                </a:solidFill>
              </a:rPr>
              <a:t>SINDICAL</a:t>
            </a:r>
            <a:endParaRPr lang="es-AR" sz="4200" b="1" dirty="0">
              <a:solidFill>
                <a:schemeClr val="accent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27" y="4959927"/>
            <a:ext cx="2013383" cy="189807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b="1" u="sng" dirty="0" smtClean="0">
              <a:solidFill>
                <a:schemeClr val="accent1"/>
              </a:solidFill>
            </a:endParaRPr>
          </a:p>
          <a:p>
            <a:pPr algn="just"/>
            <a:r>
              <a:rPr lang="es-AR" b="1" u="sng" dirty="0" smtClean="0">
                <a:solidFill>
                  <a:schemeClr val="accent1"/>
                </a:solidFill>
              </a:rPr>
              <a:t>HUELGA</a:t>
            </a:r>
            <a:r>
              <a:rPr lang="es-AR" dirty="0" smtClean="0">
                <a:solidFill>
                  <a:schemeClr val="accent1"/>
                </a:solidFill>
              </a:rPr>
              <a:t> </a:t>
            </a:r>
            <a:r>
              <a:rPr lang="es-AR" dirty="0" smtClean="0">
                <a:solidFill>
                  <a:schemeClr val="accent4">
                    <a:lumMod val="50000"/>
                  </a:schemeClr>
                </a:solidFill>
              </a:rPr>
              <a:t>(incorporación art. 16 bis a la ley 24.185) “</a:t>
            </a:r>
            <a:r>
              <a:rPr lang="es-AR" i="1" dirty="0">
                <a:solidFill>
                  <a:srgbClr val="FF0000"/>
                </a:solidFill>
              </a:rPr>
              <a:t>El ejercicio regular del derecho a huelga no dará causa a ningún tipo de sanción administrativa y el descuento en la remuneración será proporcional al tiempo no </a:t>
            </a:r>
            <a:r>
              <a:rPr lang="es-AR" i="1" dirty="0" smtClean="0">
                <a:solidFill>
                  <a:srgbClr val="FF0000"/>
                </a:solidFill>
              </a:rPr>
              <a:t>trabajado”</a:t>
            </a:r>
            <a:endParaRPr lang="es-AR" b="1" i="1" u="sng" dirty="0" smtClean="0">
              <a:solidFill>
                <a:srgbClr val="FF0000"/>
              </a:solidFill>
            </a:endParaRPr>
          </a:p>
          <a:p>
            <a:pPr algn="just"/>
            <a:r>
              <a:rPr lang="es-AR" b="1" u="sng" dirty="0" smtClean="0">
                <a:solidFill>
                  <a:schemeClr val="accent1"/>
                </a:solidFill>
              </a:rPr>
              <a:t>VEEDURÍAS</a:t>
            </a:r>
            <a:r>
              <a:rPr lang="es-AR" b="1" dirty="0" smtClean="0"/>
              <a:t> </a:t>
            </a:r>
            <a:r>
              <a:rPr lang="es-AR" dirty="0" smtClean="0"/>
              <a:t>(Art. 18) se elimina el resorte legal </a:t>
            </a:r>
            <a:r>
              <a:rPr lang="es-AR" i="1" dirty="0">
                <a:solidFill>
                  <a:srgbClr val="FF0000"/>
                </a:solidFill>
              </a:rPr>
              <a:t>“</a:t>
            </a:r>
            <a:r>
              <a:rPr lang="es-AR" i="1" strike="sngStrike" dirty="0">
                <a:solidFill>
                  <a:srgbClr val="FF0000"/>
                </a:solidFill>
              </a:rPr>
              <a:t>El Convenio Colectivo de Trabajo deberá prever los mecanismos de participación y de control que permitan a las asociaciones sindicales verificar el cumplimiento de los criterios </a:t>
            </a:r>
            <a:r>
              <a:rPr lang="es-AR" i="1" strike="sngStrike" dirty="0" smtClean="0">
                <a:solidFill>
                  <a:srgbClr val="FF0000"/>
                </a:solidFill>
              </a:rPr>
              <a:t>indicados</a:t>
            </a:r>
            <a:r>
              <a:rPr lang="es-AR" b="1" strike="sngStrike" dirty="0" smtClean="0">
                <a:solidFill>
                  <a:srgbClr val="FF0000"/>
                </a:solidFill>
              </a:rPr>
              <a:t>.</a:t>
            </a:r>
            <a:endParaRPr lang="es-AR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s-AR" b="1" u="sng" dirty="0">
                <a:solidFill>
                  <a:schemeClr val="accent1"/>
                </a:solidFill>
              </a:rPr>
              <a:t>REPRESENTACIÓN SINDICAL</a:t>
            </a:r>
            <a:r>
              <a:rPr lang="es-AR" dirty="0">
                <a:solidFill>
                  <a:schemeClr val="accent1"/>
                </a:solidFill>
              </a:rPr>
              <a:t>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(Art. 12) Tiene que reubicar a la persona pero elimina </a:t>
            </a:r>
            <a:r>
              <a:rPr lang="es-AR" dirty="0"/>
              <a:t> </a:t>
            </a:r>
            <a:r>
              <a:rPr lang="es-AR" i="1" strike="sngStrike" dirty="0">
                <a:solidFill>
                  <a:srgbClr val="FF0000"/>
                </a:solidFill>
              </a:rPr>
              <a:t>”En el caso de supresión del organismo deberán ser afectados a otro, dentro de la misma jurisdicción y zona de </a:t>
            </a:r>
            <a:r>
              <a:rPr lang="es-AR" i="1" strike="sngStrike" dirty="0" smtClean="0">
                <a:solidFill>
                  <a:srgbClr val="FF0000"/>
                </a:solidFill>
              </a:rPr>
              <a:t>actuación</a:t>
            </a:r>
            <a:r>
              <a:rPr lang="es-AR" i="1" dirty="0" smtClean="0">
                <a:solidFill>
                  <a:srgbClr val="FF0000"/>
                </a:solidFill>
              </a:rPr>
              <a:t>. </a:t>
            </a:r>
            <a:r>
              <a:rPr lang="es-AR" dirty="0" smtClean="0">
                <a:solidFill>
                  <a:schemeClr val="accent4">
                    <a:lumMod val="50000"/>
                  </a:schemeClr>
                </a:solidFill>
              </a:rPr>
              <a:t>Creación de </a:t>
            </a:r>
            <a:r>
              <a:rPr lang="es-AR" b="1" dirty="0" smtClean="0">
                <a:solidFill>
                  <a:schemeClr val="accent4">
                    <a:lumMod val="50000"/>
                  </a:schemeClr>
                </a:solidFill>
              </a:rPr>
              <a:t>Registro Centralizado de Delegadxs</a:t>
            </a:r>
            <a:endParaRPr lang="es-AR" b="1" i="1" strike="sngStrike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AR" i="1" strike="sngStrik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ector 10"/>
          <p:cNvSpPr/>
          <p:nvPr/>
        </p:nvSpPr>
        <p:spPr>
          <a:xfrm>
            <a:off x="9337964" y="2558473"/>
            <a:ext cx="1025236" cy="9513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onector 9"/>
          <p:cNvSpPr/>
          <p:nvPr/>
        </p:nvSpPr>
        <p:spPr>
          <a:xfrm>
            <a:off x="6289964" y="4673601"/>
            <a:ext cx="1052944" cy="9513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20436"/>
            <a:ext cx="3472873" cy="5412345"/>
          </a:xfrm>
        </p:spPr>
        <p:txBody>
          <a:bodyPr>
            <a:normAutofit/>
          </a:bodyPr>
          <a:lstStyle/>
          <a:p>
            <a:pPr algn="ctr"/>
            <a:r>
              <a:rPr lang="es-AR" sz="3800" b="1" dirty="0" smtClean="0"/>
              <a:t>RADIOGRAFÍA</a:t>
            </a:r>
            <a:br>
              <a:rPr lang="es-AR" sz="3800" b="1" dirty="0" smtClean="0"/>
            </a:br>
            <a:r>
              <a:rPr lang="es-AR" sz="3800" b="1" dirty="0" smtClean="0"/>
              <a:t>DE LA APN </a:t>
            </a:r>
            <a:br>
              <a:rPr lang="es-AR" sz="3800" b="1" dirty="0" smtClean="0"/>
            </a:br>
            <a:r>
              <a:rPr lang="es-AR" sz="3800" b="1" dirty="0" smtClean="0"/>
              <a:t/>
            </a:r>
            <a:br>
              <a:rPr lang="es-AR" sz="3800" b="1" dirty="0" smtClean="0"/>
            </a:br>
            <a:r>
              <a:rPr lang="es-AR" sz="3800" b="1" dirty="0" smtClean="0"/>
              <a:t>OCT/25</a:t>
            </a:r>
            <a:endParaRPr lang="es-AR" sz="3800" b="1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3749964" y="822037"/>
            <a:ext cx="7480685" cy="5116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400" b="1" dirty="0" smtClean="0">
                <a:solidFill>
                  <a:schemeClr val="accent1"/>
                </a:solidFill>
              </a:rPr>
              <a:t>REDUCCIÓN DE ESTRUCTURA</a:t>
            </a:r>
            <a:r>
              <a:rPr lang="es-AR" sz="2400" dirty="0" smtClean="0"/>
              <a:t>: </a:t>
            </a:r>
            <a:r>
              <a:rPr lang="es-AR" sz="2400" dirty="0" smtClean="0">
                <a:solidFill>
                  <a:schemeClr val="tx1"/>
                </a:solidFill>
              </a:rPr>
              <a:t>Ministerios de 18 a 8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1"/>
                </a:solidFill>
              </a:rPr>
              <a:t>                                                                      Secretarías de 106 a 52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r>
              <a:rPr lang="es-AR" sz="2400" dirty="0" smtClean="0"/>
              <a:t>                                                                                    </a:t>
            </a:r>
          </a:p>
          <a:p>
            <a:pPr marL="0" indent="0">
              <a:buNone/>
            </a:pPr>
            <a:r>
              <a:rPr lang="es-AR" sz="2400" dirty="0" smtClean="0"/>
              <a:t>                                                                                           </a:t>
            </a:r>
            <a:r>
              <a:rPr lang="es-AR" sz="2400" b="1" dirty="0" smtClean="0"/>
              <a:t> </a:t>
            </a:r>
            <a:r>
              <a:rPr lang="es-AR" sz="2400" b="1" dirty="0" smtClean="0">
                <a:solidFill>
                  <a:schemeClr val="bg1"/>
                </a:solidFill>
              </a:rPr>
              <a:t>- 50%  </a:t>
            </a:r>
          </a:p>
          <a:p>
            <a:pPr marL="0" indent="0">
              <a:buNone/>
            </a:pPr>
            <a:r>
              <a:rPr lang="es-AR" sz="2400" b="1" dirty="0" smtClean="0">
                <a:solidFill>
                  <a:schemeClr val="accent1"/>
                </a:solidFill>
              </a:rPr>
              <a:t>DESPIDOS:</a:t>
            </a:r>
            <a:r>
              <a:rPr lang="es-AR" sz="2400" dirty="0" smtClean="0"/>
              <a:t>   </a:t>
            </a:r>
            <a:r>
              <a:rPr lang="es-AR" sz="2400" dirty="0" smtClean="0">
                <a:solidFill>
                  <a:schemeClr val="tx1"/>
                </a:solidFill>
              </a:rPr>
              <a:t>59.802 personas*</a:t>
            </a:r>
          </a:p>
          <a:p>
            <a:pPr marL="0" indent="0">
              <a:buNone/>
            </a:pPr>
            <a:r>
              <a:rPr lang="es-AR" sz="2400" dirty="0">
                <a:solidFill>
                  <a:schemeClr val="tx1"/>
                </a:solidFill>
              </a:rPr>
              <a:t> </a:t>
            </a:r>
            <a:r>
              <a:rPr lang="es-AR" sz="2400" dirty="0" smtClean="0">
                <a:solidFill>
                  <a:schemeClr val="tx1"/>
                </a:solidFill>
              </a:rPr>
              <a:t>                            80% </a:t>
            </a:r>
            <a:r>
              <a:rPr lang="es-AR" sz="2400" dirty="0" err="1" smtClean="0">
                <a:solidFill>
                  <a:schemeClr val="tx1"/>
                </a:solidFill>
              </a:rPr>
              <a:t>contratadxs</a:t>
            </a:r>
            <a:endParaRPr lang="es-A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AR" sz="2400" dirty="0" smtClean="0"/>
          </a:p>
          <a:p>
            <a:pPr marL="0" indent="0">
              <a:buNone/>
            </a:pPr>
            <a:r>
              <a:rPr lang="es-AR" sz="2400" dirty="0"/>
              <a:t> </a:t>
            </a:r>
            <a:r>
              <a:rPr lang="es-AR" sz="2400" dirty="0" smtClean="0"/>
              <a:t>                                    </a:t>
            </a:r>
            <a:r>
              <a:rPr lang="es-AR" sz="2400" b="1" dirty="0" smtClean="0"/>
              <a:t> </a:t>
            </a:r>
          </a:p>
          <a:p>
            <a:pPr marL="0" indent="0">
              <a:buNone/>
            </a:pPr>
            <a:r>
              <a:rPr lang="es-AR" sz="2400" b="1" dirty="0"/>
              <a:t> </a:t>
            </a:r>
            <a:r>
              <a:rPr lang="es-AR" sz="2400" b="1" dirty="0" smtClean="0"/>
              <a:t>                                        </a:t>
            </a:r>
            <a:r>
              <a:rPr lang="es-AR" sz="2400" b="1" dirty="0" smtClean="0">
                <a:solidFill>
                  <a:schemeClr val="bg1"/>
                </a:solidFill>
              </a:rPr>
              <a:t>- </a:t>
            </a:r>
            <a:r>
              <a:rPr lang="es-AR" sz="2400" b="1" dirty="0">
                <a:solidFill>
                  <a:schemeClr val="bg1"/>
                </a:solidFill>
              </a:rPr>
              <a:t>30% </a:t>
            </a:r>
            <a:r>
              <a:rPr lang="es-AR" sz="2400" dirty="0" smtClean="0">
                <a:solidFill>
                  <a:schemeClr val="bg1"/>
                </a:solidFill>
              </a:rPr>
              <a:t> </a:t>
            </a:r>
            <a:endParaRPr lang="es-AR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               </a:t>
            </a:r>
            <a:endParaRPr lang="es-AR" dirty="0"/>
          </a:p>
        </p:txBody>
      </p:sp>
      <p:sp>
        <p:nvSpPr>
          <p:cNvPr id="9" name="Cerrar llave 8"/>
          <p:cNvSpPr/>
          <p:nvPr/>
        </p:nvSpPr>
        <p:spPr>
          <a:xfrm rot="5400000">
            <a:off x="9423402" y="491111"/>
            <a:ext cx="466434" cy="3408218"/>
          </a:xfrm>
          <a:prstGeom prst="rightBrace">
            <a:avLst>
              <a:gd name="adj1" fmla="val 157182"/>
              <a:gd name="adj2" fmla="val 4397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errar llave 12"/>
          <p:cNvSpPr/>
          <p:nvPr/>
        </p:nvSpPr>
        <p:spPr>
          <a:xfrm rot="5400000">
            <a:off x="6460837" y="3024910"/>
            <a:ext cx="387925" cy="2466111"/>
          </a:xfrm>
          <a:prstGeom prst="rightBrace">
            <a:avLst>
              <a:gd name="adj1" fmla="val 157182"/>
              <a:gd name="adj2" fmla="val 4324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09" y="4331855"/>
            <a:ext cx="2262909" cy="22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884066" y="4261537"/>
            <a:ext cx="10569026" cy="2165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8030" y="154005"/>
            <a:ext cx="9793170" cy="7511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AR" sz="5000" b="1" dirty="0" smtClean="0">
                <a:solidFill>
                  <a:srgbClr val="CD6029"/>
                </a:solidFill>
              </a:rPr>
              <a:t>CONCLUSIONES</a:t>
            </a:r>
            <a:endParaRPr lang="es-AR" sz="5000" b="1" dirty="0">
              <a:solidFill>
                <a:srgbClr val="CD6029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211756" y="544945"/>
            <a:ext cx="11564644" cy="5932858"/>
          </a:xfrm>
        </p:spPr>
        <p:txBody>
          <a:bodyPr>
            <a:normAutofit fontScale="85000" lnSpcReduction="20000"/>
          </a:bodyPr>
          <a:lstStyle/>
          <a:p>
            <a:pPr marL="152396" indent="0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152396" indent="0">
              <a:buNone/>
            </a:pPr>
            <a:endParaRPr lang="es-AR" dirty="0" smtClean="0">
              <a:solidFill>
                <a:schemeClr val="tx1"/>
              </a:solidFill>
            </a:endParaRPr>
          </a:p>
          <a:p>
            <a:pPr marL="152396" indent="0">
              <a:buNone/>
            </a:pPr>
            <a:r>
              <a:rPr lang="es-AR" dirty="0" smtClean="0"/>
              <a:t>.</a:t>
            </a:r>
          </a:p>
          <a:p>
            <a:pPr marL="152396" indent="0" algn="ctr">
              <a:buNone/>
            </a:pPr>
            <a:endParaRPr lang="es-AR" sz="2700" b="1" dirty="0" smtClean="0">
              <a:solidFill>
                <a:schemeClr val="bg1"/>
              </a:solidFill>
            </a:endParaRPr>
          </a:p>
          <a:p>
            <a:pPr marL="152396" indent="0" algn="ctr">
              <a:buNone/>
            </a:pPr>
            <a:r>
              <a:rPr lang="es-AR" sz="2800" b="1" dirty="0" smtClean="0">
                <a:solidFill>
                  <a:schemeClr val="bg1"/>
                </a:solidFill>
              </a:rPr>
              <a:t>METAMORFOSIS EN LAS RELACIONES LABORALES EN LA APN</a:t>
            </a:r>
          </a:p>
          <a:p>
            <a:pPr marL="152396" indent="0" algn="just">
              <a:buNone/>
            </a:pPr>
            <a:endParaRPr lang="es-AR" sz="2800" dirty="0" smtClean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s-AR" sz="2800" b="1" dirty="0" smtClean="0">
                <a:solidFill>
                  <a:schemeClr val="bg1"/>
                </a:solidFill>
              </a:rPr>
              <a:t>Saca el </a:t>
            </a:r>
            <a:r>
              <a:rPr lang="es-AR" sz="2800" b="1" dirty="0">
                <a:solidFill>
                  <a:schemeClr val="bg1"/>
                </a:solidFill>
              </a:rPr>
              <a:t>acento de la persona trabajadora</a:t>
            </a:r>
            <a:r>
              <a:rPr lang="es-AR" sz="2800" dirty="0">
                <a:solidFill>
                  <a:schemeClr val="bg1"/>
                </a:solidFill>
              </a:rPr>
              <a:t> como sujeto de preferente </a:t>
            </a:r>
            <a:r>
              <a:rPr lang="es-AR" sz="2800" dirty="0" smtClean="0">
                <a:solidFill>
                  <a:schemeClr val="bg1"/>
                </a:solidFill>
              </a:rPr>
              <a:t>tutela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s-AR" sz="2800" b="1" dirty="0" smtClean="0">
                <a:solidFill>
                  <a:schemeClr val="bg1"/>
                </a:solidFill>
              </a:rPr>
              <a:t>Dinamita la </a:t>
            </a:r>
            <a:r>
              <a:rPr lang="es-AR" sz="2800" b="1" dirty="0">
                <a:solidFill>
                  <a:schemeClr val="bg1"/>
                </a:solidFill>
              </a:rPr>
              <a:t>estabilidad </a:t>
            </a:r>
            <a:r>
              <a:rPr lang="es-AR" sz="2800" b="1" dirty="0" smtClean="0">
                <a:solidFill>
                  <a:schemeClr val="bg1"/>
                </a:solidFill>
              </a:rPr>
              <a:t>propia</a:t>
            </a:r>
            <a:r>
              <a:rPr lang="es-AR" sz="2800" dirty="0" smtClean="0">
                <a:solidFill>
                  <a:schemeClr val="bg1"/>
                </a:solidFill>
              </a:rPr>
              <a:t>: se la </a:t>
            </a:r>
            <a:r>
              <a:rPr lang="es-AR" sz="2800" dirty="0">
                <a:solidFill>
                  <a:schemeClr val="bg1"/>
                </a:solidFill>
              </a:rPr>
              <a:t>reemplaza </a:t>
            </a:r>
            <a:r>
              <a:rPr lang="es-AR" sz="2800" dirty="0" smtClean="0">
                <a:solidFill>
                  <a:schemeClr val="bg1"/>
                </a:solidFill>
              </a:rPr>
              <a:t>por </a:t>
            </a:r>
            <a:r>
              <a:rPr lang="es-AR" sz="2800" dirty="0">
                <a:solidFill>
                  <a:schemeClr val="bg1"/>
                </a:solidFill>
              </a:rPr>
              <a:t>una </a:t>
            </a:r>
            <a:r>
              <a:rPr lang="es-AR" sz="2800" i="1" dirty="0">
                <a:solidFill>
                  <a:schemeClr val="bg1"/>
                </a:solidFill>
              </a:rPr>
              <a:t>“mera expectativa </a:t>
            </a:r>
            <a:r>
              <a:rPr lang="es-AR" sz="2800" i="1" dirty="0" smtClean="0">
                <a:solidFill>
                  <a:schemeClr val="bg1"/>
                </a:solidFill>
              </a:rPr>
              <a:t>indemnizable”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s-AR" sz="2800" dirty="0" smtClean="0">
                <a:solidFill>
                  <a:schemeClr val="bg1"/>
                </a:solidFill>
              </a:rPr>
              <a:t>Legaliza/Habilita la </a:t>
            </a:r>
            <a:r>
              <a:rPr lang="es-AR" sz="2800" b="1" dirty="0" smtClean="0">
                <a:solidFill>
                  <a:schemeClr val="bg1"/>
                </a:solidFill>
              </a:rPr>
              <a:t>Tercerización </a:t>
            </a:r>
            <a:r>
              <a:rPr lang="es-AR" sz="2800" dirty="0" smtClean="0">
                <a:solidFill>
                  <a:schemeClr val="bg1"/>
                </a:solidFill>
              </a:rPr>
              <a:t>en el Estado.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s-AR" sz="2800" b="1" dirty="0">
                <a:solidFill>
                  <a:schemeClr val="bg1"/>
                </a:solidFill>
              </a:rPr>
              <a:t>Ampliación de las atribuciones del Estado </a:t>
            </a:r>
            <a:r>
              <a:rPr lang="es-AR" sz="2800" b="1" dirty="0" smtClean="0">
                <a:solidFill>
                  <a:schemeClr val="bg1"/>
                </a:solidFill>
              </a:rPr>
              <a:t>Empleador</a:t>
            </a:r>
            <a:r>
              <a:rPr lang="es-AR" sz="2800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s-AR" sz="2800" b="1" dirty="0">
                <a:solidFill>
                  <a:schemeClr val="bg1"/>
                </a:solidFill>
              </a:rPr>
              <a:t>Degradación de los derechos colectivos</a:t>
            </a:r>
            <a:r>
              <a:rPr lang="es-AR" sz="2800" dirty="0">
                <a:solidFill>
                  <a:schemeClr val="bg1"/>
                </a:solidFill>
              </a:rPr>
              <a:t>.</a:t>
            </a:r>
            <a:endParaRPr lang="es-AR" sz="2800" b="1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s-AR" sz="2700" dirty="0" smtClean="0">
              <a:solidFill>
                <a:schemeClr val="bg1"/>
              </a:solidFill>
            </a:endParaRPr>
          </a:p>
          <a:p>
            <a:pPr marL="152396" indent="0" algn="just">
              <a:buClr>
                <a:schemeClr val="bg1"/>
              </a:buClr>
              <a:buNone/>
            </a:pPr>
            <a:endParaRPr lang="es-AR" sz="2500" dirty="0" smtClean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s-AR" sz="2500" b="1" dirty="0" smtClean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s-AR" sz="2500" b="1" dirty="0">
              <a:solidFill>
                <a:schemeClr val="bg1"/>
              </a:solidFill>
            </a:endParaRPr>
          </a:p>
          <a:p>
            <a:pPr marL="152396" indent="0" algn="ctr">
              <a:buClr>
                <a:schemeClr val="bg1"/>
              </a:buClr>
              <a:buNone/>
            </a:pPr>
            <a:endParaRPr lang="es-AR" sz="2500" b="1" dirty="0" smtClean="0">
              <a:solidFill>
                <a:schemeClr val="bg1"/>
              </a:solidFill>
            </a:endParaRPr>
          </a:p>
          <a:p>
            <a:pPr marL="152396" indent="0" algn="ctr">
              <a:buClr>
                <a:schemeClr val="bg1"/>
              </a:buClr>
              <a:buNone/>
            </a:pPr>
            <a:endParaRPr lang="es-AR" sz="2900" b="1" dirty="0">
              <a:solidFill>
                <a:schemeClr val="bg1"/>
              </a:solidFill>
            </a:endParaRPr>
          </a:p>
          <a:p>
            <a:pPr marL="152396" indent="0" algn="ctr">
              <a:buClr>
                <a:schemeClr val="bg1"/>
              </a:buClr>
              <a:buNone/>
            </a:pPr>
            <a:r>
              <a:rPr lang="es-AR" sz="2900" b="1" dirty="0" smtClean="0">
                <a:solidFill>
                  <a:schemeClr val="accent1"/>
                </a:solidFill>
              </a:rPr>
              <a:t>SUBERVSIÓN DEL ORDEN CONSTITUCIONAL</a:t>
            </a:r>
          </a:p>
          <a:p>
            <a:pPr marL="152396" indent="0" algn="ctr">
              <a:buClr>
                <a:schemeClr val="bg1"/>
              </a:buClr>
              <a:buNone/>
            </a:pPr>
            <a:r>
              <a:rPr lang="es-AR" sz="2900" b="1" dirty="0" smtClean="0">
                <a:solidFill>
                  <a:schemeClr val="accent1"/>
                </a:solidFill>
              </a:rPr>
              <a:t>RECONFIGURACIÓN DE LAS RELACIONES DE PODER </a:t>
            </a:r>
            <a:endParaRPr lang="es-AR" sz="2900" dirty="0" smtClean="0">
              <a:solidFill>
                <a:schemeClr val="accent1"/>
              </a:solidFill>
            </a:endParaRPr>
          </a:p>
          <a:p>
            <a:pPr marL="152396" indent="0" algn="ctr">
              <a:buNone/>
            </a:pPr>
            <a:r>
              <a:rPr lang="es-AR" sz="2900" b="1" dirty="0" smtClean="0">
                <a:solidFill>
                  <a:schemeClr val="accent1"/>
                </a:solidFill>
              </a:rPr>
              <a:t>RETORNO A LA DISCRECIONALIDAD Y AUTORITARISMO</a:t>
            </a:r>
          </a:p>
          <a:p>
            <a:pPr marL="152396" indent="0" algn="ctr">
              <a:buNone/>
            </a:pPr>
            <a:r>
              <a:rPr lang="es-AR" sz="2900" b="1" dirty="0" smtClean="0">
                <a:solidFill>
                  <a:schemeClr val="accent1"/>
                </a:solidFill>
              </a:rPr>
              <a:t>DESLABORALIZACIÓN </a:t>
            </a:r>
            <a:endParaRPr lang="es-AR" sz="2900" dirty="0">
              <a:solidFill>
                <a:schemeClr val="accent1"/>
              </a:solidFill>
            </a:endParaRPr>
          </a:p>
          <a:p>
            <a:pPr marL="152396" indent="0" algn="ctr">
              <a:buNone/>
            </a:pPr>
            <a:endParaRPr lang="es-AR" sz="2500" dirty="0">
              <a:solidFill>
                <a:schemeClr val="bg1"/>
              </a:solidFill>
            </a:endParaRPr>
          </a:p>
          <a:p>
            <a:pPr marL="152396" indent="0"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" name="Cerrar llave 6"/>
          <p:cNvSpPr/>
          <p:nvPr/>
        </p:nvSpPr>
        <p:spPr>
          <a:xfrm rot="5400000">
            <a:off x="5760450" y="-1583290"/>
            <a:ext cx="587138" cy="11001350"/>
          </a:xfrm>
          <a:prstGeom prst="rightBrace">
            <a:avLst>
              <a:gd name="adj1" fmla="val 163971"/>
              <a:gd name="adj2" fmla="val 5068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2"/>
          <a:stretch/>
        </p:blipFill>
        <p:spPr>
          <a:xfrm rot="16200000">
            <a:off x="8555201" y="3221200"/>
            <a:ext cx="6857999" cy="4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20073" y="960584"/>
            <a:ext cx="3176588" cy="4950690"/>
          </a:xfrm>
        </p:spPr>
        <p:txBody>
          <a:bodyPr>
            <a:normAutofit/>
          </a:bodyPr>
          <a:lstStyle/>
          <a:p>
            <a:pPr algn="ctr"/>
            <a:r>
              <a:rPr lang="es-AR" sz="4900" b="1" dirty="0">
                <a:solidFill>
                  <a:schemeClr val="bg1"/>
                </a:solidFill>
              </a:rPr>
              <a:t>Reforma del Estado </a:t>
            </a:r>
            <a:br>
              <a:rPr lang="es-AR" sz="4900" b="1" dirty="0">
                <a:solidFill>
                  <a:schemeClr val="bg1"/>
                </a:solidFill>
              </a:rPr>
            </a:br>
            <a:r>
              <a:rPr lang="es-AR" sz="4900" b="1" dirty="0">
                <a:solidFill>
                  <a:schemeClr val="bg1"/>
                </a:solidFill>
              </a:rPr>
              <a:t>Leyes 23.696 </a:t>
            </a:r>
            <a:br>
              <a:rPr lang="es-AR" sz="4900" b="1" dirty="0">
                <a:solidFill>
                  <a:schemeClr val="bg1"/>
                </a:solidFill>
              </a:rPr>
            </a:br>
            <a:r>
              <a:rPr lang="es-AR" sz="4900" b="1" dirty="0">
                <a:solidFill>
                  <a:schemeClr val="bg1"/>
                </a:solidFill>
              </a:rPr>
              <a:t>y </a:t>
            </a:r>
            <a:br>
              <a:rPr lang="es-AR" sz="4900" b="1" dirty="0">
                <a:solidFill>
                  <a:schemeClr val="bg1"/>
                </a:solidFill>
              </a:rPr>
            </a:br>
            <a:r>
              <a:rPr lang="es-AR" sz="4900" b="1" dirty="0">
                <a:solidFill>
                  <a:schemeClr val="bg1"/>
                </a:solidFill>
              </a:rPr>
              <a:t>Ley </a:t>
            </a:r>
            <a:r>
              <a:rPr lang="es-AR" sz="4900" b="1" dirty="0" smtClean="0">
                <a:solidFill>
                  <a:schemeClr val="bg1"/>
                </a:solidFill>
              </a:rPr>
              <a:t>23.697</a:t>
            </a:r>
            <a:r>
              <a:rPr lang="es-AR" sz="4900" b="1" dirty="0">
                <a:solidFill>
                  <a:schemeClr val="bg1"/>
                </a:solidFill>
              </a:rPr>
              <a:t/>
            </a:r>
            <a:br>
              <a:rPr lang="es-AR" sz="4900" b="1" dirty="0">
                <a:solidFill>
                  <a:schemeClr val="bg1"/>
                </a:solidFill>
              </a:rPr>
            </a:br>
            <a:r>
              <a:rPr lang="es-AR" sz="4900" b="1" dirty="0">
                <a:solidFill>
                  <a:schemeClr val="bg1"/>
                </a:solidFill>
              </a:rPr>
              <a:t>(1989)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91" y="775855"/>
            <a:ext cx="3915497" cy="5357089"/>
          </a:xfrm>
        </p:spPr>
      </p:pic>
      <p:sp>
        <p:nvSpPr>
          <p:cNvPr id="2" name="Rectángulo 1"/>
          <p:cNvSpPr/>
          <p:nvPr/>
        </p:nvSpPr>
        <p:spPr>
          <a:xfrm>
            <a:off x="7592290" y="5671127"/>
            <a:ext cx="4091709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7472218" y="960583"/>
            <a:ext cx="4211782" cy="5172362"/>
          </a:xfrm>
        </p:spPr>
        <p:txBody>
          <a:bodyPr>
            <a:noAutofit/>
          </a:bodyPr>
          <a:lstStyle/>
          <a:p>
            <a:pPr algn="just"/>
            <a:r>
              <a:rPr lang="es-AR" sz="2200" dirty="0">
                <a:solidFill>
                  <a:schemeClr val="accent4">
                    <a:lumMod val="50000"/>
                  </a:schemeClr>
                </a:solidFill>
              </a:rPr>
              <a:t>Reduce el rol interventor del Estado y su tamaño.</a:t>
            </a:r>
          </a:p>
          <a:p>
            <a:pPr algn="just"/>
            <a:r>
              <a:rPr lang="es-AR" sz="2200" dirty="0">
                <a:solidFill>
                  <a:schemeClr val="accent4">
                    <a:lumMod val="50000"/>
                  </a:schemeClr>
                </a:solidFill>
              </a:rPr>
              <a:t>Privatización de empresas y servicios públicos.</a:t>
            </a:r>
          </a:p>
          <a:p>
            <a:pPr algn="just"/>
            <a:r>
              <a:rPr lang="es-AR" sz="2200" dirty="0">
                <a:solidFill>
                  <a:schemeClr val="accent4">
                    <a:lumMod val="50000"/>
                  </a:schemeClr>
                </a:solidFill>
              </a:rPr>
              <a:t> Descentralización de la educación media y de diversos hospitales públicos.</a:t>
            </a:r>
          </a:p>
          <a:p>
            <a:pPr algn="just"/>
            <a:r>
              <a:rPr lang="es-AR" sz="2200" dirty="0">
                <a:solidFill>
                  <a:schemeClr val="accent4">
                    <a:lumMod val="50000"/>
                  </a:schemeClr>
                </a:solidFill>
              </a:rPr>
              <a:t>1991 SINAPA (Dto. 993/91) cobertura de vacantes por concursos (idoneidad) y carrera con ascenso vertical y horizontal: progresión por capacitación y desempeño</a:t>
            </a:r>
          </a:p>
          <a:p>
            <a:pPr algn="just"/>
            <a:r>
              <a:rPr lang="es-AR" sz="2200" dirty="0">
                <a:solidFill>
                  <a:schemeClr val="accent4">
                    <a:lumMod val="50000"/>
                  </a:schemeClr>
                </a:solidFill>
              </a:rPr>
              <a:t>1992 Ley 24.185.</a:t>
            </a:r>
          </a:p>
          <a:p>
            <a:pPr marL="0" indent="0" algn="ctr">
              <a:buNone/>
            </a:pPr>
            <a:r>
              <a:rPr lang="es-AR" sz="2200" b="1" i="1" dirty="0">
                <a:solidFill>
                  <a:schemeClr val="bg1"/>
                </a:solidFill>
              </a:rPr>
              <a:t>Congelamiento de vacantes Dto. 1545/94 a partir de 1994</a:t>
            </a:r>
          </a:p>
        </p:txBody>
      </p:sp>
    </p:spTree>
    <p:extLst>
      <p:ext uri="{BB962C8B-B14F-4D97-AF65-F5344CB8AC3E}">
        <p14:creationId xmlns:p14="http://schemas.microsoft.com/office/powerpoint/2010/main" val="153681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69267" y="2641600"/>
            <a:ext cx="7814733" cy="692727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600" b="1" dirty="0"/>
              <a:t>2da Fase</a:t>
            </a:r>
            <a:br>
              <a:rPr lang="es-AR" sz="4600" b="1" dirty="0"/>
            </a:br>
            <a:r>
              <a:rPr lang="es-AR" sz="4600" b="1" dirty="0"/>
              <a:t/>
            </a:r>
            <a:br>
              <a:rPr lang="es-AR" sz="4600" b="1" dirty="0"/>
            </a:br>
            <a:r>
              <a:rPr lang="es-AR" sz="3800" b="1" dirty="0"/>
              <a:t/>
            </a:r>
            <a:br>
              <a:rPr lang="es-AR" sz="3800" b="1" dirty="0"/>
            </a:br>
            <a:r>
              <a:rPr lang="es-AR" sz="3400" b="1" dirty="0"/>
              <a:t>Reforma Constitucional </a:t>
            </a:r>
            <a:r>
              <a:rPr lang="es-AR" sz="3800" b="1" dirty="0"/>
              <a:t/>
            </a:r>
            <a:br>
              <a:rPr lang="es-AR" sz="3800" b="1" dirty="0"/>
            </a:br>
            <a:r>
              <a:rPr lang="es-AR" sz="3800" b="1" dirty="0"/>
              <a:t>1994</a:t>
            </a:r>
            <a:br>
              <a:rPr lang="es-AR" sz="3800" b="1" dirty="0"/>
            </a:br>
            <a:endParaRPr lang="es-AR" sz="3800" b="1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3869267" y="742122"/>
            <a:ext cx="7792849" cy="533512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A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1994</a:t>
            </a:r>
            <a:r>
              <a:rPr lang="es-AR" sz="2400" b="1" dirty="0">
                <a:solidFill>
                  <a:schemeClr val="tx1"/>
                </a:solidFill>
              </a:rPr>
              <a:t> </a:t>
            </a:r>
            <a:r>
              <a:rPr lang="es-AR" sz="2400" b="1" dirty="0">
                <a:solidFill>
                  <a:schemeClr val="accent4">
                    <a:lumMod val="50000"/>
                  </a:schemeClr>
                </a:solidFill>
              </a:rPr>
              <a:t>Art. 100 CN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 otorga al Jefe de Gabinete la responsabilidad de nombrar empleados de la administración, robusteciendo art. 99 inc. 7 facultad del PEN nombrar y remover empleadxs.</a:t>
            </a:r>
          </a:p>
          <a:p>
            <a:pPr marL="0" indent="0"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AR" sz="2400" i="1" dirty="0">
                <a:solidFill>
                  <a:schemeClr val="tx1"/>
                </a:solidFill>
              </a:rPr>
              <a:t>  </a:t>
            </a:r>
            <a:r>
              <a:rPr lang="es-A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Crea la Jefatura de Gabinete quien será la autoridad rectora en EP.</a:t>
            </a:r>
          </a:p>
          <a:p>
            <a:pPr marL="0" indent="0" algn="just">
              <a:buNone/>
            </a:pPr>
            <a:r>
              <a:rPr lang="es-A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1996</a:t>
            </a:r>
            <a:r>
              <a:rPr lang="es-AR" sz="2400" b="1" dirty="0">
                <a:solidFill>
                  <a:schemeClr val="tx1"/>
                </a:solidFill>
              </a:rPr>
              <a:t>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se sanciona la </a:t>
            </a:r>
            <a:r>
              <a:rPr lang="es-AR" sz="2400" b="1" dirty="0">
                <a:solidFill>
                  <a:schemeClr val="accent4">
                    <a:lumMod val="50000"/>
                  </a:schemeClr>
                </a:solidFill>
              </a:rPr>
              <a:t>Ley 24.629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de Ejecución de Presupuesto y Reorganización Administrativa buscó avanzar en la reducción de la planta de personal.</a:t>
            </a:r>
          </a:p>
          <a:p>
            <a:pPr marL="0" indent="0" algn="just">
              <a:buNone/>
            </a:pPr>
            <a:r>
              <a:rPr lang="es-A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1999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se sanciona la ley </a:t>
            </a:r>
            <a:r>
              <a:rPr lang="es-AR" sz="2400" b="1" dirty="0">
                <a:solidFill>
                  <a:schemeClr val="accent4">
                    <a:lumMod val="50000"/>
                  </a:schemeClr>
                </a:solidFill>
              </a:rPr>
              <a:t>25.164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Marco de Regulación del Empleo Público.</a:t>
            </a:r>
          </a:p>
          <a:p>
            <a:pPr marL="0" indent="0" algn="just">
              <a:buNone/>
            </a:pPr>
            <a:r>
              <a:rPr lang="es-AR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2006</a:t>
            </a:r>
            <a:r>
              <a:rPr lang="es-AR" sz="2600" b="1" dirty="0">
                <a:solidFill>
                  <a:schemeClr val="tx1"/>
                </a:solidFill>
              </a:rPr>
              <a:t> </a:t>
            </a:r>
            <a:r>
              <a:rPr lang="es-AR" sz="2400" dirty="0">
                <a:solidFill>
                  <a:schemeClr val="accent4">
                    <a:lumMod val="50000"/>
                  </a:schemeClr>
                </a:solidFill>
              </a:rPr>
              <a:t>profesionalización a través de la participación de las organizaciones gremiales del sector. CCT 214/06.</a:t>
            </a:r>
            <a:endParaRPr lang="es-A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1389533" y="2475345"/>
            <a:ext cx="674254" cy="62807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abajo 12"/>
          <p:cNvSpPr/>
          <p:nvPr/>
        </p:nvSpPr>
        <p:spPr>
          <a:xfrm>
            <a:off x="7546707" y="2208628"/>
            <a:ext cx="437968" cy="266717"/>
          </a:xfrm>
          <a:prstGeom prst="downArrow">
            <a:avLst>
              <a:gd name="adj1" fmla="val 50000"/>
              <a:gd name="adj2" fmla="val 37519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48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0" y="119270"/>
            <a:ext cx="11940209" cy="1033669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Régimen de Empleo Publico 1999 - 2024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r="624" b="5631"/>
          <a:stretch/>
        </p:blipFill>
        <p:spPr>
          <a:xfrm>
            <a:off x="1391478" y="1258958"/>
            <a:ext cx="9409044" cy="446598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F8C4030-899F-5221-3836-DFC26AB12631}"/>
              </a:ext>
            </a:extLst>
          </p:cNvPr>
          <p:cNvSpPr txBox="1"/>
          <p:nvPr/>
        </p:nvSpPr>
        <p:spPr>
          <a:xfrm>
            <a:off x="267855" y="6016488"/>
            <a:ext cx="11566336" cy="461665"/>
          </a:xfrm>
          <a:custGeom>
            <a:avLst/>
            <a:gdLst>
              <a:gd name="connsiteX0" fmla="*/ 0 w 6081556"/>
              <a:gd name="connsiteY0" fmla="*/ 0 h 369332"/>
              <a:gd name="connsiteX1" fmla="*/ 6081556 w 6081556"/>
              <a:gd name="connsiteY1" fmla="*/ 0 h 369332"/>
              <a:gd name="connsiteX2" fmla="*/ 6081556 w 6081556"/>
              <a:gd name="connsiteY2" fmla="*/ 369332 h 369332"/>
              <a:gd name="connsiteX3" fmla="*/ 0 w 6081556"/>
              <a:gd name="connsiteY3" fmla="*/ 369332 h 369332"/>
              <a:gd name="connsiteX4" fmla="*/ 0 w 6081556"/>
              <a:gd name="connsiteY4" fmla="*/ 0 h 369332"/>
              <a:gd name="connsiteX0" fmla="*/ 0 w 6081556"/>
              <a:gd name="connsiteY0" fmla="*/ 0 h 3843996"/>
              <a:gd name="connsiteX1" fmla="*/ 6081556 w 6081556"/>
              <a:gd name="connsiteY1" fmla="*/ 0 h 3843996"/>
              <a:gd name="connsiteX2" fmla="*/ 6081556 w 6081556"/>
              <a:gd name="connsiteY2" fmla="*/ 369332 h 3843996"/>
              <a:gd name="connsiteX3" fmla="*/ 56781 w 6081556"/>
              <a:gd name="connsiteY3" fmla="*/ 3843996 h 3843996"/>
              <a:gd name="connsiteX4" fmla="*/ 0 w 6081556"/>
              <a:gd name="connsiteY4" fmla="*/ 0 h 3843996"/>
              <a:gd name="connsiteX0" fmla="*/ 0 w 6168654"/>
              <a:gd name="connsiteY0" fmla="*/ 3283941 h 3843996"/>
              <a:gd name="connsiteX1" fmla="*/ 6168654 w 6168654"/>
              <a:gd name="connsiteY1" fmla="*/ 0 h 3843996"/>
              <a:gd name="connsiteX2" fmla="*/ 6168654 w 6168654"/>
              <a:gd name="connsiteY2" fmla="*/ 369332 h 3843996"/>
              <a:gd name="connsiteX3" fmla="*/ 143879 w 6168654"/>
              <a:gd name="connsiteY3" fmla="*/ 3843996 h 3843996"/>
              <a:gd name="connsiteX4" fmla="*/ 0 w 6168654"/>
              <a:gd name="connsiteY4" fmla="*/ 3283941 h 3843996"/>
              <a:gd name="connsiteX0" fmla="*/ 0 w 6373484"/>
              <a:gd name="connsiteY0" fmla="*/ 3283941 h 3843996"/>
              <a:gd name="connsiteX1" fmla="*/ 6168654 w 6373484"/>
              <a:gd name="connsiteY1" fmla="*/ 0 h 3843996"/>
              <a:gd name="connsiteX2" fmla="*/ 6373484 w 6373484"/>
              <a:gd name="connsiteY2" fmla="*/ 3423838 h 3843996"/>
              <a:gd name="connsiteX3" fmla="*/ 143879 w 6373484"/>
              <a:gd name="connsiteY3" fmla="*/ 3843996 h 3843996"/>
              <a:gd name="connsiteX4" fmla="*/ 0 w 6373484"/>
              <a:gd name="connsiteY4" fmla="*/ 3283941 h 3843996"/>
              <a:gd name="connsiteX0" fmla="*/ 0 w 6373484"/>
              <a:gd name="connsiteY0" fmla="*/ 388190 h 948245"/>
              <a:gd name="connsiteX1" fmla="*/ 6364219 w 6373484"/>
              <a:gd name="connsiteY1" fmla="*/ 0 h 948245"/>
              <a:gd name="connsiteX2" fmla="*/ 6373484 w 6373484"/>
              <a:gd name="connsiteY2" fmla="*/ 528087 h 948245"/>
              <a:gd name="connsiteX3" fmla="*/ 143879 w 6373484"/>
              <a:gd name="connsiteY3" fmla="*/ 948245 h 948245"/>
              <a:gd name="connsiteX4" fmla="*/ 0 w 6373484"/>
              <a:gd name="connsiteY4" fmla="*/ 388190 h 948245"/>
              <a:gd name="connsiteX0" fmla="*/ 0 w 7865244"/>
              <a:gd name="connsiteY0" fmla="*/ 302687 h 948245"/>
              <a:gd name="connsiteX1" fmla="*/ 7855979 w 7865244"/>
              <a:gd name="connsiteY1" fmla="*/ 0 h 948245"/>
              <a:gd name="connsiteX2" fmla="*/ 7865244 w 7865244"/>
              <a:gd name="connsiteY2" fmla="*/ 528087 h 948245"/>
              <a:gd name="connsiteX3" fmla="*/ 1635639 w 7865244"/>
              <a:gd name="connsiteY3" fmla="*/ 948245 h 948245"/>
              <a:gd name="connsiteX4" fmla="*/ 0 w 7865244"/>
              <a:gd name="connsiteY4" fmla="*/ 302687 h 948245"/>
              <a:gd name="connsiteX0" fmla="*/ 0 w 7865244"/>
              <a:gd name="connsiteY0" fmla="*/ 302687 h 948245"/>
              <a:gd name="connsiteX1" fmla="*/ 7855979 w 7865244"/>
              <a:gd name="connsiteY1" fmla="*/ 0 h 948245"/>
              <a:gd name="connsiteX2" fmla="*/ 7865244 w 7865244"/>
              <a:gd name="connsiteY2" fmla="*/ 528087 h 948245"/>
              <a:gd name="connsiteX3" fmla="*/ 1635639 w 7865244"/>
              <a:gd name="connsiteY3" fmla="*/ 948245 h 948245"/>
              <a:gd name="connsiteX4" fmla="*/ 0 w 7865244"/>
              <a:gd name="connsiteY4" fmla="*/ 302687 h 948245"/>
              <a:gd name="connsiteX0" fmla="*/ 0 w 7865244"/>
              <a:gd name="connsiteY0" fmla="*/ 302687 h 968579"/>
              <a:gd name="connsiteX1" fmla="*/ 7855979 w 7865244"/>
              <a:gd name="connsiteY1" fmla="*/ 0 h 968579"/>
              <a:gd name="connsiteX2" fmla="*/ 7865244 w 7865244"/>
              <a:gd name="connsiteY2" fmla="*/ 528087 h 968579"/>
              <a:gd name="connsiteX3" fmla="*/ 150056 w 7865244"/>
              <a:gd name="connsiteY3" fmla="*/ 968579 h 968579"/>
              <a:gd name="connsiteX4" fmla="*/ 0 w 7865244"/>
              <a:gd name="connsiteY4" fmla="*/ 302687 h 968579"/>
              <a:gd name="connsiteX0" fmla="*/ 0 w 7865244"/>
              <a:gd name="connsiteY0" fmla="*/ 142642 h 808534"/>
              <a:gd name="connsiteX1" fmla="*/ 5568793 w 7865244"/>
              <a:gd name="connsiteY1" fmla="*/ 0 h 808534"/>
              <a:gd name="connsiteX2" fmla="*/ 7865244 w 7865244"/>
              <a:gd name="connsiteY2" fmla="*/ 368042 h 808534"/>
              <a:gd name="connsiteX3" fmla="*/ 150056 w 7865244"/>
              <a:gd name="connsiteY3" fmla="*/ 808534 h 808534"/>
              <a:gd name="connsiteX4" fmla="*/ 0 w 7865244"/>
              <a:gd name="connsiteY4" fmla="*/ 142642 h 808534"/>
              <a:gd name="connsiteX0" fmla="*/ 0 w 5568793"/>
              <a:gd name="connsiteY0" fmla="*/ 142642 h 808534"/>
              <a:gd name="connsiteX1" fmla="*/ 5568793 w 5568793"/>
              <a:gd name="connsiteY1" fmla="*/ 0 h 808534"/>
              <a:gd name="connsiteX2" fmla="*/ 4957034 w 5568793"/>
              <a:gd name="connsiteY2" fmla="*/ 577607 h 808534"/>
              <a:gd name="connsiteX3" fmla="*/ 150056 w 5568793"/>
              <a:gd name="connsiteY3" fmla="*/ 808534 h 808534"/>
              <a:gd name="connsiteX4" fmla="*/ 0 w 5568793"/>
              <a:gd name="connsiteY4" fmla="*/ 142642 h 80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793" h="808534">
                <a:moveTo>
                  <a:pt x="0" y="142642"/>
                </a:moveTo>
                <a:cubicBezTo>
                  <a:pt x="2805987" y="521977"/>
                  <a:pt x="2950133" y="100896"/>
                  <a:pt x="5568793" y="0"/>
                </a:cubicBezTo>
                <a:lnTo>
                  <a:pt x="4957034" y="577607"/>
                </a:lnTo>
                <a:lnTo>
                  <a:pt x="150056" y="808534"/>
                </a:lnTo>
                <a:lnTo>
                  <a:pt x="0" y="142642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chemeClr val="accent4">
                    <a:lumMod val="50000"/>
                  </a:schemeClr>
                </a:solidFill>
              </a:rPr>
              <a:t>ART. 16 CN: IGUALDAD E IDONEIDAD -     ART. 14 bis ESTABILIDAD </a:t>
            </a:r>
          </a:p>
        </p:txBody>
      </p:sp>
    </p:spTree>
    <p:extLst>
      <p:ext uri="{BB962C8B-B14F-4D97-AF65-F5344CB8AC3E}">
        <p14:creationId xmlns:p14="http://schemas.microsoft.com/office/powerpoint/2010/main" val="41009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09C5BB48-3C2B-FA76-C23B-322897FD8D90}"/>
              </a:ext>
            </a:extLst>
          </p:cNvPr>
          <p:cNvSpPr/>
          <p:nvPr/>
        </p:nvSpPr>
        <p:spPr>
          <a:xfrm>
            <a:off x="98476" y="2650435"/>
            <a:ext cx="8335618" cy="32423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1EBCBF2-F908-5806-2C9E-619A8EC0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52" y="1060174"/>
            <a:ext cx="8335618" cy="149749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¿</a:t>
            </a:r>
            <a:r>
              <a:rPr lang="es-ES" sz="4700" b="1" dirty="0"/>
              <a:t>Qué significa la estabilidad en el empleo publico?</a:t>
            </a:r>
            <a:endParaRPr lang="es-AR" sz="4700" b="1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8A2F0626-66BE-795C-1726-7BE4CE35E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677" y="3207027"/>
            <a:ext cx="6281531" cy="2590800"/>
          </a:xfrm>
        </p:spPr>
        <p:txBody>
          <a:bodyPr>
            <a:noAutofit/>
          </a:bodyPr>
          <a:lstStyle/>
          <a:p>
            <a:pPr algn="ctr"/>
            <a:r>
              <a:rPr lang="es-ES" sz="2500" b="1" dirty="0">
                <a:solidFill>
                  <a:schemeClr val="bg1"/>
                </a:solidFill>
              </a:rPr>
              <a:t>Es </a:t>
            </a:r>
            <a:r>
              <a:rPr lang="es-E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Derecho a conservar el empleo, el nivel y grado alcanzado (art. 17 LEP). No pueden ser privados de su empleo ni ser objeto de medidas disciplinarias sino por las causas y en las condiciones que expresamente establece la ley (art. 27 LEP)</a:t>
            </a:r>
            <a:endParaRPr lang="es-AR" sz="2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779" y="785091"/>
            <a:ext cx="3538330" cy="532014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913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738909"/>
            <a:ext cx="3474720" cy="5215387"/>
          </a:xfrm>
        </p:spPr>
        <p:txBody>
          <a:bodyPr>
            <a:normAutofit/>
          </a:bodyPr>
          <a:lstStyle/>
          <a:p>
            <a:pPr algn="ctr"/>
            <a:r>
              <a:rPr lang="es-AR" sz="4600" b="1" dirty="0"/>
              <a:t>Relación de Empleo</a:t>
            </a:r>
            <a:r>
              <a:rPr lang="es-AR" sz="4000" b="1" dirty="0"/>
              <a:t/>
            </a:r>
            <a:br>
              <a:rPr lang="es-AR" sz="4000" b="1" dirty="0"/>
            </a:br>
            <a:r>
              <a:rPr lang="es-AR" sz="4000" b="1" dirty="0"/>
              <a:t/>
            </a:r>
            <a:br>
              <a:rPr lang="es-AR" sz="4000" b="1" dirty="0"/>
            </a:br>
            <a:r>
              <a:rPr lang="es-AR" sz="2800" b="1" dirty="0"/>
              <a:t>Ley 25.164</a:t>
            </a:r>
            <a:r>
              <a:rPr lang="es-AR" sz="2600" b="1" dirty="0"/>
              <a:t/>
            </a:r>
            <a:br>
              <a:rPr lang="es-AR" sz="2600" b="1" dirty="0"/>
            </a:br>
            <a:r>
              <a:rPr lang="es-AR" sz="2400" dirty="0" smtClean="0"/>
              <a:t>(Marco 1999)</a:t>
            </a:r>
            <a:r>
              <a:rPr lang="es-AR" sz="2400" dirty="0"/>
              <a:t/>
            </a:r>
            <a:br>
              <a:rPr lang="es-AR" sz="2400" dirty="0"/>
            </a:br>
            <a:r>
              <a:rPr lang="es-AR" sz="2800" b="1" dirty="0"/>
              <a:t>Dto. 1421/02</a:t>
            </a:r>
            <a:r>
              <a:rPr lang="es-AR" sz="2600" dirty="0"/>
              <a:t/>
            </a:r>
            <a:br>
              <a:rPr lang="es-AR" sz="2600" dirty="0"/>
            </a:br>
            <a:r>
              <a:rPr lang="es-AR" sz="2400" dirty="0"/>
              <a:t>(Reglamentación)</a:t>
            </a:r>
            <a:br>
              <a:rPr lang="es-AR" sz="2400" dirty="0"/>
            </a:br>
            <a:r>
              <a:rPr lang="es-AR" sz="2800" b="1" dirty="0" smtClean="0"/>
              <a:t>Res</a:t>
            </a:r>
            <a:r>
              <a:rPr lang="es-AR" sz="2800" b="1" dirty="0"/>
              <a:t>. 48/02</a:t>
            </a:r>
            <a:r>
              <a:rPr lang="es-AR" sz="2600" dirty="0"/>
              <a:t/>
            </a:r>
            <a:br>
              <a:rPr lang="es-AR" sz="2600" dirty="0"/>
            </a:br>
            <a:r>
              <a:rPr lang="es-AR" sz="2400" dirty="0"/>
              <a:t>(Pautas p/ contrataciones)</a:t>
            </a:r>
            <a:br>
              <a:rPr lang="es-AR" sz="2400" dirty="0"/>
            </a:br>
            <a:r>
              <a:rPr lang="es-AR" sz="2800" b="1" dirty="0" smtClean="0"/>
              <a:t>CCT </a:t>
            </a:r>
            <a:r>
              <a:rPr lang="es-AR" sz="2800" b="1" dirty="0"/>
              <a:t>214/06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867912" y="738909"/>
            <a:ext cx="3474720" cy="775855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s-A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Personal con Estabilidad</a:t>
            </a:r>
          </a:p>
          <a:p>
            <a:pPr algn="ctr"/>
            <a:r>
              <a:rPr lang="es-A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Art. 8 LEP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3867912" y="1514763"/>
            <a:ext cx="3474720" cy="4604327"/>
          </a:xfrm>
        </p:spPr>
        <p:txBody>
          <a:bodyPr>
            <a:normAutofit fontScale="92500" lnSpcReduction="10000"/>
          </a:bodyPr>
          <a:lstStyle/>
          <a:p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Ingreso:</a:t>
            </a:r>
            <a:r>
              <a:rPr lang="es-A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por mecanismos de selección (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concursos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) a cargos de carrera (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vacantes financiadas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 en la ley de presupuesto)</a:t>
            </a:r>
          </a:p>
          <a:p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Principios: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Transparencia, publicidad y mérito en los procedimientos para determinar 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idoneidad</a:t>
            </a:r>
          </a:p>
          <a:p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Adquisición de Estabilidad</a:t>
            </a:r>
            <a:r>
              <a:rPr lang="es-A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s-AR" dirty="0">
                <a:solidFill>
                  <a:schemeClr val="tx1"/>
                </a:solidFill>
              </a:rPr>
              <a:t>- 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acreditación de idoneidad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mediante evaluaciones y capacitación durante 12 meses (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periodo de prueba)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de servicios efectivos; - 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apto psicofísico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; - 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ratificación de la designación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 mediante acto expreso (Art. 17 LEP)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7818463" y="738910"/>
            <a:ext cx="3474720" cy="775854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A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Personal sin Estabilidad</a:t>
            </a:r>
          </a:p>
          <a:p>
            <a:pPr algn="ctr"/>
            <a:r>
              <a:rPr lang="es-A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Art. 9 LEP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7818463" y="1514764"/>
            <a:ext cx="3474720" cy="44395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Relación contractual por 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tiempo determinado.</a:t>
            </a:r>
          </a:p>
          <a:p>
            <a:pPr marL="0" indent="0">
              <a:buNone/>
            </a:pP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Prestan servicios de carácter 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transitorio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 estacionales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no incluidos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las funciones propias del 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régimen de carrera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, y que 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no puedan ser cubiertos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por personal de</a:t>
            </a: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 planta permanente </a:t>
            </a:r>
            <a:r>
              <a:rPr lang="es-AR" dirty="0">
                <a:solidFill>
                  <a:schemeClr val="accent4">
                    <a:lumMod val="50000"/>
                  </a:schemeClr>
                </a:solidFill>
              </a:rPr>
              <a:t>(Dto. asesoramiento técnico especializado, coordinación y desarrollo de programas especiales)</a:t>
            </a:r>
          </a:p>
          <a:p>
            <a:pPr marL="0" indent="0" algn="ctr">
              <a:buNone/>
            </a:pPr>
            <a:r>
              <a:rPr lang="es-A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Art. 9 LEP + Art. 9 1421/02 + Art. 30 CCT 2147/06 establecen que NO tienen estabilidad.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F5F2D1B-A881-A1CD-3F0F-BFECE9E3D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3" y="5691116"/>
            <a:ext cx="4221706" cy="1166884"/>
          </a:xfrm>
          <a:prstGeom prst="rect">
            <a:avLst/>
          </a:prstGeom>
          <a:scene3d>
            <a:camera prst="orthographicFront">
              <a:rot lat="300000" lon="3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533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E626335D-2955-1914-8034-198A92189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18" y="17948"/>
            <a:ext cx="2156347" cy="2684309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2B2777D7-8448-B5CB-8014-130952F5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9"/>
            <a:ext cx="3411939" cy="4860912"/>
          </a:xfrm>
        </p:spPr>
        <p:txBody>
          <a:bodyPr>
            <a:normAutofit/>
          </a:bodyPr>
          <a:lstStyle/>
          <a:p>
            <a:pPr algn="ctr"/>
            <a:r>
              <a:rPr lang="es-ES" sz="4900" b="1" dirty="0"/>
              <a:t>¿Cómo se pierde la Estabilidad?</a:t>
            </a:r>
            <a:endParaRPr lang="es-AR" sz="4900" b="1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CC51E89-9059-6223-FCB1-134A15A6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638" y="573205"/>
            <a:ext cx="6919414" cy="6018663"/>
          </a:xfrm>
        </p:spPr>
        <p:txBody>
          <a:bodyPr>
            <a:normAutofit/>
          </a:bodyPr>
          <a:lstStyle/>
          <a:p>
            <a:pPr fontAlgn="base"/>
            <a:endParaRPr lang="es-AR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base"/>
            <a:r>
              <a:rPr lang="es-AR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DESEMPEÑO INADECUADO QUE IMPLIQUEN SANCIONES DISCIPLINARIAS (CESANTÍA O EXONERACIÓN).</a:t>
            </a:r>
          </a:p>
          <a:p>
            <a:pPr fontAlgn="base"/>
            <a:r>
              <a:rPr lang="es-ES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MEDIDAS DE </a:t>
            </a:r>
            <a:r>
              <a:rPr lang="es-AR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REESTRUCTURACIÓN (SUPRESIÓN DE ORGANISMOS, DEPENDENCIAS O DE LAS FUNCIONES ASIGNADAS A ESTOS, CON ELIMINACIÓN DE LOS CARGOS)</a:t>
            </a:r>
            <a:r>
              <a:rPr lang="es-E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(</a:t>
            </a:r>
            <a:r>
              <a:rPr lang="es-ES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art. 11 LEP Y ART. 26 CCT 214/06</a:t>
            </a:r>
            <a:r>
              <a:rPr lang="es-E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s-AR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AR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06D4B849-64CD-ADB2-4DA7-8517CB80D675}"/>
              </a:ext>
            </a:extLst>
          </p:cNvPr>
          <p:cNvSpPr/>
          <p:nvPr/>
        </p:nvSpPr>
        <p:spPr>
          <a:xfrm>
            <a:off x="3684897" y="3074158"/>
            <a:ext cx="668740" cy="7096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39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499926" y="1852974"/>
            <a:ext cx="4082473" cy="46727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BF44189-5524-1CCA-19E0-75A6D1AF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6" y="868679"/>
            <a:ext cx="3152632" cy="5120639"/>
          </a:xfrm>
          <a:solidFill>
            <a:schemeClr val="bg1"/>
          </a:solidFill>
        </p:spPr>
        <p:txBody>
          <a:bodyPr vert="horz">
            <a:noAutofit/>
          </a:bodyPr>
          <a:lstStyle/>
          <a:p>
            <a:pPr algn="ctr"/>
            <a:r>
              <a:rPr lang="es-E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OPCIONES</a:t>
            </a:r>
            <a:br>
              <a:rPr lang="es-E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FRENTE</a:t>
            </a:r>
            <a:r>
              <a:rPr lang="es-E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E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br>
              <a:rPr lang="es-E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MEDIDAS </a:t>
            </a:r>
            <a:br>
              <a:rPr lang="es-E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</a:t>
            </a:r>
            <a:br>
              <a:rPr lang="es-E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REESTRUCTURACION </a:t>
            </a:r>
            <a:endParaRPr lang="es-AR" sz="2500" b="1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3893E4E-698F-79B3-E2BB-7B7494015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3375" y="1405131"/>
            <a:ext cx="3474720" cy="5120640"/>
          </a:xfrm>
        </p:spPr>
        <p:txBody>
          <a:bodyPr/>
          <a:lstStyle/>
          <a:p>
            <a:pPr marL="0" indent="0" algn="ctr">
              <a:buNone/>
            </a:pPr>
            <a:r>
              <a:rPr lang="es-ES" sz="2300" b="1" u="sng" dirty="0" smtClean="0">
                <a:solidFill>
                  <a:schemeClr val="accent4">
                    <a:lumMod val="50000"/>
                  </a:schemeClr>
                </a:solidFill>
              </a:rPr>
              <a:t>Indemnización</a:t>
            </a:r>
          </a:p>
          <a:p>
            <a:pPr marL="0" indent="0" algn="ctr">
              <a:buNone/>
            </a:pPr>
            <a:r>
              <a:rPr lang="es-ES" sz="2300" b="1" dirty="0" smtClean="0">
                <a:solidFill>
                  <a:schemeClr val="accent4">
                    <a:lumMod val="50000"/>
                  </a:schemeClr>
                </a:solidFill>
              </a:rPr>
              <a:t>Percibir </a:t>
            </a:r>
            <a:r>
              <a:rPr lang="es-ES" sz="2300" b="1" dirty="0">
                <a:solidFill>
                  <a:schemeClr val="accent4">
                    <a:lumMod val="50000"/>
                  </a:schemeClr>
                </a:solidFill>
              </a:rPr>
              <a:t>una indemnización de forma inmediata </a:t>
            </a:r>
          </a:p>
          <a:p>
            <a:pPr marL="0" indent="0" algn="ctr">
              <a:buNone/>
            </a:pPr>
            <a:r>
              <a:rPr lang="es-ES" sz="2300" b="1" dirty="0">
                <a:solidFill>
                  <a:schemeClr val="accent4">
                    <a:lumMod val="50000"/>
                  </a:schemeClr>
                </a:solidFill>
              </a:rPr>
              <a:t>y</a:t>
            </a:r>
          </a:p>
          <a:p>
            <a:pPr marL="0" indent="0" algn="ctr">
              <a:buNone/>
            </a:pPr>
            <a:r>
              <a:rPr lang="es-ES" sz="2300" b="1" dirty="0">
                <a:solidFill>
                  <a:schemeClr val="accent4">
                    <a:lumMod val="50000"/>
                  </a:schemeClr>
                </a:solidFill>
              </a:rPr>
              <a:t> en un solo pago dentro de los 30 días de la baja</a:t>
            </a:r>
          </a:p>
          <a:p>
            <a:pPr marL="0" indent="0" algn="ctr">
              <a:buNone/>
            </a:pPr>
            <a:r>
              <a:rPr lang="es-AR" sz="2300" b="1" dirty="0">
                <a:solidFill>
                  <a:schemeClr val="accent4">
                    <a:lumMod val="50000"/>
                  </a:schemeClr>
                </a:solidFill>
              </a:rPr>
              <a:t>(ART. 26 CCT 214/06</a:t>
            </a:r>
            <a:r>
              <a:rPr lang="es-AR" sz="23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endParaRPr lang="es-AR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213ED86-ECBA-47AA-C0D2-A8F75057F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9926" y="1358890"/>
            <a:ext cx="4073236" cy="55690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2300" b="1" u="sng" dirty="0" smtClean="0">
                <a:solidFill>
                  <a:schemeClr val="accent4">
                    <a:lumMod val="50000"/>
                  </a:schemeClr>
                </a:solidFill>
              </a:rPr>
              <a:t>Reubicaci</a:t>
            </a:r>
            <a:r>
              <a:rPr lang="es-AR" sz="2300" b="1" u="sng" dirty="0" smtClean="0">
                <a:solidFill>
                  <a:schemeClr val="accent4">
                    <a:lumMod val="50000"/>
                  </a:schemeClr>
                </a:solidFill>
              </a:rPr>
              <a:t>ón y Disponibilidad</a:t>
            </a:r>
            <a:endParaRPr lang="es-AR" sz="23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AR" sz="2300" b="1" dirty="0" smtClean="0">
                <a:solidFill>
                  <a:schemeClr val="accent4">
                    <a:lumMod val="50000"/>
                  </a:schemeClr>
                </a:solidFill>
              </a:rPr>
              <a:t>Ser reubicadx– </a:t>
            </a:r>
            <a:r>
              <a:rPr lang="es-AR" sz="2300" b="1" dirty="0">
                <a:solidFill>
                  <a:schemeClr val="accent4">
                    <a:lumMod val="50000"/>
                  </a:schemeClr>
                </a:solidFill>
              </a:rPr>
              <a:t>con prioridad en la ocupación – en cargos vacantes en el plazo de 30 días.</a:t>
            </a:r>
          </a:p>
          <a:p>
            <a:pPr marL="0" indent="0" algn="ctr">
              <a:buNone/>
            </a:pPr>
            <a:r>
              <a:rPr lang="es-AR" sz="2300" b="1" dirty="0">
                <a:solidFill>
                  <a:schemeClr val="accent4">
                    <a:lumMod val="50000"/>
                  </a:schemeClr>
                </a:solidFill>
              </a:rPr>
              <a:t>Luego queda en situación de disponibilidad </a:t>
            </a:r>
            <a:r>
              <a:rPr lang="es-AR" sz="2300" b="1" dirty="0" smtClean="0">
                <a:solidFill>
                  <a:schemeClr val="accent4">
                    <a:lumMod val="50000"/>
                  </a:schemeClr>
                </a:solidFill>
              </a:rPr>
              <a:t> (6 </a:t>
            </a:r>
            <a:r>
              <a:rPr lang="es-AR" sz="2300" b="1" dirty="0">
                <a:solidFill>
                  <a:schemeClr val="accent4">
                    <a:lumMod val="50000"/>
                  </a:schemeClr>
                </a:solidFill>
              </a:rPr>
              <a:t>a 12 meses en función de su </a:t>
            </a:r>
            <a:r>
              <a:rPr lang="es-AR" sz="2300" b="1" dirty="0" smtClean="0">
                <a:solidFill>
                  <a:schemeClr val="accent4">
                    <a:lumMod val="50000"/>
                  </a:schemeClr>
                </a:solidFill>
              </a:rPr>
              <a:t>antigüedad).</a:t>
            </a:r>
            <a:endParaRPr lang="es-AR" sz="23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AR" sz="2300" b="1" dirty="0" smtClean="0">
                <a:solidFill>
                  <a:schemeClr val="accent4">
                    <a:lumMod val="50000"/>
                  </a:schemeClr>
                </a:solidFill>
              </a:rPr>
              <a:t>Vencido el plazo:  </a:t>
            </a:r>
            <a:r>
              <a:rPr lang="es-AR" sz="2300" b="1" dirty="0">
                <a:solidFill>
                  <a:schemeClr val="accent4">
                    <a:lumMod val="50000"/>
                  </a:schemeClr>
                </a:solidFill>
              </a:rPr>
              <a:t>indemnización</a:t>
            </a:r>
            <a:r>
              <a:rPr lang="es-AR" sz="23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es-AR" sz="2300" b="1" dirty="0" smtClean="0">
                <a:solidFill>
                  <a:schemeClr val="accent4">
                    <a:lumMod val="50000"/>
                  </a:schemeClr>
                </a:solidFill>
              </a:rPr>
              <a:t>Art. 11 LEP, Art. 26 y 27 CCT</a:t>
            </a:r>
            <a:endParaRPr lang="es-AR" sz="23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A5BEC8B-160E-D199-B785-EC64A01FC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53" y="4488873"/>
            <a:ext cx="2346038" cy="137621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94139" y="1775260"/>
            <a:ext cx="3474719" cy="43041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5" name="Grupo 24"/>
          <p:cNvGrpSpPr/>
          <p:nvPr/>
        </p:nvGrpSpPr>
        <p:grpSpPr>
          <a:xfrm>
            <a:off x="5871514" y="343286"/>
            <a:ext cx="5267539" cy="1431974"/>
            <a:chOff x="6305623" y="343286"/>
            <a:chExt cx="5267539" cy="1431974"/>
          </a:xfrm>
        </p:grpSpPr>
        <p:grpSp>
          <p:nvGrpSpPr>
            <p:cNvPr id="18" name="Grupo 17"/>
            <p:cNvGrpSpPr/>
            <p:nvPr/>
          </p:nvGrpSpPr>
          <p:grpSpPr>
            <a:xfrm>
              <a:off x="6305623" y="343286"/>
              <a:ext cx="5267539" cy="831273"/>
              <a:chOff x="5938981" y="280062"/>
              <a:chExt cx="5267539" cy="831273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BD19566A-AF3D-3BC4-2933-FBAA64D98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8981" y="280062"/>
                <a:ext cx="5267539" cy="831273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9" name="Rectángulo 8"/>
              <p:cNvSpPr/>
              <p:nvPr/>
            </p:nvSpPr>
            <p:spPr>
              <a:xfrm>
                <a:off x="5943598" y="360159"/>
                <a:ext cx="3482110" cy="47151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cxnSp>
          <p:nvCxnSpPr>
            <p:cNvPr id="12" name="Conector recto de flecha 11"/>
            <p:cNvCxnSpPr/>
            <p:nvPr/>
          </p:nvCxnSpPr>
          <p:spPr>
            <a:xfrm>
              <a:off x="8589818" y="890708"/>
              <a:ext cx="822037" cy="88455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 flipH="1">
              <a:off x="6646968" y="891205"/>
              <a:ext cx="740363" cy="7990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09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2021</TotalTime>
  <Words>1470</Words>
  <Application>Microsoft Office PowerPoint</Application>
  <PresentationFormat>Panorámica</PresentationFormat>
  <Paragraphs>162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Calibri</vt:lpstr>
      <vt:lpstr>Corbel</vt:lpstr>
      <vt:lpstr>Times New Roman</vt:lpstr>
      <vt:lpstr>Wingdings</vt:lpstr>
      <vt:lpstr>Wingdings 2</vt:lpstr>
      <vt:lpstr>Marco</vt:lpstr>
      <vt:lpstr>El Empleo público en la reforma introducida por la ley 27.742</vt:lpstr>
      <vt:lpstr>De donde venimos</vt:lpstr>
      <vt:lpstr>Reforma del Estado  Leyes 23.696  y  Ley 23.697 (1989)</vt:lpstr>
      <vt:lpstr>2da Fase   Reforma Constitucional  1994 </vt:lpstr>
      <vt:lpstr>Régimen de Empleo Publico 1999 - 2024</vt:lpstr>
      <vt:lpstr>¿Qué significa la estabilidad en el empleo publico?</vt:lpstr>
      <vt:lpstr>Relación de Empleo  Ley 25.164 (Marco 1999) Dto. 1421/02 (Reglamentación) Res. 48/02 (Pautas p/ contrataciones) CCT 214/06</vt:lpstr>
      <vt:lpstr>¿Cómo se pierde la Estabilidad?</vt:lpstr>
      <vt:lpstr>OPCIONES FRENTE A  MEDIDAS  DE REESTRUCTURACION </vt:lpstr>
      <vt:lpstr>RADIOGRAFÍA DEL  EMPLEO PÚBLICO  APN   SEP/23</vt:lpstr>
      <vt:lpstr>¿Cuáles fueron los motivos  por los que se impulsó  la reforma en materia  de Empleo Público?        ¿Qué se modificó?</vt:lpstr>
      <vt:lpstr>Empleo  Público Ley 25.164   Modificaciones introducidas  por ley 27.742</vt:lpstr>
      <vt:lpstr>DERECHOS INDIVIDUALES </vt:lpstr>
      <vt:lpstr>  ESTABILIDAD   Comparativo s/ Art. 11 y Dto. 1421/2002 </vt:lpstr>
      <vt:lpstr>Quienes  NO  pueden ser puestos  en disponibilidad</vt:lpstr>
      <vt:lpstr>Obligaciones  de la Persona  Trabajadora</vt:lpstr>
      <vt:lpstr>Comparativo Art. 11 LEP y Dto. 1421/2002 Texto 1999 vs Ley 27.742  </vt:lpstr>
      <vt:lpstr>Presentación de PowerPoint</vt:lpstr>
      <vt:lpstr>JUBILACIÓN Modif. Art. 20</vt:lpstr>
      <vt:lpstr>Modificaciones al Régimen  Disciplinario </vt:lpstr>
      <vt:lpstr>DERECHOS COLECTIVOS </vt:lpstr>
      <vt:lpstr>NEGOCIACIÓN COLECTIVA</vt:lpstr>
      <vt:lpstr>LIBERTAD SINDICAL</vt:lpstr>
      <vt:lpstr>RADIOGRAFÍA DE LA APN   OCT/25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Empleo público frente a la reforma de la ley 27.742</dc:title>
  <dc:creator>Mariana Amartino</dc:creator>
  <cp:lastModifiedBy>Mariana Amartino</cp:lastModifiedBy>
  <cp:revision>174</cp:revision>
  <dcterms:created xsi:type="dcterms:W3CDTF">2025-11-24T21:16:36Z</dcterms:created>
  <dcterms:modified xsi:type="dcterms:W3CDTF">2025-11-27T01:39:41Z</dcterms:modified>
</cp:coreProperties>
</file>