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8" r:id="rId1"/>
  </p:sldMasterIdLst>
  <p:notesMasterIdLst>
    <p:notesMasterId r:id="rId44"/>
  </p:notesMasterIdLst>
  <p:sldIdLst>
    <p:sldId id="308" r:id="rId2"/>
    <p:sldId id="274" r:id="rId3"/>
    <p:sldId id="277" r:id="rId4"/>
    <p:sldId id="275" r:id="rId5"/>
    <p:sldId id="276" r:id="rId6"/>
    <p:sldId id="258" r:id="rId7"/>
    <p:sldId id="283" r:id="rId8"/>
    <p:sldId id="260" r:id="rId9"/>
    <p:sldId id="281" r:id="rId10"/>
    <p:sldId id="279" r:id="rId11"/>
    <p:sldId id="280" r:id="rId12"/>
    <p:sldId id="282" r:id="rId13"/>
    <p:sldId id="289" r:id="rId14"/>
    <p:sldId id="285" r:id="rId15"/>
    <p:sldId id="292" r:id="rId16"/>
    <p:sldId id="259" r:id="rId17"/>
    <p:sldId id="288" r:id="rId18"/>
    <p:sldId id="293" r:id="rId19"/>
    <p:sldId id="261" r:id="rId20"/>
    <p:sldId id="263" r:id="rId21"/>
    <p:sldId id="265" r:id="rId22"/>
    <p:sldId id="264" r:id="rId23"/>
    <p:sldId id="266" r:id="rId24"/>
    <p:sldId id="295" r:id="rId25"/>
    <p:sldId id="296" r:id="rId26"/>
    <p:sldId id="267" r:id="rId27"/>
    <p:sldId id="299" r:id="rId28"/>
    <p:sldId id="300" r:id="rId29"/>
    <p:sldId id="301" r:id="rId30"/>
    <p:sldId id="262" r:id="rId31"/>
    <p:sldId id="269" r:id="rId32"/>
    <p:sldId id="270" r:id="rId33"/>
    <p:sldId id="271" r:id="rId34"/>
    <p:sldId id="273" r:id="rId35"/>
    <p:sldId id="302" r:id="rId36"/>
    <p:sldId id="272" r:id="rId37"/>
    <p:sldId id="303" r:id="rId38"/>
    <p:sldId id="305" r:id="rId39"/>
    <p:sldId id="304" r:id="rId40"/>
    <p:sldId id="306" r:id="rId41"/>
    <p:sldId id="268" r:id="rId42"/>
    <p:sldId id="309"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E520F-8E97-4666-9D67-7F7685B9FFB6}" v="126" dt="2025-11-27T13:57:01.031"/>
    <p1510:client id="{C580E7DD-D172-42FD-8958-4DF17CA57D05}" v="184" dt="2025-11-27T02:05:38.5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610D1-A1DF-4A28-B26D-3DF6ED699943}" type="doc">
      <dgm:prSet loTypeId="urn:microsoft.com/office/officeart/2005/8/layout/hierarchy1" loCatId="hierarchy" qsTypeId="urn:microsoft.com/office/officeart/2005/8/quickstyle/simple1" qsCatId="simple" csTypeId="urn:microsoft.com/office/officeart/2005/8/colors/accent4_2" csCatId="accent4"/>
      <dgm:spPr/>
      <dgm:t>
        <a:bodyPr/>
        <a:lstStyle/>
        <a:p>
          <a:endParaRPr lang="en-US"/>
        </a:p>
      </dgm:t>
    </dgm:pt>
    <dgm:pt modelId="{7303850E-7733-41D3-9564-F3482F415E3D}">
      <dgm:prSet/>
      <dgm:spPr/>
      <dgm:t>
        <a:bodyPr/>
        <a:lstStyle/>
        <a:p>
          <a:r>
            <a:rPr lang="es-ES"/>
            <a:t>ARTICULO 1744.- Prueba del daño. El daño debe ser acreditado por quien lo invoca, excepto que la ley lo impute o presuma, o que surja notorio de los propios hechos.</a:t>
          </a:r>
          <a:endParaRPr lang="en-US"/>
        </a:p>
      </dgm:t>
    </dgm:pt>
    <dgm:pt modelId="{8D62AA62-6F9B-4BF8-93FE-BA9370680318}" type="parTrans" cxnId="{2343EF1E-2F6D-4804-8307-57AF5673A74D}">
      <dgm:prSet/>
      <dgm:spPr/>
      <dgm:t>
        <a:bodyPr/>
        <a:lstStyle/>
        <a:p>
          <a:endParaRPr lang="en-US"/>
        </a:p>
      </dgm:t>
    </dgm:pt>
    <dgm:pt modelId="{D5495B85-7F4B-46C8-9517-420A48591E62}" type="sibTrans" cxnId="{2343EF1E-2F6D-4804-8307-57AF5673A74D}">
      <dgm:prSet/>
      <dgm:spPr/>
      <dgm:t>
        <a:bodyPr/>
        <a:lstStyle/>
        <a:p>
          <a:endParaRPr lang="en-US"/>
        </a:p>
      </dgm:t>
    </dgm:pt>
    <dgm:pt modelId="{A6BCE685-E5DD-4A83-8A8D-EB98254CAC84}">
      <dgm:prSet/>
      <dgm:spPr/>
      <dgm:t>
        <a:bodyPr/>
        <a:lstStyle/>
        <a:p>
          <a:r>
            <a:rPr lang="es-ES"/>
            <a:t>ARTICULO 1742.- Atenuación de la responsabilidad. El juez, al fijar la indemnización, puede atenuarla si es equitativo en función del patrimonio del deudor, la situación personal de la víctima y las circunstancias del hecho. Esta facultad no es aplicable en caso de dolo del responsable.</a:t>
          </a:r>
          <a:endParaRPr lang="en-US"/>
        </a:p>
      </dgm:t>
    </dgm:pt>
    <dgm:pt modelId="{0C95B360-6E5C-4E35-B06E-7910D53F0269}" type="parTrans" cxnId="{E2E0B687-28E6-4C73-8590-5F30D36B7B7E}">
      <dgm:prSet/>
      <dgm:spPr/>
      <dgm:t>
        <a:bodyPr/>
        <a:lstStyle/>
        <a:p>
          <a:endParaRPr lang="en-US"/>
        </a:p>
      </dgm:t>
    </dgm:pt>
    <dgm:pt modelId="{77A6095F-CC17-404B-BCF0-2B281DC9AFA2}" type="sibTrans" cxnId="{E2E0B687-28E6-4C73-8590-5F30D36B7B7E}">
      <dgm:prSet/>
      <dgm:spPr/>
      <dgm:t>
        <a:bodyPr/>
        <a:lstStyle/>
        <a:p>
          <a:endParaRPr lang="en-US"/>
        </a:p>
      </dgm:t>
    </dgm:pt>
    <dgm:pt modelId="{664181A4-76D3-401F-9155-FCED025D7F29}" type="pres">
      <dgm:prSet presAssocID="{1B0610D1-A1DF-4A28-B26D-3DF6ED699943}" presName="hierChild1" presStyleCnt="0">
        <dgm:presLayoutVars>
          <dgm:chPref val="1"/>
          <dgm:dir/>
          <dgm:animOne val="branch"/>
          <dgm:animLvl val="lvl"/>
          <dgm:resizeHandles/>
        </dgm:presLayoutVars>
      </dgm:prSet>
      <dgm:spPr/>
    </dgm:pt>
    <dgm:pt modelId="{2664F4F7-FF95-4130-9C7A-BA9F949C2A85}" type="pres">
      <dgm:prSet presAssocID="{7303850E-7733-41D3-9564-F3482F415E3D}" presName="hierRoot1" presStyleCnt="0"/>
      <dgm:spPr/>
    </dgm:pt>
    <dgm:pt modelId="{623DC31A-AE1E-424F-9A0C-B26C772EAAF6}" type="pres">
      <dgm:prSet presAssocID="{7303850E-7733-41D3-9564-F3482F415E3D}" presName="composite" presStyleCnt="0"/>
      <dgm:spPr/>
    </dgm:pt>
    <dgm:pt modelId="{4054F70E-FC1B-47B1-AA52-65DC25AF9DF6}" type="pres">
      <dgm:prSet presAssocID="{7303850E-7733-41D3-9564-F3482F415E3D}" presName="background" presStyleLbl="node0" presStyleIdx="0" presStyleCnt="2"/>
      <dgm:spPr/>
    </dgm:pt>
    <dgm:pt modelId="{6B65F664-BFB1-47A1-B0BA-88A828B44BD9}" type="pres">
      <dgm:prSet presAssocID="{7303850E-7733-41D3-9564-F3482F415E3D}" presName="text" presStyleLbl="fgAcc0" presStyleIdx="0" presStyleCnt="2">
        <dgm:presLayoutVars>
          <dgm:chPref val="3"/>
        </dgm:presLayoutVars>
      </dgm:prSet>
      <dgm:spPr/>
    </dgm:pt>
    <dgm:pt modelId="{7125D402-778B-46DA-ABB7-5EF53E957121}" type="pres">
      <dgm:prSet presAssocID="{7303850E-7733-41D3-9564-F3482F415E3D}" presName="hierChild2" presStyleCnt="0"/>
      <dgm:spPr/>
    </dgm:pt>
    <dgm:pt modelId="{9DFCF870-63E9-46E3-92A0-9D5B9D0FCA39}" type="pres">
      <dgm:prSet presAssocID="{A6BCE685-E5DD-4A83-8A8D-EB98254CAC84}" presName="hierRoot1" presStyleCnt="0"/>
      <dgm:spPr/>
    </dgm:pt>
    <dgm:pt modelId="{7D522268-21FC-4D61-B2C3-FFC24CE9EE5F}" type="pres">
      <dgm:prSet presAssocID="{A6BCE685-E5DD-4A83-8A8D-EB98254CAC84}" presName="composite" presStyleCnt="0"/>
      <dgm:spPr/>
    </dgm:pt>
    <dgm:pt modelId="{47A57A52-7606-4697-9743-A0256C7EA95D}" type="pres">
      <dgm:prSet presAssocID="{A6BCE685-E5DD-4A83-8A8D-EB98254CAC84}" presName="background" presStyleLbl="node0" presStyleIdx="1" presStyleCnt="2"/>
      <dgm:spPr/>
    </dgm:pt>
    <dgm:pt modelId="{F5D96CF6-9C0E-4543-ADF7-0A0C2ED7B582}" type="pres">
      <dgm:prSet presAssocID="{A6BCE685-E5DD-4A83-8A8D-EB98254CAC84}" presName="text" presStyleLbl="fgAcc0" presStyleIdx="1" presStyleCnt="2">
        <dgm:presLayoutVars>
          <dgm:chPref val="3"/>
        </dgm:presLayoutVars>
      </dgm:prSet>
      <dgm:spPr/>
    </dgm:pt>
    <dgm:pt modelId="{8716A60A-7F2D-4FC5-9D3C-34CA1BDA3E41}" type="pres">
      <dgm:prSet presAssocID="{A6BCE685-E5DD-4A83-8A8D-EB98254CAC84}" presName="hierChild2" presStyleCnt="0"/>
      <dgm:spPr/>
    </dgm:pt>
  </dgm:ptLst>
  <dgm:cxnLst>
    <dgm:cxn modelId="{2343EF1E-2F6D-4804-8307-57AF5673A74D}" srcId="{1B0610D1-A1DF-4A28-B26D-3DF6ED699943}" destId="{7303850E-7733-41D3-9564-F3482F415E3D}" srcOrd="0" destOrd="0" parTransId="{8D62AA62-6F9B-4BF8-93FE-BA9370680318}" sibTransId="{D5495B85-7F4B-46C8-9517-420A48591E62}"/>
    <dgm:cxn modelId="{E2E0B687-28E6-4C73-8590-5F30D36B7B7E}" srcId="{1B0610D1-A1DF-4A28-B26D-3DF6ED699943}" destId="{A6BCE685-E5DD-4A83-8A8D-EB98254CAC84}" srcOrd="1" destOrd="0" parTransId="{0C95B360-6E5C-4E35-B06E-7910D53F0269}" sibTransId="{77A6095F-CC17-404B-BCF0-2B281DC9AFA2}"/>
    <dgm:cxn modelId="{54DF2C92-9CB0-49A5-B733-CE4D0021352F}" type="presOf" srcId="{1B0610D1-A1DF-4A28-B26D-3DF6ED699943}" destId="{664181A4-76D3-401F-9155-FCED025D7F29}" srcOrd="0" destOrd="0" presId="urn:microsoft.com/office/officeart/2005/8/layout/hierarchy1"/>
    <dgm:cxn modelId="{2C979FE3-3D81-4F73-81E6-60796DC44F85}" type="presOf" srcId="{7303850E-7733-41D3-9564-F3482F415E3D}" destId="{6B65F664-BFB1-47A1-B0BA-88A828B44BD9}" srcOrd="0" destOrd="0" presId="urn:microsoft.com/office/officeart/2005/8/layout/hierarchy1"/>
    <dgm:cxn modelId="{BDDC57EA-AA85-44B1-8FA9-3FD550203DDE}" type="presOf" srcId="{A6BCE685-E5DD-4A83-8A8D-EB98254CAC84}" destId="{F5D96CF6-9C0E-4543-ADF7-0A0C2ED7B582}" srcOrd="0" destOrd="0" presId="urn:microsoft.com/office/officeart/2005/8/layout/hierarchy1"/>
    <dgm:cxn modelId="{E5096698-1979-4EA9-B77E-7E57B3C304FF}" type="presParOf" srcId="{664181A4-76D3-401F-9155-FCED025D7F29}" destId="{2664F4F7-FF95-4130-9C7A-BA9F949C2A85}" srcOrd="0" destOrd="0" presId="urn:microsoft.com/office/officeart/2005/8/layout/hierarchy1"/>
    <dgm:cxn modelId="{6B68CDB8-43ED-4502-866A-18C4C71A3B31}" type="presParOf" srcId="{2664F4F7-FF95-4130-9C7A-BA9F949C2A85}" destId="{623DC31A-AE1E-424F-9A0C-B26C772EAAF6}" srcOrd="0" destOrd="0" presId="urn:microsoft.com/office/officeart/2005/8/layout/hierarchy1"/>
    <dgm:cxn modelId="{E3838100-BE1B-4D04-B22E-9BB3EC8348CA}" type="presParOf" srcId="{623DC31A-AE1E-424F-9A0C-B26C772EAAF6}" destId="{4054F70E-FC1B-47B1-AA52-65DC25AF9DF6}" srcOrd="0" destOrd="0" presId="urn:microsoft.com/office/officeart/2005/8/layout/hierarchy1"/>
    <dgm:cxn modelId="{DDC5DDAF-5148-4A27-8633-7AA177FCE605}" type="presParOf" srcId="{623DC31A-AE1E-424F-9A0C-B26C772EAAF6}" destId="{6B65F664-BFB1-47A1-B0BA-88A828B44BD9}" srcOrd="1" destOrd="0" presId="urn:microsoft.com/office/officeart/2005/8/layout/hierarchy1"/>
    <dgm:cxn modelId="{4BB9025F-448D-4894-B099-6057BFF9B126}" type="presParOf" srcId="{2664F4F7-FF95-4130-9C7A-BA9F949C2A85}" destId="{7125D402-778B-46DA-ABB7-5EF53E957121}" srcOrd="1" destOrd="0" presId="urn:microsoft.com/office/officeart/2005/8/layout/hierarchy1"/>
    <dgm:cxn modelId="{F776DEFC-711C-4D3E-8B92-7E4751F855AC}" type="presParOf" srcId="{664181A4-76D3-401F-9155-FCED025D7F29}" destId="{9DFCF870-63E9-46E3-92A0-9D5B9D0FCA39}" srcOrd="1" destOrd="0" presId="urn:microsoft.com/office/officeart/2005/8/layout/hierarchy1"/>
    <dgm:cxn modelId="{621B1270-10DC-4DF6-97B0-707823015909}" type="presParOf" srcId="{9DFCF870-63E9-46E3-92A0-9D5B9D0FCA39}" destId="{7D522268-21FC-4D61-B2C3-FFC24CE9EE5F}" srcOrd="0" destOrd="0" presId="urn:microsoft.com/office/officeart/2005/8/layout/hierarchy1"/>
    <dgm:cxn modelId="{C0D7279E-9D8E-4D6E-A615-67E0904E8CCC}" type="presParOf" srcId="{7D522268-21FC-4D61-B2C3-FFC24CE9EE5F}" destId="{47A57A52-7606-4697-9743-A0256C7EA95D}" srcOrd="0" destOrd="0" presId="urn:microsoft.com/office/officeart/2005/8/layout/hierarchy1"/>
    <dgm:cxn modelId="{F424F29C-D784-42AC-9722-4F3880EED3E7}" type="presParOf" srcId="{7D522268-21FC-4D61-B2C3-FFC24CE9EE5F}" destId="{F5D96CF6-9C0E-4543-ADF7-0A0C2ED7B582}" srcOrd="1" destOrd="0" presId="urn:microsoft.com/office/officeart/2005/8/layout/hierarchy1"/>
    <dgm:cxn modelId="{DB6587EB-BA43-408E-9CE9-CAEC0C27A861}" type="presParOf" srcId="{9DFCF870-63E9-46E3-92A0-9D5B9D0FCA39}" destId="{8716A60A-7F2D-4FC5-9D3C-34CA1BDA3E4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5083B5-CBB1-4501-8227-D5E891B3186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9189562-DDB5-4AD4-B982-D0BE697916C8}">
      <dgm:prSet/>
      <dgm:spPr/>
      <dgm:t>
        <a:bodyPr/>
        <a:lstStyle/>
        <a:p>
          <a:r>
            <a:rPr lang="es-ES"/>
            <a:t>“Y.  V. P. D. c/ SEGECO S.R.L s/ DESPIDO Y COBRO DE HABERES” (JNQLA5 536130/2022) 26 DE Noviembre 2025</a:t>
          </a:r>
          <a:endParaRPr lang="en-US"/>
        </a:p>
      </dgm:t>
    </dgm:pt>
    <dgm:pt modelId="{D4F00C28-2C39-4A6C-A4B2-DCF2DC8B0C97}" type="parTrans" cxnId="{D363BCB6-17BD-4D9D-AAAF-E1F99781AC11}">
      <dgm:prSet/>
      <dgm:spPr/>
      <dgm:t>
        <a:bodyPr/>
        <a:lstStyle/>
        <a:p>
          <a:endParaRPr lang="en-US"/>
        </a:p>
      </dgm:t>
    </dgm:pt>
    <dgm:pt modelId="{1108D68A-2F4A-4DD4-A3E9-4EDD0ABD116C}" type="sibTrans" cxnId="{D363BCB6-17BD-4D9D-AAAF-E1F99781AC11}">
      <dgm:prSet/>
      <dgm:spPr/>
      <dgm:t>
        <a:bodyPr/>
        <a:lstStyle/>
        <a:p>
          <a:endParaRPr lang="en-US"/>
        </a:p>
      </dgm:t>
    </dgm:pt>
    <dgm:pt modelId="{FAB72F7B-E142-4A81-AD97-E360ACE8AC9B}">
      <dgm:prSet/>
      <dgm:spPr/>
      <dgm:t>
        <a:bodyPr/>
        <a:lstStyle/>
        <a:p>
          <a:r>
            <a:rPr lang="es-AR"/>
            <a:t>GARRIDO EDUARDO ENRIQUE c/ AVILA JUAN SEBASTIAN s/ DAÑOS Y PERJUICIOS (JNQCI2 EXP. 551552/2023) 12 DE NOVIEMBRE DE 2025.</a:t>
          </a:r>
          <a:endParaRPr lang="en-US"/>
        </a:p>
      </dgm:t>
    </dgm:pt>
    <dgm:pt modelId="{C107F34B-7639-4F8F-9CE9-F050B68A172C}" type="parTrans" cxnId="{2033E6DB-E494-49C0-9671-6D28F0C784A7}">
      <dgm:prSet/>
      <dgm:spPr/>
      <dgm:t>
        <a:bodyPr/>
        <a:lstStyle/>
        <a:p>
          <a:endParaRPr lang="en-US"/>
        </a:p>
      </dgm:t>
    </dgm:pt>
    <dgm:pt modelId="{2B336792-8551-4BFD-9F4D-DEAD810E3F85}" type="sibTrans" cxnId="{2033E6DB-E494-49C0-9671-6D28F0C784A7}">
      <dgm:prSet/>
      <dgm:spPr/>
      <dgm:t>
        <a:bodyPr/>
        <a:lstStyle/>
        <a:p>
          <a:endParaRPr lang="en-US"/>
        </a:p>
      </dgm:t>
    </dgm:pt>
    <dgm:pt modelId="{4CF999C2-3F74-4963-A103-1C189BDEB76F}">
      <dgm:prSet/>
      <dgm:spPr/>
      <dgm:t>
        <a:bodyPr/>
        <a:lstStyle/>
        <a:p>
          <a:r>
            <a:rPr lang="es-AR"/>
            <a:t>LOPEZ JUAN SEBASTIAN c/ SUPERMERCADOS MAYORISTAS MAKRO S.A. s/ DAÑOS Y PERJUICIOS DERIVADOS DE LA RESPONSABILIDAD EXTRACONTRACTUAL DE PARTICULARES (JNQCI6 EXP. 528811/2019) 18 de JUNIO de 2025. </a:t>
          </a:r>
          <a:endParaRPr lang="en-US"/>
        </a:p>
      </dgm:t>
    </dgm:pt>
    <dgm:pt modelId="{CEF554A1-85D7-4C09-8511-289FC14803CC}" type="parTrans" cxnId="{78C06202-FB5E-4DAF-93DC-1816B3E80B7A}">
      <dgm:prSet/>
      <dgm:spPr/>
      <dgm:t>
        <a:bodyPr/>
        <a:lstStyle/>
        <a:p>
          <a:endParaRPr lang="en-US"/>
        </a:p>
      </dgm:t>
    </dgm:pt>
    <dgm:pt modelId="{9E39DDAE-1C5C-4A56-BD07-E14C150D085B}" type="sibTrans" cxnId="{78C06202-FB5E-4DAF-93DC-1816B3E80B7A}">
      <dgm:prSet/>
      <dgm:spPr/>
      <dgm:t>
        <a:bodyPr/>
        <a:lstStyle/>
        <a:p>
          <a:endParaRPr lang="en-US"/>
        </a:p>
      </dgm:t>
    </dgm:pt>
    <dgm:pt modelId="{F928693B-9977-4E10-8D95-D6FAE4491FA5}" type="pres">
      <dgm:prSet presAssocID="{4D5083B5-CBB1-4501-8227-D5E891B31866}" presName="vert0" presStyleCnt="0">
        <dgm:presLayoutVars>
          <dgm:dir/>
          <dgm:animOne val="branch"/>
          <dgm:animLvl val="lvl"/>
        </dgm:presLayoutVars>
      </dgm:prSet>
      <dgm:spPr/>
    </dgm:pt>
    <dgm:pt modelId="{21321F54-E3D0-49D4-A446-3DF0F67772C1}" type="pres">
      <dgm:prSet presAssocID="{B9189562-DDB5-4AD4-B982-D0BE697916C8}" presName="thickLine" presStyleLbl="alignNode1" presStyleIdx="0" presStyleCnt="3"/>
      <dgm:spPr/>
    </dgm:pt>
    <dgm:pt modelId="{7DD1473E-E4C8-4C58-B59D-982656507312}" type="pres">
      <dgm:prSet presAssocID="{B9189562-DDB5-4AD4-B982-D0BE697916C8}" presName="horz1" presStyleCnt="0"/>
      <dgm:spPr/>
    </dgm:pt>
    <dgm:pt modelId="{CB611DD3-D027-43C3-B84D-780D4B45609B}" type="pres">
      <dgm:prSet presAssocID="{B9189562-DDB5-4AD4-B982-D0BE697916C8}" presName="tx1" presStyleLbl="revTx" presStyleIdx="0" presStyleCnt="3"/>
      <dgm:spPr/>
    </dgm:pt>
    <dgm:pt modelId="{F1A2461C-6BF2-4289-B9C8-7AD806AD56A3}" type="pres">
      <dgm:prSet presAssocID="{B9189562-DDB5-4AD4-B982-D0BE697916C8}" presName="vert1" presStyleCnt="0"/>
      <dgm:spPr/>
    </dgm:pt>
    <dgm:pt modelId="{460ADFC9-7863-4A70-B423-FC833433963C}" type="pres">
      <dgm:prSet presAssocID="{FAB72F7B-E142-4A81-AD97-E360ACE8AC9B}" presName="thickLine" presStyleLbl="alignNode1" presStyleIdx="1" presStyleCnt="3"/>
      <dgm:spPr/>
    </dgm:pt>
    <dgm:pt modelId="{1CC3BDAC-CB55-4B1A-AA38-843245F978E5}" type="pres">
      <dgm:prSet presAssocID="{FAB72F7B-E142-4A81-AD97-E360ACE8AC9B}" presName="horz1" presStyleCnt="0"/>
      <dgm:spPr/>
    </dgm:pt>
    <dgm:pt modelId="{14248290-3CBF-413D-8F2A-A0F8E31005D1}" type="pres">
      <dgm:prSet presAssocID="{FAB72F7B-E142-4A81-AD97-E360ACE8AC9B}" presName="tx1" presStyleLbl="revTx" presStyleIdx="1" presStyleCnt="3"/>
      <dgm:spPr/>
    </dgm:pt>
    <dgm:pt modelId="{0A49767A-4FE6-484F-A71D-D0A21FE64CD1}" type="pres">
      <dgm:prSet presAssocID="{FAB72F7B-E142-4A81-AD97-E360ACE8AC9B}" presName="vert1" presStyleCnt="0"/>
      <dgm:spPr/>
    </dgm:pt>
    <dgm:pt modelId="{76A9D426-742E-4581-96F2-B8DF39C383C3}" type="pres">
      <dgm:prSet presAssocID="{4CF999C2-3F74-4963-A103-1C189BDEB76F}" presName="thickLine" presStyleLbl="alignNode1" presStyleIdx="2" presStyleCnt="3"/>
      <dgm:spPr/>
    </dgm:pt>
    <dgm:pt modelId="{29C37B2D-DEA3-4759-82B1-5A32F76265DE}" type="pres">
      <dgm:prSet presAssocID="{4CF999C2-3F74-4963-A103-1C189BDEB76F}" presName="horz1" presStyleCnt="0"/>
      <dgm:spPr/>
    </dgm:pt>
    <dgm:pt modelId="{C6566D40-231B-49F3-BBB3-F4CD7B2B7CF2}" type="pres">
      <dgm:prSet presAssocID="{4CF999C2-3F74-4963-A103-1C189BDEB76F}" presName="tx1" presStyleLbl="revTx" presStyleIdx="2" presStyleCnt="3"/>
      <dgm:spPr/>
    </dgm:pt>
    <dgm:pt modelId="{3E1025AA-8FE4-4D05-924B-8C2A386C55B8}" type="pres">
      <dgm:prSet presAssocID="{4CF999C2-3F74-4963-A103-1C189BDEB76F}" presName="vert1" presStyleCnt="0"/>
      <dgm:spPr/>
    </dgm:pt>
  </dgm:ptLst>
  <dgm:cxnLst>
    <dgm:cxn modelId="{78C06202-FB5E-4DAF-93DC-1816B3E80B7A}" srcId="{4D5083B5-CBB1-4501-8227-D5E891B31866}" destId="{4CF999C2-3F74-4963-A103-1C189BDEB76F}" srcOrd="2" destOrd="0" parTransId="{CEF554A1-85D7-4C09-8511-289FC14803CC}" sibTransId="{9E39DDAE-1C5C-4A56-BD07-E14C150D085B}"/>
    <dgm:cxn modelId="{AD7E7E3F-7941-45DA-8AC3-15D020C97805}" type="presOf" srcId="{4D5083B5-CBB1-4501-8227-D5E891B31866}" destId="{F928693B-9977-4E10-8D95-D6FAE4491FA5}" srcOrd="0" destOrd="0" presId="urn:microsoft.com/office/officeart/2008/layout/LinedList"/>
    <dgm:cxn modelId="{F78D19B6-0EB6-44F9-9219-2201290ACFC5}" type="presOf" srcId="{B9189562-DDB5-4AD4-B982-D0BE697916C8}" destId="{CB611DD3-D027-43C3-B84D-780D4B45609B}" srcOrd="0" destOrd="0" presId="urn:microsoft.com/office/officeart/2008/layout/LinedList"/>
    <dgm:cxn modelId="{D363BCB6-17BD-4D9D-AAAF-E1F99781AC11}" srcId="{4D5083B5-CBB1-4501-8227-D5E891B31866}" destId="{B9189562-DDB5-4AD4-B982-D0BE697916C8}" srcOrd="0" destOrd="0" parTransId="{D4F00C28-2C39-4A6C-A4B2-DCF2DC8B0C97}" sibTransId="{1108D68A-2F4A-4DD4-A3E9-4EDD0ABD116C}"/>
    <dgm:cxn modelId="{BCBC2CB7-EAD6-4F84-BD7C-89668E316E0B}" type="presOf" srcId="{FAB72F7B-E142-4A81-AD97-E360ACE8AC9B}" destId="{14248290-3CBF-413D-8F2A-A0F8E31005D1}" srcOrd="0" destOrd="0" presId="urn:microsoft.com/office/officeart/2008/layout/LinedList"/>
    <dgm:cxn modelId="{2033E6DB-E494-49C0-9671-6D28F0C784A7}" srcId="{4D5083B5-CBB1-4501-8227-D5E891B31866}" destId="{FAB72F7B-E142-4A81-AD97-E360ACE8AC9B}" srcOrd="1" destOrd="0" parTransId="{C107F34B-7639-4F8F-9CE9-F050B68A172C}" sibTransId="{2B336792-8551-4BFD-9F4D-DEAD810E3F85}"/>
    <dgm:cxn modelId="{C8F913E9-253E-45D6-85EC-082BB5495606}" type="presOf" srcId="{4CF999C2-3F74-4963-A103-1C189BDEB76F}" destId="{C6566D40-231B-49F3-BBB3-F4CD7B2B7CF2}" srcOrd="0" destOrd="0" presId="urn:microsoft.com/office/officeart/2008/layout/LinedList"/>
    <dgm:cxn modelId="{E67B7964-946E-414C-BD49-1969DC05D9C4}" type="presParOf" srcId="{F928693B-9977-4E10-8D95-D6FAE4491FA5}" destId="{21321F54-E3D0-49D4-A446-3DF0F67772C1}" srcOrd="0" destOrd="0" presId="urn:microsoft.com/office/officeart/2008/layout/LinedList"/>
    <dgm:cxn modelId="{EAD854A3-72AA-4361-8104-FB9D1007340D}" type="presParOf" srcId="{F928693B-9977-4E10-8D95-D6FAE4491FA5}" destId="{7DD1473E-E4C8-4C58-B59D-982656507312}" srcOrd="1" destOrd="0" presId="urn:microsoft.com/office/officeart/2008/layout/LinedList"/>
    <dgm:cxn modelId="{76673A21-B35E-4DCC-B331-717F77B26A24}" type="presParOf" srcId="{7DD1473E-E4C8-4C58-B59D-982656507312}" destId="{CB611DD3-D027-43C3-B84D-780D4B45609B}" srcOrd="0" destOrd="0" presId="urn:microsoft.com/office/officeart/2008/layout/LinedList"/>
    <dgm:cxn modelId="{AEFE3C81-1F3A-413E-9F7C-D402AD8509E0}" type="presParOf" srcId="{7DD1473E-E4C8-4C58-B59D-982656507312}" destId="{F1A2461C-6BF2-4289-B9C8-7AD806AD56A3}" srcOrd="1" destOrd="0" presId="urn:microsoft.com/office/officeart/2008/layout/LinedList"/>
    <dgm:cxn modelId="{4527A372-CBC2-4800-A296-9AF301952841}" type="presParOf" srcId="{F928693B-9977-4E10-8D95-D6FAE4491FA5}" destId="{460ADFC9-7863-4A70-B423-FC833433963C}" srcOrd="2" destOrd="0" presId="urn:microsoft.com/office/officeart/2008/layout/LinedList"/>
    <dgm:cxn modelId="{47625753-7962-40E8-9630-8D21C47DA1C2}" type="presParOf" srcId="{F928693B-9977-4E10-8D95-D6FAE4491FA5}" destId="{1CC3BDAC-CB55-4B1A-AA38-843245F978E5}" srcOrd="3" destOrd="0" presId="urn:microsoft.com/office/officeart/2008/layout/LinedList"/>
    <dgm:cxn modelId="{0F0D6DB2-CDA2-46E2-89AF-16D1EBAE2D08}" type="presParOf" srcId="{1CC3BDAC-CB55-4B1A-AA38-843245F978E5}" destId="{14248290-3CBF-413D-8F2A-A0F8E31005D1}" srcOrd="0" destOrd="0" presId="urn:microsoft.com/office/officeart/2008/layout/LinedList"/>
    <dgm:cxn modelId="{0EFA9369-07BC-4588-BD43-2BD09663FE2D}" type="presParOf" srcId="{1CC3BDAC-CB55-4B1A-AA38-843245F978E5}" destId="{0A49767A-4FE6-484F-A71D-D0A21FE64CD1}" srcOrd="1" destOrd="0" presId="urn:microsoft.com/office/officeart/2008/layout/LinedList"/>
    <dgm:cxn modelId="{C0381CDA-8BF1-44CA-8572-278341474CA1}" type="presParOf" srcId="{F928693B-9977-4E10-8D95-D6FAE4491FA5}" destId="{76A9D426-742E-4581-96F2-B8DF39C383C3}" srcOrd="4" destOrd="0" presId="urn:microsoft.com/office/officeart/2008/layout/LinedList"/>
    <dgm:cxn modelId="{A24107D7-60F5-4461-A1CF-E95A81D13C68}" type="presParOf" srcId="{F928693B-9977-4E10-8D95-D6FAE4491FA5}" destId="{29C37B2D-DEA3-4759-82B1-5A32F76265DE}" srcOrd="5" destOrd="0" presId="urn:microsoft.com/office/officeart/2008/layout/LinedList"/>
    <dgm:cxn modelId="{03E7C75D-7EE8-4111-A564-DCD8E6BAA56C}" type="presParOf" srcId="{29C37B2D-DEA3-4759-82B1-5A32F76265DE}" destId="{C6566D40-231B-49F3-BBB3-F4CD7B2B7CF2}" srcOrd="0" destOrd="0" presId="urn:microsoft.com/office/officeart/2008/layout/LinedList"/>
    <dgm:cxn modelId="{9E8B092A-4DCD-4614-9B73-9E936F26040A}" type="presParOf" srcId="{29C37B2D-DEA3-4759-82B1-5A32F76265DE}" destId="{3E1025AA-8FE4-4D05-924B-8C2A386C55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8A5815-A194-4E9C-BAAF-BEDDB74D8B8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EC46837-3831-4B2B-98D2-44D1C7F069E0}">
      <dgm:prSet/>
      <dgm:spPr/>
      <dgm:t>
        <a:bodyPr/>
        <a:lstStyle/>
        <a:p>
          <a:r>
            <a:rPr lang="es-AR" b="1"/>
            <a:t>GARCIA VICTOR HUGO C/ ESTRELLA SERVICIOS PETROLEROS S.A. s/ COBRO DE HABERES JNQLA3 EXP 507451/2016. Apela el actor por insuficiencia de la tasa. (UNANIMIDAD MENESTRINA CIUCCI) Aplica criterio CASAS. Mantiene tasa TEA por mayor periodo por prohibición de la reformatio in pejus 14-08-2025. </a:t>
          </a:r>
          <a:endParaRPr lang="en-US"/>
        </a:p>
      </dgm:t>
    </dgm:pt>
    <dgm:pt modelId="{ABC69707-6D65-4CDA-9B70-E1C818C3EBB9}" type="parTrans" cxnId="{E13EC7D8-A63A-48AD-B186-A36EA4BB758A}">
      <dgm:prSet/>
      <dgm:spPr/>
      <dgm:t>
        <a:bodyPr/>
        <a:lstStyle/>
        <a:p>
          <a:endParaRPr lang="en-US"/>
        </a:p>
      </dgm:t>
    </dgm:pt>
    <dgm:pt modelId="{49D7D3E5-29D6-4792-8BC6-357866BAC0F6}" type="sibTrans" cxnId="{E13EC7D8-A63A-48AD-B186-A36EA4BB758A}">
      <dgm:prSet/>
      <dgm:spPr/>
      <dgm:t>
        <a:bodyPr/>
        <a:lstStyle/>
        <a:p>
          <a:endParaRPr lang="en-US"/>
        </a:p>
      </dgm:t>
    </dgm:pt>
    <dgm:pt modelId="{84BA8AFE-E547-4F20-99D5-9D36A1B5F79D}">
      <dgm:prSet/>
      <dgm:spPr/>
      <dgm:t>
        <a:bodyPr/>
        <a:lstStyle/>
        <a:p>
          <a:r>
            <a:rPr lang="es-AR" b="1"/>
            <a:t>RIOS RUBEN ABEL c/ ALZOGARAY PABLO ARMANDO s/ DESPIDO JNQLA5 537478/2022 UNANIMIDAD CLERICI-NOACCO. Rechaza recurso demandado por tasa. Conservación del valor. Obligacion de encontrar medios que preserven el crédito. 28-02-2025.</a:t>
          </a:r>
          <a:endParaRPr lang="en-US"/>
        </a:p>
      </dgm:t>
    </dgm:pt>
    <dgm:pt modelId="{3E7AF9CA-FDEE-48EA-A5CA-8CBAEE6B8884}" type="parTrans" cxnId="{02BB2F65-430D-481B-A946-60DFA9BB29DD}">
      <dgm:prSet/>
      <dgm:spPr/>
      <dgm:t>
        <a:bodyPr/>
        <a:lstStyle/>
        <a:p>
          <a:endParaRPr lang="en-US"/>
        </a:p>
      </dgm:t>
    </dgm:pt>
    <dgm:pt modelId="{957FE0C4-F816-4F26-918B-96F244070347}" type="sibTrans" cxnId="{02BB2F65-430D-481B-A946-60DFA9BB29DD}">
      <dgm:prSet/>
      <dgm:spPr/>
      <dgm:t>
        <a:bodyPr/>
        <a:lstStyle/>
        <a:p>
          <a:endParaRPr lang="en-US"/>
        </a:p>
      </dgm:t>
    </dgm:pt>
    <dgm:pt modelId="{96BA8CB8-E1E1-497B-AAD5-B0099B9B7126}">
      <dgm:prSet/>
      <dgm:spPr/>
      <dgm:t>
        <a:bodyPr/>
        <a:lstStyle/>
        <a:p>
          <a:r>
            <a:rPr lang="es-AR" b="1"/>
            <a:t>CARDENAS MIRTA NOEMI c/ INSTITUTO MUNICIPAL PREVISION 16789/2023 (MAYORIA FURLOTTI-MENESTRINA. MINORIA CASTAÑON LOPEZ) APLICA CRITERIO CASAS. FURLOTTI DEJA A SALVO CRITERIO. 17-09-2025. </a:t>
          </a:r>
          <a:endParaRPr lang="en-US"/>
        </a:p>
      </dgm:t>
    </dgm:pt>
    <dgm:pt modelId="{26238533-27B9-484D-ABC3-E0FEDA157673}" type="parTrans" cxnId="{B84AAC41-623C-4411-AADF-3BE68EF4418F}">
      <dgm:prSet/>
      <dgm:spPr/>
      <dgm:t>
        <a:bodyPr/>
        <a:lstStyle/>
        <a:p>
          <a:endParaRPr lang="en-US"/>
        </a:p>
      </dgm:t>
    </dgm:pt>
    <dgm:pt modelId="{17EB2A49-5CEC-4A73-BF42-306C2A914D5D}" type="sibTrans" cxnId="{B84AAC41-623C-4411-AADF-3BE68EF4418F}">
      <dgm:prSet/>
      <dgm:spPr/>
      <dgm:t>
        <a:bodyPr/>
        <a:lstStyle/>
        <a:p>
          <a:endParaRPr lang="en-US"/>
        </a:p>
      </dgm:t>
    </dgm:pt>
    <dgm:pt modelId="{17651558-CC5D-45F3-8F63-9760F7CDED18}">
      <dgm:prSet/>
      <dgm:spPr/>
      <dgm:t>
        <a:bodyPr/>
        <a:lstStyle/>
        <a:p>
          <a:r>
            <a:rPr lang="es-AR" b="1" dirty="0"/>
            <a:t>PEREZ GUSTAVO ADRIAN c/ BAHIA MANZANO SA 16553/AÑO 2023 (UNANIMIDAD VIELMA-FURLOTTI) APLICA  ART. 552 CCN. CONFIRMA TASA DOS VECES Y MEDIA LA TASA ACTIVA. NOMINAL CUANDO SE PAGA DE INMEDIATO. DA ARGUEMNTOS PARA APARTARSE DE GARCIA CON UGOFE</a:t>
          </a:r>
          <a:endParaRPr lang="en-US" dirty="0"/>
        </a:p>
      </dgm:t>
    </dgm:pt>
    <dgm:pt modelId="{70567B67-48D8-4BEE-8CAB-D9F6A5D6D20C}" type="parTrans" cxnId="{F220A7A9-18F2-48FB-A4AC-A5C14419E9CB}">
      <dgm:prSet/>
      <dgm:spPr/>
      <dgm:t>
        <a:bodyPr/>
        <a:lstStyle/>
        <a:p>
          <a:endParaRPr lang="en-US"/>
        </a:p>
      </dgm:t>
    </dgm:pt>
    <dgm:pt modelId="{59FBCC02-7A59-4FA0-803B-8D1466AEC55D}" type="sibTrans" cxnId="{F220A7A9-18F2-48FB-A4AC-A5C14419E9CB}">
      <dgm:prSet/>
      <dgm:spPr/>
      <dgm:t>
        <a:bodyPr/>
        <a:lstStyle/>
        <a:p>
          <a:endParaRPr lang="en-US"/>
        </a:p>
      </dgm:t>
    </dgm:pt>
    <dgm:pt modelId="{10B2DF75-7BD8-4385-ACB9-B8DCCD441429}">
      <dgm:prSet/>
      <dgm:spPr/>
      <dgm:t>
        <a:bodyPr/>
        <a:lstStyle/>
        <a:p>
          <a:r>
            <a:rPr lang="es-AR" b="1"/>
            <a:t>EPULEF GLADYS NOEMI C/ DENAGE S.A. s/ DESPIDO 72731/2022. UNANIMIDAD VIELMA-FURLOTTI . DEJA A SALVO CRITERIO APLICA TROTELLI CASAS MORENO COPPA ALMADA. 20-08-2025</a:t>
          </a:r>
          <a:endParaRPr lang="en-US"/>
        </a:p>
      </dgm:t>
    </dgm:pt>
    <dgm:pt modelId="{76B18BA7-6819-4E60-A661-7E0FBDF3A9C7}" type="parTrans" cxnId="{BB2D7803-C267-4BBA-ADDC-F6C17E1587BF}">
      <dgm:prSet/>
      <dgm:spPr/>
      <dgm:t>
        <a:bodyPr/>
        <a:lstStyle/>
        <a:p>
          <a:endParaRPr lang="en-US"/>
        </a:p>
      </dgm:t>
    </dgm:pt>
    <dgm:pt modelId="{E8D7AF2C-626E-4B27-9755-568EC7D0E25F}" type="sibTrans" cxnId="{BB2D7803-C267-4BBA-ADDC-F6C17E1587BF}">
      <dgm:prSet/>
      <dgm:spPr/>
      <dgm:t>
        <a:bodyPr/>
        <a:lstStyle/>
        <a:p>
          <a:endParaRPr lang="en-US"/>
        </a:p>
      </dgm:t>
    </dgm:pt>
    <dgm:pt modelId="{49EAAE76-D618-4207-830D-E53C1B6EC226}" type="pres">
      <dgm:prSet presAssocID="{A88A5815-A194-4E9C-BAAF-BEDDB74D8B80}" presName="root" presStyleCnt="0">
        <dgm:presLayoutVars>
          <dgm:dir/>
          <dgm:resizeHandles val="exact"/>
        </dgm:presLayoutVars>
      </dgm:prSet>
      <dgm:spPr/>
    </dgm:pt>
    <dgm:pt modelId="{8BB1D373-0503-4C3A-AAF6-453AEF4BC14D}" type="pres">
      <dgm:prSet presAssocID="{0EC46837-3831-4B2B-98D2-44D1C7F069E0}" presName="compNode" presStyleCnt="0"/>
      <dgm:spPr/>
    </dgm:pt>
    <dgm:pt modelId="{D980AA00-71B4-43C7-AB00-C3718BD0FD1E}" type="pres">
      <dgm:prSet presAssocID="{0EC46837-3831-4B2B-98D2-44D1C7F069E0}" presName="bgRect" presStyleLbl="bgShp" presStyleIdx="0" presStyleCnt="5"/>
      <dgm:spPr/>
    </dgm:pt>
    <dgm:pt modelId="{E0F98EE1-0745-40F1-837C-6BD0432180B8}" type="pres">
      <dgm:prSet presAssocID="{0EC46837-3831-4B2B-98D2-44D1C7F069E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aso de precipitado"/>
        </a:ext>
      </dgm:extLst>
    </dgm:pt>
    <dgm:pt modelId="{99C05FB5-DE41-422A-A315-7D5226619570}" type="pres">
      <dgm:prSet presAssocID="{0EC46837-3831-4B2B-98D2-44D1C7F069E0}" presName="spaceRect" presStyleCnt="0"/>
      <dgm:spPr/>
    </dgm:pt>
    <dgm:pt modelId="{3A8AB521-8A53-41E7-8060-090F1780FB95}" type="pres">
      <dgm:prSet presAssocID="{0EC46837-3831-4B2B-98D2-44D1C7F069E0}" presName="parTx" presStyleLbl="revTx" presStyleIdx="0" presStyleCnt="5">
        <dgm:presLayoutVars>
          <dgm:chMax val="0"/>
          <dgm:chPref val="0"/>
        </dgm:presLayoutVars>
      </dgm:prSet>
      <dgm:spPr/>
    </dgm:pt>
    <dgm:pt modelId="{532B508E-BB76-4305-8755-E31301574386}" type="pres">
      <dgm:prSet presAssocID="{49D7D3E5-29D6-4792-8BC6-357866BAC0F6}" presName="sibTrans" presStyleCnt="0"/>
      <dgm:spPr/>
    </dgm:pt>
    <dgm:pt modelId="{357427EF-15A0-4CC2-951F-F3D2323F199A}" type="pres">
      <dgm:prSet presAssocID="{84BA8AFE-E547-4F20-99D5-9D36A1B5F79D}" presName="compNode" presStyleCnt="0"/>
      <dgm:spPr/>
    </dgm:pt>
    <dgm:pt modelId="{D277F6AC-1488-4A3A-A4AF-2E3582C25FFD}" type="pres">
      <dgm:prSet presAssocID="{84BA8AFE-E547-4F20-99D5-9D36A1B5F79D}" presName="bgRect" presStyleLbl="bgShp" presStyleIdx="1" presStyleCnt="5"/>
      <dgm:spPr/>
    </dgm:pt>
    <dgm:pt modelId="{191985FE-6243-40F2-B08A-F94676906ED2}" type="pres">
      <dgm:prSet presAssocID="{84BA8AFE-E547-4F20-99D5-9D36A1B5F79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prechaun Hat"/>
        </a:ext>
      </dgm:extLst>
    </dgm:pt>
    <dgm:pt modelId="{DF2BD190-F140-467C-B086-6595E4CB7D81}" type="pres">
      <dgm:prSet presAssocID="{84BA8AFE-E547-4F20-99D5-9D36A1B5F79D}" presName="spaceRect" presStyleCnt="0"/>
      <dgm:spPr/>
    </dgm:pt>
    <dgm:pt modelId="{29C0FCBE-79FD-458D-8831-554E98A5CAED}" type="pres">
      <dgm:prSet presAssocID="{84BA8AFE-E547-4F20-99D5-9D36A1B5F79D}" presName="parTx" presStyleLbl="revTx" presStyleIdx="1" presStyleCnt="5">
        <dgm:presLayoutVars>
          <dgm:chMax val="0"/>
          <dgm:chPref val="0"/>
        </dgm:presLayoutVars>
      </dgm:prSet>
      <dgm:spPr/>
    </dgm:pt>
    <dgm:pt modelId="{273EC212-1C14-4741-81CC-BD6B48A846DF}" type="pres">
      <dgm:prSet presAssocID="{957FE0C4-F816-4F26-918B-96F244070347}" presName="sibTrans" presStyleCnt="0"/>
      <dgm:spPr/>
    </dgm:pt>
    <dgm:pt modelId="{AE659B89-D539-472A-819E-94514833E03C}" type="pres">
      <dgm:prSet presAssocID="{96BA8CB8-E1E1-497B-AAD5-B0099B9B7126}" presName="compNode" presStyleCnt="0"/>
      <dgm:spPr/>
    </dgm:pt>
    <dgm:pt modelId="{425E30CA-1E6C-4BCE-965C-53FE25420823}" type="pres">
      <dgm:prSet presAssocID="{96BA8CB8-E1E1-497B-AAD5-B0099B9B7126}" presName="bgRect" presStyleLbl="bgShp" presStyleIdx="2" presStyleCnt="5"/>
      <dgm:spPr/>
    </dgm:pt>
    <dgm:pt modelId="{9839EB16-483B-466F-AED2-2EE26405065F}" type="pres">
      <dgm:prSet presAssocID="{96BA8CB8-E1E1-497B-AAD5-B0099B9B712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udad"/>
        </a:ext>
      </dgm:extLst>
    </dgm:pt>
    <dgm:pt modelId="{3D6ADAF0-B823-45DC-8537-57E8FB120577}" type="pres">
      <dgm:prSet presAssocID="{96BA8CB8-E1E1-497B-AAD5-B0099B9B7126}" presName="spaceRect" presStyleCnt="0"/>
      <dgm:spPr/>
    </dgm:pt>
    <dgm:pt modelId="{E68F0B12-0E50-4D64-A287-6861B0B83317}" type="pres">
      <dgm:prSet presAssocID="{96BA8CB8-E1E1-497B-AAD5-B0099B9B7126}" presName="parTx" presStyleLbl="revTx" presStyleIdx="2" presStyleCnt="5">
        <dgm:presLayoutVars>
          <dgm:chMax val="0"/>
          <dgm:chPref val="0"/>
        </dgm:presLayoutVars>
      </dgm:prSet>
      <dgm:spPr/>
    </dgm:pt>
    <dgm:pt modelId="{200B9659-C1F9-4F0F-AD5A-F17972B309A5}" type="pres">
      <dgm:prSet presAssocID="{17EB2A49-5CEC-4A73-BF42-306C2A914D5D}" presName="sibTrans" presStyleCnt="0"/>
      <dgm:spPr/>
    </dgm:pt>
    <dgm:pt modelId="{A8E4047F-4B2B-4761-B1EB-AA6B34F81FBB}" type="pres">
      <dgm:prSet presAssocID="{17651558-CC5D-45F3-8F63-9760F7CDED18}" presName="compNode" presStyleCnt="0"/>
      <dgm:spPr/>
    </dgm:pt>
    <dgm:pt modelId="{B1B76006-76A6-4EAD-9A61-67BD5AA3F711}" type="pres">
      <dgm:prSet presAssocID="{17651558-CC5D-45F3-8F63-9760F7CDED18}" presName="bgRect" presStyleLbl="bgShp" presStyleIdx="3" presStyleCnt="5"/>
      <dgm:spPr/>
    </dgm:pt>
    <dgm:pt modelId="{68F0D37B-A45C-414F-B269-824500E5E4C5}" type="pres">
      <dgm:prSet presAssocID="{17651558-CC5D-45F3-8F63-9760F7CDED1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nd Chime"/>
        </a:ext>
      </dgm:extLst>
    </dgm:pt>
    <dgm:pt modelId="{7FD566FE-00CC-4760-A77A-473FF0CDA6E1}" type="pres">
      <dgm:prSet presAssocID="{17651558-CC5D-45F3-8F63-9760F7CDED18}" presName="spaceRect" presStyleCnt="0"/>
      <dgm:spPr/>
    </dgm:pt>
    <dgm:pt modelId="{4A4C48FF-9EC7-477A-B059-5C6752AB5920}" type="pres">
      <dgm:prSet presAssocID="{17651558-CC5D-45F3-8F63-9760F7CDED18}" presName="parTx" presStyleLbl="revTx" presStyleIdx="3" presStyleCnt="5">
        <dgm:presLayoutVars>
          <dgm:chMax val="0"/>
          <dgm:chPref val="0"/>
        </dgm:presLayoutVars>
      </dgm:prSet>
      <dgm:spPr/>
    </dgm:pt>
    <dgm:pt modelId="{140EC6AE-28B9-4991-819A-804E9361C2C9}" type="pres">
      <dgm:prSet presAssocID="{59FBCC02-7A59-4FA0-803B-8D1466AEC55D}" presName="sibTrans" presStyleCnt="0"/>
      <dgm:spPr/>
    </dgm:pt>
    <dgm:pt modelId="{53713166-12FA-462A-82D9-610B30D3FDE2}" type="pres">
      <dgm:prSet presAssocID="{10B2DF75-7BD8-4385-ACB9-B8DCCD441429}" presName="compNode" presStyleCnt="0"/>
      <dgm:spPr/>
    </dgm:pt>
    <dgm:pt modelId="{8B6D47F4-170C-4B2D-9FBB-E3FA9F2627E6}" type="pres">
      <dgm:prSet presAssocID="{10B2DF75-7BD8-4385-ACB9-B8DCCD441429}" presName="bgRect" presStyleLbl="bgShp" presStyleIdx="4" presStyleCnt="5"/>
      <dgm:spPr/>
    </dgm:pt>
    <dgm:pt modelId="{06ED02C0-461F-4A5C-A867-7D22AF4065DF}" type="pres">
      <dgm:prSet presAssocID="{10B2DF75-7BD8-4385-ACB9-B8DCCD44142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Japanese Dolls"/>
        </a:ext>
      </dgm:extLst>
    </dgm:pt>
    <dgm:pt modelId="{94D3CAC4-6B12-4657-906D-B2868E8DE395}" type="pres">
      <dgm:prSet presAssocID="{10B2DF75-7BD8-4385-ACB9-B8DCCD441429}" presName="spaceRect" presStyleCnt="0"/>
      <dgm:spPr/>
    </dgm:pt>
    <dgm:pt modelId="{10CD190E-EB99-45BB-8AAD-601920BFCE31}" type="pres">
      <dgm:prSet presAssocID="{10B2DF75-7BD8-4385-ACB9-B8DCCD441429}" presName="parTx" presStyleLbl="revTx" presStyleIdx="4" presStyleCnt="5">
        <dgm:presLayoutVars>
          <dgm:chMax val="0"/>
          <dgm:chPref val="0"/>
        </dgm:presLayoutVars>
      </dgm:prSet>
      <dgm:spPr/>
    </dgm:pt>
  </dgm:ptLst>
  <dgm:cxnLst>
    <dgm:cxn modelId="{BB2D7803-C267-4BBA-ADDC-F6C17E1587BF}" srcId="{A88A5815-A194-4E9C-BAAF-BEDDB74D8B80}" destId="{10B2DF75-7BD8-4385-ACB9-B8DCCD441429}" srcOrd="4" destOrd="0" parTransId="{76B18BA7-6819-4E60-A661-7E0FBDF3A9C7}" sibTransId="{E8D7AF2C-626E-4B27-9755-568EC7D0E25F}"/>
    <dgm:cxn modelId="{E950412E-2075-4DE6-B1E8-2A19A314D442}" type="presOf" srcId="{A88A5815-A194-4E9C-BAAF-BEDDB74D8B80}" destId="{49EAAE76-D618-4207-830D-E53C1B6EC226}" srcOrd="0" destOrd="0" presId="urn:microsoft.com/office/officeart/2018/2/layout/IconVerticalSolidList"/>
    <dgm:cxn modelId="{230FDF2F-45B5-4002-BD6D-88DCB93B7732}" type="presOf" srcId="{96BA8CB8-E1E1-497B-AAD5-B0099B9B7126}" destId="{E68F0B12-0E50-4D64-A287-6861B0B83317}" srcOrd="0" destOrd="0" presId="urn:microsoft.com/office/officeart/2018/2/layout/IconVerticalSolidList"/>
    <dgm:cxn modelId="{B84AAC41-623C-4411-AADF-3BE68EF4418F}" srcId="{A88A5815-A194-4E9C-BAAF-BEDDB74D8B80}" destId="{96BA8CB8-E1E1-497B-AAD5-B0099B9B7126}" srcOrd="2" destOrd="0" parTransId="{26238533-27B9-484D-ABC3-E0FEDA157673}" sibTransId="{17EB2A49-5CEC-4A73-BF42-306C2A914D5D}"/>
    <dgm:cxn modelId="{02BB2F65-430D-481B-A946-60DFA9BB29DD}" srcId="{A88A5815-A194-4E9C-BAAF-BEDDB74D8B80}" destId="{84BA8AFE-E547-4F20-99D5-9D36A1B5F79D}" srcOrd="1" destOrd="0" parTransId="{3E7AF9CA-FDEE-48EA-A5CA-8CBAEE6B8884}" sibTransId="{957FE0C4-F816-4F26-918B-96F244070347}"/>
    <dgm:cxn modelId="{77189A48-2592-44EA-935C-4DE74C765EC6}" type="presOf" srcId="{84BA8AFE-E547-4F20-99D5-9D36A1B5F79D}" destId="{29C0FCBE-79FD-458D-8831-554E98A5CAED}" srcOrd="0" destOrd="0" presId="urn:microsoft.com/office/officeart/2018/2/layout/IconVerticalSolidList"/>
    <dgm:cxn modelId="{EBF71D69-39F4-421A-9C8E-DDF3487C5696}" type="presOf" srcId="{0EC46837-3831-4B2B-98D2-44D1C7F069E0}" destId="{3A8AB521-8A53-41E7-8060-090F1780FB95}" srcOrd="0" destOrd="0" presId="urn:microsoft.com/office/officeart/2018/2/layout/IconVerticalSolidList"/>
    <dgm:cxn modelId="{F220A7A9-18F2-48FB-A4AC-A5C14419E9CB}" srcId="{A88A5815-A194-4E9C-BAAF-BEDDB74D8B80}" destId="{17651558-CC5D-45F3-8F63-9760F7CDED18}" srcOrd="3" destOrd="0" parTransId="{70567B67-48D8-4BEE-8CAB-D9F6A5D6D20C}" sibTransId="{59FBCC02-7A59-4FA0-803B-8D1466AEC55D}"/>
    <dgm:cxn modelId="{E13EC7D8-A63A-48AD-B186-A36EA4BB758A}" srcId="{A88A5815-A194-4E9C-BAAF-BEDDB74D8B80}" destId="{0EC46837-3831-4B2B-98D2-44D1C7F069E0}" srcOrd="0" destOrd="0" parTransId="{ABC69707-6D65-4CDA-9B70-E1C818C3EBB9}" sibTransId="{49D7D3E5-29D6-4792-8BC6-357866BAC0F6}"/>
    <dgm:cxn modelId="{3A0632D9-60C5-4D48-AD06-D657DACE8B4A}" type="presOf" srcId="{17651558-CC5D-45F3-8F63-9760F7CDED18}" destId="{4A4C48FF-9EC7-477A-B059-5C6752AB5920}" srcOrd="0" destOrd="0" presId="urn:microsoft.com/office/officeart/2018/2/layout/IconVerticalSolidList"/>
    <dgm:cxn modelId="{299E0EE2-B099-4ED9-91C6-6AED304C7082}" type="presOf" srcId="{10B2DF75-7BD8-4385-ACB9-B8DCCD441429}" destId="{10CD190E-EB99-45BB-8AAD-601920BFCE31}" srcOrd="0" destOrd="0" presId="urn:microsoft.com/office/officeart/2018/2/layout/IconVerticalSolidList"/>
    <dgm:cxn modelId="{2CEB3BB3-974F-4810-8731-207A2AC9C4FB}" type="presParOf" srcId="{49EAAE76-D618-4207-830D-E53C1B6EC226}" destId="{8BB1D373-0503-4C3A-AAF6-453AEF4BC14D}" srcOrd="0" destOrd="0" presId="urn:microsoft.com/office/officeart/2018/2/layout/IconVerticalSolidList"/>
    <dgm:cxn modelId="{59A6BD9B-DF26-4CEF-B8A3-F4BB76EEF8FE}" type="presParOf" srcId="{8BB1D373-0503-4C3A-AAF6-453AEF4BC14D}" destId="{D980AA00-71B4-43C7-AB00-C3718BD0FD1E}" srcOrd="0" destOrd="0" presId="urn:microsoft.com/office/officeart/2018/2/layout/IconVerticalSolidList"/>
    <dgm:cxn modelId="{0827CBB1-9679-404E-B042-107233C6ADBB}" type="presParOf" srcId="{8BB1D373-0503-4C3A-AAF6-453AEF4BC14D}" destId="{E0F98EE1-0745-40F1-837C-6BD0432180B8}" srcOrd="1" destOrd="0" presId="urn:microsoft.com/office/officeart/2018/2/layout/IconVerticalSolidList"/>
    <dgm:cxn modelId="{2AC91182-3489-4404-9FFC-020A10AB06FF}" type="presParOf" srcId="{8BB1D373-0503-4C3A-AAF6-453AEF4BC14D}" destId="{99C05FB5-DE41-422A-A315-7D5226619570}" srcOrd="2" destOrd="0" presId="urn:microsoft.com/office/officeart/2018/2/layout/IconVerticalSolidList"/>
    <dgm:cxn modelId="{5165B461-BD63-4D6C-B73D-F66BF9EA390F}" type="presParOf" srcId="{8BB1D373-0503-4C3A-AAF6-453AEF4BC14D}" destId="{3A8AB521-8A53-41E7-8060-090F1780FB95}" srcOrd="3" destOrd="0" presId="urn:microsoft.com/office/officeart/2018/2/layout/IconVerticalSolidList"/>
    <dgm:cxn modelId="{9B41D9DE-FB69-4891-B0C4-38AFC907665E}" type="presParOf" srcId="{49EAAE76-D618-4207-830D-E53C1B6EC226}" destId="{532B508E-BB76-4305-8755-E31301574386}" srcOrd="1" destOrd="0" presId="urn:microsoft.com/office/officeart/2018/2/layout/IconVerticalSolidList"/>
    <dgm:cxn modelId="{81E37414-5BA2-4837-B5CD-F7BD26BC364A}" type="presParOf" srcId="{49EAAE76-D618-4207-830D-E53C1B6EC226}" destId="{357427EF-15A0-4CC2-951F-F3D2323F199A}" srcOrd="2" destOrd="0" presId="urn:microsoft.com/office/officeart/2018/2/layout/IconVerticalSolidList"/>
    <dgm:cxn modelId="{FC12DD06-DC4E-4071-8454-22E65E1BE1A7}" type="presParOf" srcId="{357427EF-15A0-4CC2-951F-F3D2323F199A}" destId="{D277F6AC-1488-4A3A-A4AF-2E3582C25FFD}" srcOrd="0" destOrd="0" presId="urn:microsoft.com/office/officeart/2018/2/layout/IconVerticalSolidList"/>
    <dgm:cxn modelId="{5310E5C1-0C87-4BDE-9B9C-B6109DE43641}" type="presParOf" srcId="{357427EF-15A0-4CC2-951F-F3D2323F199A}" destId="{191985FE-6243-40F2-B08A-F94676906ED2}" srcOrd="1" destOrd="0" presId="urn:microsoft.com/office/officeart/2018/2/layout/IconVerticalSolidList"/>
    <dgm:cxn modelId="{421E411D-751E-4D3F-A07E-9C08A278C4AC}" type="presParOf" srcId="{357427EF-15A0-4CC2-951F-F3D2323F199A}" destId="{DF2BD190-F140-467C-B086-6595E4CB7D81}" srcOrd="2" destOrd="0" presId="urn:microsoft.com/office/officeart/2018/2/layout/IconVerticalSolidList"/>
    <dgm:cxn modelId="{0FFC1545-ADC6-4978-852F-2EA8BF5075FB}" type="presParOf" srcId="{357427EF-15A0-4CC2-951F-F3D2323F199A}" destId="{29C0FCBE-79FD-458D-8831-554E98A5CAED}" srcOrd="3" destOrd="0" presId="urn:microsoft.com/office/officeart/2018/2/layout/IconVerticalSolidList"/>
    <dgm:cxn modelId="{416C5B09-F119-4EDC-91D5-AA47C636A9B4}" type="presParOf" srcId="{49EAAE76-D618-4207-830D-E53C1B6EC226}" destId="{273EC212-1C14-4741-81CC-BD6B48A846DF}" srcOrd="3" destOrd="0" presId="urn:microsoft.com/office/officeart/2018/2/layout/IconVerticalSolidList"/>
    <dgm:cxn modelId="{17F31466-E22D-44C6-81F3-7CB16D9362D2}" type="presParOf" srcId="{49EAAE76-D618-4207-830D-E53C1B6EC226}" destId="{AE659B89-D539-472A-819E-94514833E03C}" srcOrd="4" destOrd="0" presId="urn:microsoft.com/office/officeart/2018/2/layout/IconVerticalSolidList"/>
    <dgm:cxn modelId="{1734E81E-020C-408B-B561-E7D371231DAB}" type="presParOf" srcId="{AE659B89-D539-472A-819E-94514833E03C}" destId="{425E30CA-1E6C-4BCE-965C-53FE25420823}" srcOrd="0" destOrd="0" presId="urn:microsoft.com/office/officeart/2018/2/layout/IconVerticalSolidList"/>
    <dgm:cxn modelId="{B513D5A1-923E-4CDB-A55B-BE3615966E44}" type="presParOf" srcId="{AE659B89-D539-472A-819E-94514833E03C}" destId="{9839EB16-483B-466F-AED2-2EE26405065F}" srcOrd="1" destOrd="0" presId="urn:microsoft.com/office/officeart/2018/2/layout/IconVerticalSolidList"/>
    <dgm:cxn modelId="{42DE6711-7566-4458-AF43-4133D9B8E5D9}" type="presParOf" srcId="{AE659B89-D539-472A-819E-94514833E03C}" destId="{3D6ADAF0-B823-45DC-8537-57E8FB120577}" srcOrd="2" destOrd="0" presId="urn:microsoft.com/office/officeart/2018/2/layout/IconVerticalSolidList"/>
    <dgm:cxn modelId="{B3E94BC1-9DC2-4AA5-BE95-23011880605B}" type="presParOf" srcId="{AE659B89-D539-472A-819E-94514833E03C}" destId="{E68F0B12-0E50-4D64-A287-6861B0B83317}" srcOrd="3" destOrd="0" presId="urn:microsoft.com/office/officeart/2018/2/layout/IconVerticalSolidList"/>
    <dgm:cxn modelId="{47064632-50D8-42BA-AAE1-C66EDD8D8364}" type="presParOf" srcId="{49EAAE76-D618-4207-830D-E53C1B6EC226}" destId="{200B9659-C1F9-4F0F-AD5A-F17972B309A5}" srcOrd="5" destOrd="0" presId="urn:microsoft.com/office/officeart/2018/2/layout/IconVerticalSolidList"/>
    <dgm:cxn modelId="{7531D2D1-10C8-43E4-A0D3-F48FEFBE71D2}" type="presParOf" srcId="{49EAAE76-D618-4207-830D-E53C1B6EC226}" destId="{A8E4047F-4B2B-4761-B1EB-AA6B34F81FBB}" srcOrd="6" destOrd="0" presId="urn:microsoft.com/office/officeart/2018/2/layout/IconVerticalSolidList"/>
    <dgm:cxn modelId="{326DB60A-2BB8-4DE1-A94C-5D7D376968CB}" type="presParOf" srcId="{A8E4047F-4B2B-4761-B1EB-AA6B34F81FBB}" destId="{B1B76006-76A6-4EAD-9A61-67BD5AA3F711}" srcOrd="0" destOrd="0" presId="urn:microsoft.com/office/officeart/2018/2/layout/IconVerticalSolidList"/>
    <dgm:cxn modelId="{7CAD1887-168D-4C16-B2D2-3A7CC59BC820}" type="presParOf" srcId="{A8E4047F-4B2B-4761-B1EB-AA6B34F81FBB}" destId="{68F0D37B-A45C-414F-B269-824500E5E4C5}" srcOrd="1" destOrd="0" presId="urn:microsoft.com/office/officeart/2018/2/layout/IconVerticalSolidList"/>
    <dgm:cxn modelId="{A1EBD052-09C2-4A75-814A-2D16B15F8A8B}" type="presParOf" srcId="{A8E4047F-4B2B-4761-B1EB-AA6B34F81FBB}" destId="{7FD566FE-00CC-4760-A77A-473FF0CDA6E1}" srcOrd="2" destOrd="0" presId="urn:microsoft.com/office/officeart/2018/2/layout/IconVerticalSolidList"/>
    <dgm:cxn modelId="{A575E0F3-E5F6-4EB8-849B-39991966155E}" type="presParOf" srcId="{A8E4047F-4B2B-4761-B1EB-AA6B34F81FBB}" destId="{4A4C48FF-9EC7-477A-B059-5C6752AB5920}" srcOrd="3" destOrd="0" presId="urn:microsoft.com/office/officeart/2018/2/layout/IconVerticalSolidList"/>
    <dgm:cxn modelId="{4C358AB2-BF3C-46EF-A0FF-9E1B6845D467}" type="presParOf" srcId="{49EAAE76-D618-4207-830D-E53C1B6EC226}" destId="{140EC6AE-28B9-4991-819A-804E9361C2C9}" srcOrd="7" destOrd="0" presId="urn:microsoft.com/office/officeart/2018/2/layout/IconVerticalSolidList"/>
    <dgm:cxn modelId="{2F01A442-D9BD-4821-93AA-BE3380C117C9}" type="presParOf" srcId="{49EAAE76-D618-4207-830D-E53C1B6EC226}" destId="{53713166-12FA-462A-82D9-610B30D3FDE2}" srcOrd="8" destOrd="0" presId="urn:microsoft.com/office/officeart/2018/2/layout/IconVerticalSolidList"/>
    <dgm:cxn modelId="{02279688-2B1B-45FA-A493-C36943536C2C}" type="presParOf" srcId="{53713166-12FA-462A-82D9-610B30D3FDE2}" destId="{8B6D47F4-170C-4B2D-9FBB-E3FA9F2627E6}" srcOrd="0" destOrd="0" presId="urn:microsoft.com/office/officeart/2018/2/layout/IconVerticalSolidList"/>
    <dgm:cxn modelId="{74F6A1A3-A528-4732-BD69-46DA69C878A8}" type="presParOf" srcId="{53713166-12FA-462A-82D9-610B30D3FDE2}" destId="{06ED02C0-461F-4A5C-A867-7D22AF4065DF}" srcOrd="1" destOrd="0" presId="urn:microsoft.com/office/officeart/2018/2/layout/IconVerticalSolidList"/>
    <dgm:cxn modelId="{324BEC6F-F7D1-4CFB-9F6F-D4F6C04FFCB8}" type="presParOf" srcId="{53713166-12FA-462A-82D9-610B30D3FDE2}" destId="{94D3CAC4-6B12-4657-906D-B2868E8DE395}" srcOrd="2" destOrd="0" presId="urn:microsoft.com/office/officeart/2018/2/layout/IconVerticalSolidList"/>
    <dgm:cxn modelId="{0BCA6682-7619-46A2-9E60-08E1592C6683}" type="presParOf" srcId="{53713166-12FA-462A-82D9-610B30D3FDE2}" destId="{10CD190E-EB99-45BB-8AAD-601920BFCE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5F412B-A129-4B1D-BD33-E8476BCADA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C08AC60-D187-4BAD-AADB-5DF38469FE6B}">
      <dgm:prSet/>
      <dgm:spPr/>
      <dgm:t>
        <a:bodyPr/>
        <a:lstStyle/>
        <a:p>
          <a:r>
            <a:rPr lang="es-AR" b="1" dirty="0">
              <a:solidFill>
                <a:schemeClr val="tx1"/>
              </a:solidFill>
            </a:rPr>
            <a:t>OBLIGACIONES DE VALOR</a:t>
          </a:r>
          <a:r>
            <a:rPr lang="es-AR" dirty="0"/>
            <a:t> </a:t>
          </a:r>
          <a:endParaRPr lang="en-US" dirty="0"/>
        </a:p>
      </dgm:t>
    </dgm:pt>
    <dgm:pt modelId="{D06557E3-E16B-42DB-8FC6-043C0F1195FA}" type="parTrans" cxnId="{B638B4E6-B652-42A3-81FB-F891BCC3C4B0}">
      <dgm:prSet/>
      <dgm:spPr/>
      <dgm:t>
        <a:bodyPr/>
        <a:lstStyle/>
        <a:p>
          <a:endParaRPr lang="en-US"/>
        </a:p>
      </dgm:t>
    </dgm:pt>
    <dgm:pt modelId="{EF67FA69-B539-4D08-9F58-D79AB89D8BC5}" type="sibTrans" cxnId="{B638B4E6-B652-42A3-81FB-F891BCC3C4B0}">
      <dgm:prSet/>
      <dgm:spPr/>
      <dgm:t>
        <a:bodyPr/>
        <a:lstStyle/>
        <a:p>
          <a:endParaRPr lang="en-US"/>
        </a:p>
      </dgm:t>
    </dgm:pt>
    <dgm:pt modelId="{E48A8B25-7E64-4B35-9373-95A76345251F}">
      <dgm:prSet/>
      <dgm:spPr/>
      <dgm:t>
        <a:bodyPr/>
        <a:lstStyle/>
        <a:p>
          <a:r>
            <a:rPr lang="es-AR" b="1" dirty="0">
              <a:solidFill>
                <a:schemeClr val="tx1"/>
              </a:solidFill>
            </a:rPr>
            <a:t>TASAS AGRAVADAS</a:t>
          </a:r>
          <a:endParaRPr lang="en-US" b="1" dirty="0">
            <a:solidFill>
              <a:schemeClr val="tx1"/>
            </a:solidFill>
          </a:endParaRPr>
        </a:p>
      </dgm:t>
    </dgm:pt>
    <dgm:pt modelId="{D0FDA570-8919-4A9E-9CBA-5E4B9A6F9D44}" type="parTrans" cxnId="{C89C8C91-A1A5-4C9E-ABFA-4B4AB159FEAA}">
      <dgm:prSet/>
      <dgm:spPr/>
      <dgm:t>
        <a:bodyPr/>
        <a:lstStyle/>
        <a:p>
          <a:endParaRPr lang="en-US"/>
        </a:p>
      </dgm:t>
    </dgm:pt>
    <dgm:pt modelId="{E7436B1F-D767-48BE-8A09-A5B4FA2583AE}" type="sibTrans" cxnId="{C89C8C91-A1A5-4C9E-ABFA-4B4AB159FEAA}">
      <dgm:prSet/>
      <dgm:spPr/>
      <dgm:t>
        <a:bodyPr/>
        <a:lstStyle/>
        <a:p>
          <a:endParaRPr lang="en-US"/>
        </a:p>
      </dgm:t>
    </dgm:pt>
    <dgm:pt modelId="{4FE7E9D7-6444-4461-9809-5D930C21CE96}">
      <dgm:prSet/>
      <dgm:spPr/>
      <dgm:t>
        <a:bodyPr/>
        <a:lstStyle/>
        <a:p>
          <a:r>
            <a:rPr lang="es-AR" b="1" dirty="0">
              <a:solidFill>
                <a:schemeClr val="tx1"/>
              </a:solidFill>
            </a:rPr>
            <a:t>CAPITALIZACION (ART. 770  inc. b) y c) CCCN)</a:t>
          </a:r>
          <a:endParaRPr lang="en-US" b="1" dirty="0">
            <a:solidFill>
              <a:schemeClr val="tx1"/>
            </a:solidFill>
          </a:endParaRPr>
        </a:p>
      </dgm:t>
    </dgm:pt>
    <dgm:pt modelId="{28EAE464-138C-40CB-AD9A-E8B4F389E932}" type="parTrans" cxnId="{9FAF2E86-9D60-4801-8277-6E922B19F254}">
      <dgm:prSet/>
      <dgm:spPr/>
      <dgm:t>
        <a:bodyPr/>
        <a:lstStyle/>
        <a:p>
          <a:endParaRPr lang="en-US"/>
        </a:p>
      </dgm:t>
    </dgm:pt>
    <dgm:pt modelId="{A66C65B0-AEA4-420D-A94B-0A09396C3F15}" type="sibTrans" cxnId="{9FAF2E86-9D60-4801-8277-6E922B19F254}">
      <dgm:prSet/>
      <dgm:spPr/>
      <dgm:t>
        <a:bodyPr/>
        <a:lstStyle/>
        <a:p>
          <a:endParaRPr lang="en-US"/>
        </a:p>
      </dgm:t>
    </dgm:pt>
    <dgm:pt modelId="{85946BE8-D8A5-42B8-A979-B9F9B2F172F1}">
      <dgm:prSet/>
      <dgm:spPr/>
      <dgm:t>
        <a:bodyPr/>
        <a:lstStyle/>
        <a:p>
          <a:pPr algn="just"/>
          <a:r>
            <a:rPr lang="es-ES" dirty="0"/>
            <a:t>“VÁZQUEZ, MABEL ARGENTINA Y OTRO c/ POLETTI, MARIO Y  OTROS s/ DAÑOS Y PERJUICIOS DERIVADOS DE LA  RESPONSABILIDAD POR EL EJERCICIO PROFESIONAL” (Expediente  JNQCI3 </a:t>
          </a:r>
          <a:r>
            <a:rPr lang="es-ES" dirty="0" err="1"/>
            <a:t>N°</a:t>
          </a:r>
          <a:r>
            <a:rPr lang="es-ES" dirty="0"/>
            <a:t> 508.811 – Año 2015), TSJ Ac. 11/2024</a:t>
          </a:r>
          <a:endParaRPr lang="en-US" dirty="0"/>
        </a:p>
      </dgm:t>
    </dgm:pt>
    <dgm:pt modelId="{B9E72516-4921-4330-A008-90FB06CF965A}" type="parTrans" cxnId="{716C4533-F84B-4B0D-A4C4-8B1E05F42194}">
      <dgm:prSet/>
      <dgm:spPr/>
      <dgm:t>
        <a:bodyPr/>
        <a:lstStyle/>
        <a:p>
          <a:endParaRPr lang="en-US"/>
        </a:p>
      </dgm:t>
    </dgm:pt>
    <dgm:pt modelId="{8D2FA17B-6833-4123-ACEA-2AA245FA6B3F}" type="sibTrans" cxnId="{716C4533-F84B-4B0D-A4C4-8B1E05F42194}">
      <dgm:prSet/>
      <dgm:spPr/>
      <dgm:t>
        <a:bodyPr/>
        <a:lstStyle/>
        <a:p>
          <a:endParaRPr lang="en-US"/>
        </a:p>
      </dgm:t>
    </dgm:pt>
    <dgm:pt modelId="{3C9BE65C-F4E6-491E-BEB8-0155E4050882}">
      <dgm:prSet/>
      <dgm:spPr/>
      <dgm:t>
        <a:bodyPr/>
        <a:lstStyle/>
        <a:p>
          <a:pPr algn="just"/>
          <a:r>
            <a:rPr lang="es-ES" dirty="0"/>
            <a:t>“OLIVA, FABIO OMAR C/ COMA S.A. S/ DESPIDO” CSJN Fallos: 347:100, sentencia del 29/02/2024)</a:t>
          </a:r>
          <a:endParaRPr lang="en-US" dirty="0"/>
        </a:p>
      </dgm:t>
    </dgm:pt>
    <dgm:pt modelId="{7114A876-E682-4B9B-BBA1-B30E9657D0A3}" type="parTrans" cxnId="{EED3EB0E-C34D-4AC7-9B91-B53E1671AB38}">
      <dgm:prSet/>
      <dgm:spPr/>
      <dgm:t>
        <a:bodyPr/>
        <a:lstStyle/>
        <a:p>
          <a:endParaRPr lang="en-US"/>
        </a:p>
      </dgm:t>
    </dgm:pt>
    <dgm:pt modelId="{6E7C376C-FA98-473A-82AC-2A9555F49FA3}" type="sibTrans" cxnId="{EED3EB0E-C34D-4AC7-9B91-B53E1671AB38}">
      <dgm:prSet/>
      <dgm:spPr/>
      <dgm:t>
        <a:bodyPr/>
        <a:lstStyle/>
        <a:p>
          <a:endParaRPr lang="en-US"/>
        </a:p>
      </dgm:t>
    </dgm:pt>
    <dgm:pt modelId="{0CAF0E50-1234-42AF-94E3-AB60B651D28F}">
      <dgm:prSet/>
      <dgm:spPr/>
      <dgm:t>
        <a:bodyPr/>
        <a:lstStyle/>
        <a:p>
          <a:r>
            <a:rPr lang="es-AR" b="1" i="0" baseline="0" dirty="0">
              <a:solidFill>
                <a:schemeClr val="tx1"/>
              </a:solidFill>
            </a:rPr>
            <a:t>DECLARACION DE INCONSTITUCIONALIDAD </a:t>
          </a:r>
          <a:endParaRPr lang="en-US" b="1" dirty="0">
            <a:solidFill>
              <a:schemeClr val="tx1"/>
            </a:solidFill>
          </a:endParaRPr>
        </a:p>
      </dgm:t>
    </dgm:pt>
    <dgm:pt modelId="{92744D1D-D5F5-4A32-98BD-4DEE17D454F5}" type="parTrans" cxnId="{DC4DE1C7-DDB0-457D-A7C6-B6640C592EBB}">
      <dgm:prSet/>
      <dgm:spPr/>
      <dgm:t>
        <a:bodyPr/>
        <a:lstStyle/>
        <a:p>
          <a:endParaRPr lang="en-US"/>
        </a:p>
      </dgm:t>
    </dgm:pt>
    <dgm:pt modelId="{21F30C41-B4E4-4C6A-8B0B-D7988FC96095}" type="sibTrans" cxnId="{DC4DE1C7-DDB0-457D-A7C6-B6640C592EBB}">
      <dgm:prSet/>
      <dgm:spPr/>
      <dgm:t>
        <a:bodyPr/>
        <a:lstStyle/>
        <a:p>
          <a:endParaRPr lang="en-US"/>
        </a:p>
      </dgm:t>
    </dgm:pt>
    <dgm:pt modelId="{E53E866A-3643-4A93-923D-4D27388406A8}">
      <dgm:prSet/>
      <dgm:spPr/>
      <dgm:t>
        <a:bodyPr/>
        <a:lstStyle/>
        <a:p>
          <a:pPr algn="just"/>
          <a:r>
            <a:rPr lang="es-ES" b="0" i="0" baseline="0" dirty="0"/>
            <a:t>MONSALVE CANDIA ENZO GASTON C/ SILVA VALDERAS AMADOR HERNAN Y OTRO S/D Y P DERIVADOS DEL USO DE AUTOMOTORES (CON LESION O MUERTE)” (JNQCI3 EXP 513116/2016) Sala I. Mayo de 2023</a:t>
          </a:r>
          <a:endParaRPr lang="en-US" dirty="0"/>
        </a:p>
      </dgm:t>
    </dgm:pt>
    <dgm:pt modelId="{A5E712C5-C013-4EE7-84D4-2E9712536B33}" type="parTrans" cxnId="{116D36FA-6943-4D14-B6A0-769C7822E54A}">
      <dgm:prSet/>
      <dgm:spPr/>
      <dgm:t>
        <a:bodyPr/>
        <a:lstStyle/>
        <a:p>
          <a:endParaRPr lang="en-US"/>
        </a:p>
      </dgm:t>
    </dgm:pt>
    <dgm:pt modelId="{473C4924-968F-475B-A030-B4FE348D21F9}" type="sibTrans" cxnId="{116D36FA-6943-4D14-B6A0-769C7822E54A}">
      <dgm:prSet/>
      <dgm:spPr/>
      <dgm:t>
        <a:bodyPr/>
        <a:lstStyle/>
        <a:p>
          <a:endParaRPr lang="en-US"/>
        </a:p>
      </dgm:t>
    </dgm:pt>
    <dgm:pt modelId="{F821DB73-E56C-4211-82D4-E3A3362E6C53}">
      <dgm:prSet/>
      <dgm:spPr/>
      <dgm:t>
        <a:bodyPr/>
        <a:lstStyle/>
        <a:p>
          <a:pPr algn="just"/>
          <a:r>
            <a:rPr lang="es-ES" b="0" i="0" baseline="0" dirty="0"/>
            <a:t>BARRIOS, HÉCTOR F. Y OTRA C. LASCANO, SANDRA B. Y OTRA S/ DAÑOS Y PERJUICIOS • 17/04/2024 Causa: C.124.096 Cita: TR LALEY AR/JUR/39975/2024</a:t>
          </a:r>
          <a:endParaRPr lang="en-US" dirty="0"/>
        </a:p>
      </dgm:t>
    </dgm:pt>
    <dgm:pt modelId="{AFACFD6E-94FF-4715-9E93-4152C097BA3B}" type="parTrans" cxnId="{FB85B4E2-29F1-4487-A610-0C63E9C2562F}">
      <dgm:prSet/>
      <dgm:spPr/>
      <dgm:t>
        <a:bodyPr/>
        <a:lstStyle/>
        <a:p>
          <a:endParaRPr lang="en-US"/>
        </a:p>
      </dgm:t>
    </dgm:pt>
    <dgm:pt modelId="{48D8BAD1-0362-49AE-86B9-5EEB3C731413}" type="sibTrans" cxnId="{FB85B4E2-29F1-4487-A610-0C63E9C2562F}">
      <dgm:prSet/>
      <dgm:spPr/>
      <dgm:t>
        <a:bodyPr/>
        <a:lstStyle/>
        <a:p>
          <a:endParaRPr lang="en-US"/>
        </a:p>
      </dgm:t>
    </dgm:pt>
    <dgm:pt modelId="{C84D1F9E-6EBB-4417-BA8E-E7A121FDD924}">
      <dgm:prSet/>
      <dgm:spPr/>
      <dgm:t>
        <a:bodyPr/>
        <a:lstStyle/>
        <a:p>
          <a:pPr algn="just"/>
          <a:endParaRPr lang="en-US" dirty="0"/>
        </a:p>
      </dgm:t>
    </dgm:pt>
    <dgm:pt modelId="{3DAC46DD-6EFB-4B4A-9CD6-CEAE0D0C3004}" type="parTrans" cxnId="{0BA59515-0A25-4996-8395-FA61A1E2EC5B}">
      <dgm:prSet/>
      <dgm:spPr/>
    </dgm:pt>
    <dgm:pt modelId="{BCFCDB69-B60A-4F9C-8DCA-E8ED74D93D21}" type="sibTrans" cxnId="{0BA59515-0A25-4996-8395-FA61A1E2EC5B}">
      <dgm:prSet/>
      <dgm:spPr/>
    </dgm:pt>
    <dgm:pt modelId="{D263B408-0303-4118-BEFD-C9DD54030D26}">
      <dgm:prSet/>
      <dgm:spPr/>
      <dgm:t>
        <a:bodyPr/>
        <a:lstStyle/>
        <a:p>
          <a:pPr algn="just"/>
          <a:r>
            <a:rPr lang="es-AR" dirty="0"/>
            <a:t>VILLEGAS DAVID GERMAN c/RTS COMISSIONING S.A. s/ DESPIDO” JNQLA4 532376/2021. 30-07-2025 (MAYORIA PAMPHILE-VIELMA) SE DECLARA INCONSTITUCIONALIDAD SE FIJA RIPTE + 8%. SALA I</a:t>
          </a:r>
          <a:endParaRPr lang="en-US" dirty="0"/>
        </a:p>
      </dgm:t>
    </dgm:pt>
    <dgm:pt modelId="{7DD9A88F-0C69-432F-989C-98353705F92B}" type="parTrans" cxnId="{8089ED14-CA11-4B8B-B646-9B8F413DFA5B}">
      <dgm:prSet/>
      <dgm:spPr/>
    </dgm:pt>
    <dgm:pt modelId="{51A5EA13-B0E5-4070-90A5-9A587CA7CAD0}" type="sibTrans" cxnId="{8089ED14-CA11-4B8B-B646-9B8F413DFA5B}">
      <dgm:prSet/>
      <dgm:spPr/>
    </dgm:pt>
    <dgm:pt modelId="{D08E93C1-13C6-4A4E-B57D-3DE3FDC67627}">
      <dgm:prSet/>
      <dgm:spPr/>
      <dgm:t>
        <a:bodyPr/>
        <a:lstStyle/>
        <a:p>
          <a:pPr algn="just"/>
          <a:r>
            <a:rPr lang="es-ES" dirty="0"/>
            <a:t>BLANES PEREYRA NICOLAS EMILIO c/ OLCA S.A. s/ DESPIDO Y COBRO DE HABERES JNQLA2 538619/2023. 1-10-2025 (mayoría PAMPHILE-CLERICI)</a:t>
          </a:r>
          <a:endParaRPr lang="es-AR" dirty="0"/>
        </a:p>
      </dgm:t>
    </dgm:pt>
    <dgm:pt modelId="{DC41796E-8B9B-4641-9856-30502E2743E9}" type="parTrans" cxnId="{302D36F2-B7DB-4DDB-A7FF-32FB619E8607}">
      <dgm:prSet/>
      <dgm:spPr/>
      <dgm:t>
        <a:bodyPr/>
        <a:lstStyle/>
        <a:p>
          <a:endParaRPr lang="es-AR"/>
        </a:p>
      </dgm:t>
    </dgm:pt>
    <dgm:pt modelId="{34C7AB7A-E2D9-48F5-9873-DBBB563C6A7E}" type="sibTrans" cxnId="{302D36F2-B7DB-4DDB-A7FF-32FB619E8607}">
      <dgm:prSet/>
      <dgm:spPr/>
      <dgm:t>
        <a:bodyPr/>
        <a:lstStyle/>
        <a:p>
          <a:endParaRPr lang="es-AR"/>
        </a:p>
      </dgm:t>
    </dgm:pt>
    <dgm:pt modelId="{936E8571-AB51-4FAE-B9E7-35D0012CE675}" type="pres">
      <dgm:prSet presAssocID="{E55F412B-A129-4B1D-BD33-E8476BCADA87}" presName="linear" presStyleCnt="0">
        <dgm:presLayoutVars>
          <dgm:dir/>
          <dgm:animLvl val="lvl"/>
          <dgm:resizeHandles val="exact"/>
        </dgm:presLayoutVars>
      </dgm:prSet>
      <dgm:spPr/>
    </dgm:pt>
    <dgm:pt modelId="{7A7BEB84-9DB2-4ED0-BA21-97ECE30A56B1}" type="pres">
      <dgm:prSet presAssocID="{BC08AC60-D187-4BAD-AADB-5DF38469FE6B}" presName="parentLin" presStyleCnt="0"/>
      <dgm:spPr/>
    </dgm:pt>
    <dgm:pt modelId="{0F07A0E0-F014-43B5-9092-0D4096984012}" type="pres">
      <dgm:prSet presAssocID="{BC08AC60-D187-4BAD-AADB-5DF38469FE6B}" presName="parentLeftMargin" presStyleLbl="node1" presStyleIdx="0" presStyleCnt="4"/>
      <dgm:spPr/>
    </dgm:pt>
    <dgm:pt modelId="{3795A4C1-09CC-44BE-8EA1-90CA620796A9}" type="pres">
      <dgm:prSet presAssocID="{BC08AC60-D187-4BAD-AADB-5DF38469FE6B}" presName="parentText" presStyleLbl="node1" presStyleIdx="0" presStyleCnt="4">
        <dgm:presLayoutVars>
          <dgm:chMax val="0"/>
          <dgm:bulletEnabled val="1"/>
        </dgm:presLayoutVars>
      </dgm:prSet>
      <dgm:spPr/>
    </dgm:pt>
    <dgm:pt modelId="{C7C009AA-52AD-459B-B985-CB70AD4CD890}" type="pres">
      <dgm:prSet presAssocID="{BC08AC60-D187-4BAD-AADB-5DF38469FE6B}" presName="negativeSpace" presStyleCnt="0"/>
      <dgm:spPr/>
    </dgm:pt>
    <dgm:pt modelId="{E6E768A8-0FA4-407E-BDD2-7AEF8A67F301}" type="pres">
      <dgm:prSet presAssocID="{BC08AC60-D187-4BAD-AADB-5DF38469FE6B}" presName="childText" presStyleLbl="conFgAcc1" presStyleIdx="0" presStyleCnt="4">
        <dgm:presLayoutVars>
          <dgm:bulletEnabled val="1"/>
        </dgm:presLayoutVars>
      </dgm:prSet>
      <dgm:spPr/>
    </dgm:pt>
    <dgm:pt modelId="{DD1D6261-50E3-4277-ACD8-7C98C49B3CC8}" type="pres">
      <dgm:prSet presAssocID="{EF67FA69-B539-4D08-9F58-D79AB89D8BC5}" presName="spaceBetweenRectangles" presStyleCnt="0"/>
      <dgm:spPr/>
    </dgm:pt>
    <dgm:pt modelId="{D6BC9B7D-F15A-4E9F-8924-10B0D4592D8C}" type="pres">
      <dgm:prSet presAssocID="{E48A8B25-7E64-4B35-9373-95A76345251F}" presName="parentLin" presStyleCnt="0"/>
      <dgm:spPr/>
    </dgm:pt>
    <dgm:pt modelId="{B3E1921F-59D4-42FF-9676-8C6052957E6D}" type="pres">
      <dgm:prSet presAssocID="{E48A8B25-7E64-4B35-9373-95A76345251F}" presName="parentLeftMargin" presStyleLbl="node1" presStyleIdx="0" presStyleCnt="4"/>
      <dgm:spPr/>
    </dgm:pt>
    <dgm:pt modelId="{695A6D1C-B6C3-4632-8D72-410045734ADF}" type="pres">
      <dgm:prSet presAssocID="{E48A8B25-7E64-4B35-9373-95A76345251F}" presName="parentText" presStyleLbl="node1" presStyleIdx="1" presStyleCnt="4">
        <dgm:presLayoutVars>
          <dgm:chMax val="0"/>
          <dgm:bulletEnabled val="1"/>
        </dgm:presLayoutVars>
      </dgm:prSet>
      <dgm:spPr/>
    </dgm:pt>
    <dgm:pt modelId="{C1E28974-61E7-4C8A-BBA5-A269E4B727DF}" type="pres">
      <dgm:prSet presAssocID="{E48A8B25-7E64-4B35-9373-95A76345251F}" presName="negativeSpace" presStyleCnt="0"/>
      <dgm:spPr/>
    </dgm:pt>
    <dgm:pt modelId="{34BC964F-A85E-479C-A579-E350D9AF3B1F}" type="pres">
      <dgm:prSet presAssocID="{E48A8B25-7E64-4B35-9373-95A76345251F}" presName="childText" presStyleLbl="conFgAcc1" presStyleIdx="1" presStyleCnt="4">
        <dgm:presLayoutVars>
          <dgm:bulletEnabled val="1"/>
        </dgm:presLayoutVars>
      </dgm:prSet>
      <dgm:spPr/>
    </dgm:pt>
    <dgm:pt modelId="{FDEB4B65-A2E5-4138-9E53-4B22FFCE667A}" type="pres">
      <dgm:prSet presAssocID="{E7436B1F-D767-48BE-8A09-A5B4FA2583AE}" presName="spaceBetweenRectangles" presStyleCnt="0"/>
      <dgm:spPr/>
    </dgm:pt>
    <dgm:pt modelId="{42EC5ADB-AFF8-4043-90A0-AB7EA8740EF5}" type="pres">
      <dgm:prSet presAssocID="{4FE7E9D7-6444-4461-9809-5D930C21CE96}" presName="parentLin" presStyleCnt="0"/>
      <dgm:spPr/>
    </dgm:pt>
    <dgm:pt modelId="{77D32AE9-B618-4987-ABD2-4A048E3FF830}" type="pres">
      <dgm:prSet presAssocID="{4FE7E9D7-6444-4461-9809-5D930C21CE96}" presName="parentLeftMargin" presStyleLbl="node1" presStyleIdx="1" presStyleCnt="4"/>
      <dgm:spPr/>
    </dgm:pt>
    <dgm:pt modelId="{AA48B785-B47B-48D0-ADD8-56A05BB97F3B}" type="pres">
      <dgm:prSet presAssocID="{4FE7E9D7-6444-4461-9809-5D930C21CE96}" presName="parentText" presStyleLbl="node1" presStyleIdx="2" presStyleCnt="4">
        <dgm:presLayoutVars>
          <dgm:chMax val="0"/>
          <dgm:bulletEnabled val="1"/>
        </dgm:presLayoutVars>
      </dgm:prSet>
      <dgm:spPr/>
    </dgm:pt>
    <dgm:pt modelId="{A421C711-0719-4685-B56A-34567E0D62E3}" type="pres">
      <dgm:prSet presAssocID="{4FE7E9D7-6444-4461-9809-5D930C21CE96}" presName="negativeSpace" presStyleCnt="0"/>
      <dgm:spPr/>
    </dgm:pt>
    <dgm:pt modelId="{D2C5F40F-C1F5-417C-AFA4-FC4CF21AA01D}" type="pres">
      <dgm:prSet presAssocID="{4FE7E9D7-6444-4461-9809-5D930C21CE96}" presName="childText" presStyleLbl="conFgAcc1" presStyleIdx="2" presStyleCnt="4">
        <dgm:presLayoutVars>
          <dgm:bulletEnabled val="1"/>
        </dgm:presLayoutVars>
      </dgm:prSet>
      <dgm:spPr/>
    </dgm:pt>
    <dgm:pt modelId="{F021D8D0-2357-44A0-9AB9-39ACB685385A}" type="pres">
      <dgm:prSet presAssocID="{A66C65B0-AEA4-420D-A94B-0A09396C3F15}" presName="spaceBetweenRectangles" presStyleCnt="0"/>
      <dgm:spPr/>
    </dgm:pt>
    <dgm:pt modelId="{78B7700E-9D58-4E04-8D51-A51D0AEC82B5}" type="pres">
      <dgm:prSet presAssocID="{0CAF0E50-1234-42AF-94E3-AB60B651D28F}" presName="parentLin" presStyleCnt="0"/>
      <dgm:spPr/>
    </dgm:pt>
    <dgm:pt modelId="{2B9947E0-4255-4EE4-B1B6-1CE118147380}" type="pres">
      <dgm:prSet presAssocID="{0CAF0E50-1234-42AF-94E3-AB60B651D28F}" presName="parentLeftMargin" presStyleLbl="node1" presStyleIdx="2" presStyleCnt="4"/>
      <dgm:spPr/>
    </dgm:pt>
    <dgm:pt modelId="{F82FB0BD-5F4F-41D5-8FF6-8D781AE3760F}" type="pres">
      <dgm:prSet presAssocID="{0CAF0E50-1234-42AF-94E3-AB60B651D28F}" presName="parentText" presStyleLbl="node1" presStyleIdx="3" presStyleCnt="4">
        <dgm:presLayoutVars>
          <dgm:chMax val="0"/>
          <dgm:bulletEnabled val="1"/>
        </dgm:presLayoutVars>
      </dgm:prSet>
      <dgm:spPr/>
    </dgm:pt>
    <dgm:pt modelId="{AF1F9AC7-1855-4CDE-BF61-9796D26A4310}" type="pres">
      <dgm:prSet presAssocID="{0CAF0E50-1234-42AF-94E3-AB60B651D28F}" presName="negativeSpace" presStyleCnt="0"/>
      <dgm:spPr/>
    </dgm:pt>
    <dgm:pt modelId="{F5BC8B13-C4F9-46A6-A2BF-23351DBDB28B}" type="pres">
      <dgm:prSet presAssocID="{0CAF0E50-1234-42AF-94E3-AB60B651D28F}" presName="childText" presStyleLbl="conFgAcc1" presStyleIdx="3" presStyleCnt="4">
        <dgm:presLayoutVars>
          <dgm:bulletEnabled val="1"/>
        </dgm:presLayoutVars>
      </dgm:prSet>
      <dgm:spPr/>
    </dgm:pt>
  </dgm:ptLst>
  <dgm:cxnLst>
    <dgm:cxn modelId="{E39B0C00-CD40-4D50-9E9A-926D6D99E684}" type="presOf" srcId="{C84D1F9E-6EBB-4417-BA8E-E7A121FDD924}" destId="{F5BC8B13-C4F9-46A6-A2BF-23351DBDB28B}" srcOrd="0" destOrd="4" presId="urn:microsoft.com/office/officeart/2005/8/layout/list1"/>
    <dgm:cxn modelId="{3C680F01-931D-4CEE-AAEF-54FFF438577C}" type="presOf" srcId="{0CAF0E50-1234-42AF-94E3-AB60B651D28F}" destId="{F82FB0BD-5F4F-41D5-8FF6-8D781AE3760F}" srcOrd="1" destOrd="0" presId="urn:microsoft.com/office/officeart/2005/8/layout/list1"/>
    <dgm:cxn modelId="{18B29B03-5570-401C-A234-22C08819BF91}" type="presOf" srcId="{E55F412B-A129-4B1D-BD33-E8476BCADA87}" destId="{936E8571-AB51-4FAE-B9E7-35D0012CE675}" srcOrd="0" destOrd="0" presId="urn:microsoft.com/office/officeart/2005/8/layout/list1"/>
    <dgm:cxn modelId="{EED3EB0E-C34D-4AC7-9B91-B53E1671AB38}" srcId="{4FE7E9D7-6444-4461-9809-5D930C21CE96}" destId="{3C9BE65C-F4E6-491E-BEB8-0155E4050882}" srcOrd="1" destOrd="0" parTransId="{7114A876-E682-4B9B-BBA1-B30E9657D0A3}" sibTransId="{6E7C376C-FA98-473A-82AC-2A9555F49FA3}"/>
    <dgm:cxn modelId="{596DD210-E9EA-4421-A5AF-0D898AFAA1EE}" type="presOf" srcId="{BC08AC60-D187-4BAD-AADB-5DF38469FE6B}" destId="{3795A4C1-09CC-44BE-8EA1-90CA620796A9}" srcOrd="1" destOrd="0" presId="urn:microsoft.com/office/officeart/2005/8/layout/list1"/>
    <dgm:cxn modelId="{99037911-696D-4E7C-8E36-75F155BB9F95}" type="presOf" srcId="{E48A8B25-7E64-4B35-9373-95A76345251F}" destId="{B3E1921F-59D4-42FF-9676-8C6052957E6D}" srcOrd="0" destOrd="0" presId="urn:microsoft.com/office/officeart/2005/8/layout/list1"/>
    <dgm:cxn modelId="{8089ED14-CA11-4B8B-B646-9B8F413DFA5B}" srcId="{0CAF0E50-1234-42AF-94E3-AB60B651D28F}" destId="{D263B408-0303-4118-BEFD-C9DD54030D26}" srcOrd="2" destOrd="0" parTransId="{7DD9A88F-0C69-432F-989C-98353705F92B}" sibTransId="{51A5EA13-B0E5-4070-90A5-9A587CA7CAD0}"/>
    <dgm:cxn modelId="{0BA59515-0A25-4996-8395-FA61A1E2EC5B}" srcId="{0CAF0E50-1234-42AF-94E3-AB60B651D28F}" destId="{C84D1F9E-6EBB-4417-BA8E-E7A121FDD924}" srcOrd="4" destOrd="0" parTransId="{3DAC46DD-6EFB-4B4A-9CD6-CEAE0D0C3004}" sibTransId="{BCFCDB69-B60A-4F9C-8DCA-E8ED74D93D21}"/>
    <dgm:cxn modelId="{716C4533-F84B-4B0D-A4C4-8B1E05F42194}" srcId="{4FE7E9D7-6444-4461-9809-5D930C21CE96}" destId="{85946BE8-D8A5-42B8-A979-B9F9B2F172F1}" srcOrd="0" destOrd="0" parTransId="{B9E72516-4921-4330-A008-90FB06CF965A}" sibTransId="{8D2FA17B-6833-4123-ACEA-2AA245FA6B3F}"/>
    <dgm:cxn modelId="{C52F7C45-F548-4292-9369-3649AFCAD741}" type="presOf" srcId="{0CAF0E50-1234-42AF-94E3-AB60B651D28F}" destId="{2B9947E0-4255-4EE4-B1B6-1CE118147380}" srcOrd="0" destOrd="0" presId="urn:microsoft.com/office/officeart/2005/8/layout/list1"/>
    <dgm:cxn modelId="{9B39324A-1958-45C2-A4A1-864F2C5327C3}" type="presOf" srcId="{E48A8B25-7E64-4B35-9373-95A76345251F}" destId="{695A6D1C-B6C3-4632-8D72-410045734ADF}" srcOrd="1" destOrd="0" presId="urn:microsoft.com/office/officeart/2005/8/layout/list1"/>
    <dgm:cxn modelId="{1453B858-B25A-4AF3-A9FA-CEF53D979814}" type="presOf" srcId="{D263B408-0303-4118-BEFD-C9DD54030D26}" destId="{F5BC8B13-C4F9-46A6-A2BF-23351DBDB28B}" srcOrd="0" destOrd="2" presId="urn:microsoft.com/office/officeart/2005/8/layout/list1"/>
    <dgm:cxn modelId="{F7B5345A-F8DA-469E-911F-68ACD83138EC}" type="presOf" srcId="{D08E93C1-13C6-4A4E-B57D-3DE3FDC67627}" destId="{F5BC8B13-C4F9-46A6-A2BF-23351DBDB28B}" srcOrd="0" destOrd="3" presId="urn:microsoft.com/office/officeart/2005/8/layout/list1"/>
    <dgm:cxn modelId="{C3E4B37E-1A42-4C4A-AD76-AD7ECC773334}" type="presOf" srcId="{BC08AC60-D187-4BAD-AADB-5DF38469FE6B}" destId="{0F07A0E0-F014-43B5-9092-0D4096984012}" srcOrd="0" destOrd="0" presId="urn:microsoft.com/office/officeart/2005/8/layout/list1"/>
    <dgm:cxn modelId="{9FAF2E86-9D60-4801-8277-6E922B19F254}" srcId="{E55F412B-A129-4B1D-BD33-E8476BCADA87}" destId="{4FE7E9D7-6444-4461-9809-5D930C21CE96}" srcOrd="2" destOrd="0" parTransId="{28EAE464-138C-40CB-AD9A-E8B4F389E932}" sibTransId="{A66C65B0-AEA4-420D-A94B-0A09396C3F15}"/>
    <dgm:cxn modelId="{36B2798B-6E95-4B97-BA1F-3D13C8F5B5DA}" type="presOf" srcId="{4FE7E9D7-6444-4461-9809-5D930C21CE96}" destId="{77D32AE9-B618-4987-ABD2-4A048E3FF830}" srcOrd="0" destOrd="0" presId="urn:microsoft.com/office/officeart/2005/8/layout/list1"/>
    <dgm:cxn modelId="{C89C8C91-A1A5-4C9E-ABFA-4B4AB159FEAA}" srcId="{E55F412B-A129-4B1D-BD33-E8476BCADA87}" destId="{E48A8B25-7E64-4B35-9373-95A76345251F}" srcOrd="1" destOrd="0" parTransId="{D0FDA570-8919-4A9E-9CBA-5E4B9A6F9D44}" sibTransId="{E7436B1F-D767-48BE-8A09-A5B4FA2583AE}"/>
    <dgm:cxn modelId="{82F60A9A-8E58-4C1D-951E-14A2203151D7}" type="presOf" srcId="{85946BE8-D8A5-42B8-A979-B9F9B2F172F1}" destId="{D2C5F40F-C1F5-417C-AFA4-FC4CF21AA01D}" srcOrd="0" destOrd="0" presId="urn:microsoft.com/office/officeart/2005/8/layout/list1"/>
    <dgm:cxn modelId="{566E07C1-03EA-4B04-B92B-482B79ABC595}" type="presOf" srcId="{4FE7E9D7-6444-4461-9809-5D930C21CE96}" destId="{AA48B785-B47B-48D0-ADD8-56A05BB97F3B}" srcOrd="1" destOrd="0" presId="urn:microsoft.com/office/officeart/2005/8/layout/list1"/>
    <dgm:cxn modelId="{DC4DE1C7-DDB0-457D-A7C6-B6640C592EBB}" srcId="{E55F412B-A129-4B1D-BD33-E8476BCADA87}" destId="{0CAF0E50-1234-42AF-94E3-AB60B651D28F}" srcOrd="3" destOrd="0" parTransId="{92744D1D-D5F5-4A32-98BD-4DEE17D454F5}" sibTransId="{21F30C41-B4E4-4C6A-8B0B-D7988FC96095}"/>
    <dgm:cxn modelId="{6CF143C9-8960-4A74-AF40-BD9C74956410}" type="presOf" srcId="{E53E866A-3643-4A93-923D-4D27388406A8}" destId="{F5BC8B13-C4F9-46A6-A2BF-23351DBDB28B}" srcOrd="0" destOrd="0" presId="urn:microsoft.com/office/officeart/2005/8/layout/list1"/>
    <dgm:cxn modelId="{A1C850D1-FE33-4A4A-9DA7-9FBDC0CF5ACF}" type="presOf" srcId="{F821DB73-E56C-4211-82D4-E3A3362E6C53}" destId="{F5BC8B13-C4F9-46A6-A2BF-23351DBDB28B}" srcOrd="0" destOrd="1" presId="urn:microsoft.com/office/officeart/2005/8/layout/list1"/>
    <dgm:cxn modelId="{FB85B4E2-29F1-4487-A610-0C63E9C2562F}" srcId="{0CAF0E50-1234-42AF-94E3-AB60B651D28F}" destId="{F821DB73-E56C-4211-82D4-E3A3362E6C53}" srcOrd="1" destOrd="0" parTransId="{AFACFD6E-94FF-4715-9E93-4152C097BA3B}" sibTransId="{48D8BAD1-0362-49AE-86B9-5EEB3C731413}"/>
    <dgm:cxn modelId="{B638B4E6-B652-42A3-81FB-F891BCC3C4B0}" srcId="{E55F412B-A129-4B1D-BD33-E8476BCADA87}" destId="{BC08AC60-D187-4BAD-AADB-5DF38469FE6B}" srcOrd="0" destOrd="0" parTransId="{D06557E3-E16B-42DB-8FC6-043C0F1195FA}" sibTransId="{EF67FA69-B539-4D08-9F58-D79AB89D8BC5}"/>
    <dgm:cxn modelId="{302D36F2-B7DB-4DDB-A7FF-32FB619E8607}" srcId="{0CAF0E50-1234-42AF-94E3-AB60B651D28F}" destId="{D08E93C1-13C6-4A4E-B57D-3DE3FDC67627}" srcOrd="3" destOrd="0" parTransId="{DC41796E-8B9B-4641-9856-30502E2743E9}" sibTransId="{34C7AB7A-E2D9-48F5-9873-DBBB563C6A7E}"/>
    <dgm:cxn modelId="{29C542F9-F58D-4EEC-B5A3-9438EB6AD4C1}" type="presOf" srcId="{3C9BE65C-F4E6-491E-BEB8-0155E4050882}" destId="{D2C5F40F-C1F5-417C-AFA4-FC4CF21AA01D}" srcOrd="0" destOrd="1" presId="urn:microsoft.com/office/officeart/2005/8/layout/list1"/>
    <dgm:cxn modelId="{116D36FA-6943-4D14-B6A0-769C7822E54A}" srcId="{0CAF0E50-1234-42AF-94E3-AB60B651D28F}" destId="{E53E866A-3643-4A93-923D-4D27388406A8}" srcOrd="0" destOrd="0" parTransId="{A5E712C5-C013-4EE7-84D4-2E9712536B33}" sibTransId="{473C4924-968F-475B-A030-B4FE348D21F9}"/>
    <dgm:cxn modelId="{89AAF3AD-7090-4C56-8581-1677F7C649F3}" type="presParOf" srcId="{936E8571-AB51-4FAE-B9E7-35D0012CE675}" destId="{7A7BEB84-9DB2-4ED0-BA21-97ECE30A56B1}" srcOrd="0" destOrd="0" presId="urn:microsoft.com/office/officeart/2005/8/layout/list1"/>
    <dgm:cxn modelId="{B13AA846-0927-4800-8652-C1B3FCA57989}" type="presParOf" srcId="{7A7BEB84-9DB2-4ED0-BA21-97ECE30A56B1}" destId="{0F07A0E0-F014-43B5-9092-0D4096984012}" srcOrd="0" destOrd="0" presId="urn:microsoft.com/office/officeart/2005/8/layout/list1"/>
    <dgm:cxn modelId="{2D8E5A97-3986-4D05-9CFB-8EE9C8E2A6E9}" type="presParOf" srcId="{7A7BEB84-9DB2-4ED0-BA21-97ECE30A56B1}" destId="{3795A4C1-09CC-44BE-8EA1-90CA620796A9}" srcOrd="1" destOrd="0" presId="urn:microsoft.com/office/officeart/2005/8/layout/list1"/>
    <dgm:cxn modelId="{0B9B7B86-14A7-4D4F-97FB-F111233BAC57}" type="presParOf" srcId="{936E8571-AB51-4FAE-B9E7-35D0012CE675}" destId="{C7C009AA-52AD-459B-B985-CB70AD4CD890}" srcOrd="1" destOrd="0" presId="urn:microsoft.com/office/officeart/2005/8/layout/list1"/>
    <dgm:cxn modelId="{E862A9B6-B9EA-408E-9A61-9BE90853D7BF}" type="presParOf" srcId="{936E8571-AB51-4FAE-B9E7-35D0012CE675}" destId="{E6E768A8-0FA4-407E-BDD2-7AEF8A67F301}" srcOrd="2" destOrd="0" presId="urn:microsoft.com/office/officeart/2005/8/layout/list1"/>
    <dgm:cxn modelId="{C75CC73B-B82C-47FA-8FDD-8C4DD054BAD3}" type="presParOf" srcId="{936E8571-AB51-4FAE-B9E7-35D0012CE675}" destId="{DD1D6261-50E3-4277-ACD8-7C98C49B3CC8}" srcOrd="3" destOrd="0" presId="urn:microsoft.com/office/officeart/2005/8/layout/list1"/>
    <dgm:cxn modelId="{7BFD84EE-2D3A-4201-B3F5-33ADD13A62A9}" type="presParOf" srcId="{936E8571-AB51-4FAE-B9E7-35D0012CE675}" destId="{D6BC9B7D-F15A-4E9F-8924-10B0D4592D8C}" srcOrd="4" destOrd="0" presId="urn:microsoft.com/office/officeart/2005/8/layout/list1"/>
    <dgm:cxn modelId="{B9238D51-327B-4024-AB35-C16E51A24943}" type="presParOf" srcId="{D6BC9B7D-F15A-4E9F-8924-10B0D4592D8C}" destId="{B3E1921F-59D4-42FF-9676-8C6052957E6D}" srcOrd="0" destOrd="0" presId="urn:microsoft.com/office/officeart/2005/8/layout/list1"/>
    <dgm:cxn modelId="{276AD188-09E2-454F-9AA1-ADC44B3C9103}" type="presParOf" srcId="{D6BC9B7D-F15A-4E9F-8924-10B0D4592D8C}" destId="{695A6D1C-B6C3-4632-8D72-410045734ADF}" srcOrd="1" destOrd="0" presId="urn:microsoft.com/office/officeart/2005/8/layout/list1"/>
    <dgm:cxn modelId="{B6EDFA34-6A6C-4F81-A79C-7AADD02676FC}" type="presParOf" srcId="{936E8571-AB51-4FAE-B9E7-35D0012CE675}" destId="{C1E28974-61E7-4C8A-BBA5-A269E4B727DF}" srcOrd="5" destOrd="0" presId="urn:microsoft.com/office/officeart/2005/8/layout/list1"/>
    <dgm:cxn modelId="{0DE69C8E-1D00-4EE2-840E-E182A33670E0}" type="presParOf" srcId="{936E8571-AB51-4FAE-B9E7-35D0012CE675}" destId="{34BC964F-A85E-479C-A579-E350D9AF3B1F}" srcOrd="6" destOrd="0" presId="urn:microsoft.com/office/officeart/2005/8/layout/list1"/>
    <dgm:cxn modelId="{E8646FB6-424A-40F5-878E-5C21A97D36AB}" type="presParOf" srcId="{936E8571-AB51-4FAE-B9E7-35D0012CE675}" destId="{FDEB4B65-A2E5-4138-9E53-4B22FFCE667A}" srcOrd="7" destOrd="0" presId="urn:microsoft.com/office/officeart/2005/8/layout/list1"/>
    <dgm:cxn modelId="{B1BFE6E9-2B99-4EB7-A7CC-56C3D8750C6D}" type="presParOf" srcId="{936E8571-AB51-4FAE-B9E7-35D0012CE675}" destId="{42EC5ADB-AFF8-4043-90A0-AB7EA8740EF5}" srcOrd="8" destOrd="0" presId="urn:microsoft.com/office/officeart/2005/8/layout/list1"/>
    <dgm:cxn modelId="{D440C577-CD3F-4B7B-A58C-CFCD5580D4C8}" type="presParOf" srcId="{42EC5ADB-AFF8-4043-90A0-AB7EA8740EF5}" destId="{77D32AE9-B618-4987-ABD2-4A048E3FF830}" srcOrd="0" destOrd="0" presId="urn:microsoft.com/office/officeart/2005/8/layout/list1"/>
    <dgm:cxn modelId="{C2C694B5-D8E6-422E-BF15-5C6C1D06CDD2}" type="presParOf" srcId="{42EC5ADB-AFF8-4043-90A0-AB7EA8740EF5}" destId="{AA48B785-B47B-48D0-ADD8-56A05BB97F3B}" srcOrd="1" destOrd="0" presId="urn:microsoft.com/office/officeart/2005/8/layout/list1"/>
    <dgm:cxn modelId="{2EB83EF3-E5A0-49F4-8F8B-22A5D47875D9}" type="presParOf" srcId="{936E8571-AB51-4FAE-B9E7-35D0012CE675}" destId="{A421C711-0719-4685-B56A-34567E0D62E3}" srcOrd="9" destOrd="0" presId="urn:microsoft.com/office/officeart/2005/8/layout/list1"/>
    <dgm:cxn modelId="{A3035839-E7F5-453C-9CA0-878673432322}" type="presParOf" srcId="{936E8571-AB51-4FAE-B9E7-35D0012CE675}" destId="{D2C5F40F-C1F5-417C-AFA4-FC4CF21AA01D}" srcOrd="10" destOrd="0" presId="urn:microsoft.com/office/officeart/2005/8/layout/list1"/>
    <dgm:cxn modelId="{6D97CCF3-962A-47D5-A638-C7FEFCC3C8DD}" type="presParOf" srcId="{936E8571-AB51-4FAE-B9E7-35D0012CE675}" destId="{F021D8D0-2357-44A0-9AB9-39ACB685385A}" srcOrd="11" destOrd="0" presId="urn:microsoft.com/office/officeart/2005/8/layout/list1"/>
    <dgm:cxn modelId="{EA59A2A6-9E5C-41E4-99B7-D0E94605B833}" type="presParOf" srcId="{936E8571-AB51-4FAE-B9E7-35D0012CE675}" destId="{78B7700E-9D58-4E04-8D51-A51D0AEC82B5}" srcOrd="12" destOrd="0" presId="urn:microsoft.com/office/officeart/2005/8/layout/list1"/>
    <dgm:cxn modelId="{FBFA9198-DF1C-4A38-A8DC-05E8C46CE20A}" type="presParOf" srcId="{78B7700E-9D58-4E04-8D51-A51D0AEC82B5}" destId="{2B9947E0-4255-4EE4-B1B6-1CE118147380}" srcOrd="0" destOrd="0" presId="urn:microsoft.com/office/officeart/2005/8/layout/list1"/>
    <dgm:cxn modelId="{1308AD86-68C8-40EE-8AA5-CD3DA3EBD6EA}" type="presParOf" srcId="{78B7700E-9D58-4E04-8D51-A51D0AEC82B5}" destId="{F82FB0BD-5F4F-41D5-8FF6-8D781AE3760F}" srcOrd="1" destOrd="0" presId="urn:microsoft.com/office/officeart/2005/8/layout/list1"/>
    <dgm:cxn modelId="{88AAE607-0BF8-4585-BF3E-9E9C35641685}" type="presParOf" srcId="{936E8571-AB51-4FAE-B9E7-35D0012CE675}" destId="{AF1F9AC7-1855-4CDE-BF61-9796D26A4310}" srcOrd="13" destOrd="0" presId="urn:microsoft.com/office/officeart/2005/8/layout/list1"/>
    <dgm:cxn modelId="{4E3479BB-0492-4EBA-9D9B-EA7AAAAD2A87}" type="presParOf" srcId="{936E8571-AB51-4FAE-B9E7-35D0012CE675}" destId="{F5BC8B13-C4F9-46A6-A2BF-23351DBDB28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4F70E-FC1B-47B1-AA52-65DC25AF9DF6}">
      <dsp:nvSpPr>
        <dsp:cNvPr id="0" name=""/>
        <dsp:cNvSpPr/>
      </dsp:nvSpPr>
      <dsp:spPr>
        <a:xfrm>
          <a:off x="1227" y="297257"/>
          <a:ext cx="4309690" cy="2736653"/>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65F664-BFB1-47A1-B0BA-88A828B44BD9}">
      <dsp:nvSpPr>
        <dsp:cNvPr id="0" name=""/>
        <dsp:cNvSpPr/>
      </dsp:nvSpPr>
      <dsp:spPr>
        <a:xfrm>
          <a:off x="480082"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a:t>ARTICULO 1744.- Prueba del daño. El daño debe ser acreditado por quien lo invoca, excepto que la ley lo impute o presuma, o que surja notorio de los propios hechos.</a:t>
          </a:r>
          <a:endParaRPr lang="en-US" sz="2100" kern="1200"/>
        </a:p>
      </dsp:txBody>
      <dsp:txXfrm>
        <a:off x="560236" y="832323"/>
        <a:ext cx="4149382" cy="2576345"/>
      </dsp:txXfrm>
    </dsp:sp>
    <dsp:sp modelId="{47A57A52-7606-4697-9743-A0256C7EA95D}">
      <dsp:nvSpPr>
        <dsp:cNvPr id="0" name=""/>
        <dsp:cNvSpPr/>
      </dsp:nvSpPr>
      <dsp:spPr>
        <a:xfrm>
          <a:off x="5268627" y="297257"/>
          <a:ext cx="4309690" cy="2736653"/>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D96CF6-9C0E-4543-ADF7-0A0C2ED7B582}">
      <dsp:nvSpPr>
        <dsp:cNvPr id="0" name=""/>
        <dsp:cNvSpPr/>
      </dsp:nvSpPr>
      <dsp:spPr>
        <a:xfrm>
          <a:off x="5747481"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a:t>ARTICULO 1742.- Atenuación de la responsabilidad. El juez, al fijar la indemnización, puede atenuarla si es equitativo en función del patrimonio del deudor, la situación personal de la víctima y las circunstancias del hecho. Esta facultad no es aplicable en caso de dolo del responsable.</a:t>
          </a:r>
          <a:endParaRPr lang="en-US" sz="2100" kern="1200"/>
        </a:p>
      </dsp:txBody>
      <dsp:txXfrm>
        <a:off x="5827635" y="832323"/>
        <a:ext cx="4149382" cy="2576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21F54-E3D0-49D4-A446-3DF0F67772C1}">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611DD3-D027-43C3-B84D-780D4B45609B}">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ES" sz="2500" kern="1200"/>
            <a:t>“Y.  V. P. D. c/ SEGECO S.R.L s/ DESPIDO Y COBRO DE HABERES” (JNQLA5 536130/2022) 26 DE Noviembre 2025</a:t>
          </a:r>
          <a:endParaRPr lang="en-US" sz="2500" kern="1200"/>
        </a:p>
      </dsp:txBody>
      <dsp:txXfrm>
        <a:off x="0" y="2758"/>
        <a:ext cx="6797675" cy="1881464"/>
      </dsp:txXfrm>
    </dsp:sp>
    <dsp:sp modelId="{460ADFC9-7863-4A70-B423-FC833433963C}">
      <dsp:nvSpPr>
        <dsp:cNvPr id="0" name=""/>
        <dsp:cNvSpPr/>
      </dsp:nvSpPr>
      <dsp:spPr>
        <a:xfrm>
          <a:off x="0" y="1884223"/>
          <a:ext cx="6797675" cy="0"/>
        </a:xfrm>
        <a:prstGeom prst="line">
          <a:avLst/>
        </a:prstGeom>
        <a:solidFill>
          <a:schemeClr val="accent2">
            <a:hueOff val="-665912"/>
            <a:satOff val="-293"/>
            <a:lumOff val="784"/>
            <a:alphaOff val="0"/>
          </a:schemeClr>
        </a:solidFill>
        <a:ln w="15875" cap="flat" cmpd="sng" algn="ctr">
          <a:solidFill>
            <a:schemeClr val="accent2">
              <a:hueOff val="-665912"/>
              <a:satOff val="-29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248290-3CBF-413D-8F2A-A0F8E31005D1}">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AR" sz="2500" kern="1200"/>
            <a:t>GARRIDO EDUARDO ENRIQUE c/ AVILA JUAN SEBASTIAN s/ DAÑOS Y PERJUICIOS (JNQCI2 EXP. 551552/2023) 12 DE NOVIEMBRE DE 2025.</a:t>
          </a:r>
          <a:endParaRPr lang="en-US" sz="2500" kern="1200"/>
        </a:p>
      </dsp:txBody>
      <dsp:txXfrm>
        <a:off x="0" y="1884223"/>
        <a:ext cx="6797675" cy="1881464"/>
      </dsp:txXfrm>
    </dsp:sp>
    <dsp:sp modelId="{76A9D426-742E-4581-96F2-B8DF39C383C3}">
      <dsp:nvSpPr>
        <dsp:cNvPr id="0" name=""/>
        <dsp:cNvSpPr/>
      </dsp:nvSpPr>
      <dsp:spPr>
        <a:xfrm>
          <a:off x="0" y="3765688"/>
          <a:ext cx="6797675" cy="0"/>
        </a:xfrm>
        <a:prstGeom prst="line">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566D40-231B-49F3-BBB3-F4CD7B2B7CF2}">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AR" sz="2500" kern="1200"/>
            <a:t>LOPEZ JUAN SEBASTIAN c/ SUPERMERCADOS MAYORISTAS MAKRO S.A. s/ DAÑOS Y PERJUICIOS DERIVADOS DE LA RESPONSABILIDAD EXTRACONTRACTUAL DE PARTICULARES (JNQCI6 EXP. 528811/2019) 18 de JUNIO de 2025. </a:t>
          </a:r>
          <a:endParaRPr lang="en-US" sz="2500" kern="1200"/>
        </a:p>
      </dsp:txBody>
      <dsp:txXfrm>
        <a:off x="0" y="3765688"/>
        <a:ext cx="6797675" cy="1881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0AA00-71B4-43C7-AB00-C3718BD0FD1E}">
      <dsp:nvSpPr>
        <dsp:cNvPr id="0" name=""/>
        <dsp:cNvSpPr/>
      </dsp:nvSpPr>
      <dsp:spPr>
        <a:xfrm>
          <a:off x="0" y="6498"/>
          <a:ext cx="6582555" cy="619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F98EE1-0745-40F1-837C-6BD0432180B8}">
      <dsp:nvSpPr>
        <dsp:cNvPr id="0" name=""/>
        <dsp:cNvSpPr/>
      </dsp:nvSpPr>
      <dsp:spPr>
        <a:xfrm>
          <a:off x="187322" y="145829"/>
          <a:ext cx="340919" cy="340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8AB521-8A53-41E7-8060-090F1780FB95}">
      <dsp:nvSpPr>
        <dsp:cNvPr id="0" name=""/>
        <dsp:cNvSpPr/>
      </dsp:nvSpPr>
      <dsp:spPr>
        <a:xfrm>
          <a:off x="715565" y="6498"/>
          <a:ext cx="5738778" cy="85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14" tIns="90114" rIns="90114" bIns="90114" numCol="1" spcCol="1270" anchor="ctr" anchorCtr="0">
          <a:noAutofit/>
        </a:bodyPr>
        <a:lstStyle/>
        <a:p>
          <a:pPr marL="0" lvl="0" indent="0" algn="l" defTabSz="622300">
            <a:lnSpc>
              <a:spcPct val="90000"/>
            </a:lnSpc>
            <a:spcBef>
              <a:spcPct val="0"/>
            </a:spcBef>
            <a:spcAft>
              <a:spcPct val="35000"/>
            </a:spcAft>
            <a:buNone/>
          </a:pPr>
          <a:r>
            <a:rPr lang="es-AR" sz="1400" b="1" kern="1200"/>
            <a:t>GARCIA VICTOR HUGO C/ ESTRELLA SERVICIOS PETROLEROS S.A. s/ COBRO DE HABERES JNQLA3 EXP 507451/2016. Apela el actor por insuficiencia de la tasa. (UNANIMIDAD MENESTRINA CIUCCI) Aplica criterio CASAS. Mantiene tasa TEA por mayor periodo por prohibición de la reformatio in pejus 14-08-2025. </a:t>
          </a:r>
          <a:endParaRPr lang="en-US" sz="1400" kern="1200"/>
        </a:p>
      </dsp:txBody>
      <dsp:txXfrm>
        <a:off x="715565" y="6498"/>
        <a:ext cx="5738778" cy="851466"/>
      </dsp:txXfrm>
    </dsp:sp>
    <dsp:sp modelId="{D277F6AC-1488-4A3A-A4AF-2E3582C25FFD}">
      <dsp:nvSpPr>
        <dsp:cNvPr id="0" name=""/>
        <dsp:cNvSpPr/>
      </dsp:nvSpPr>
      <dsp:spPr>
        <a:xfrm>
          <a:off x="0" y="1070831"/>
          <a:ext cx="6582555" cy="619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1985FE-6243-40F2-B08A-F94676906ED2}">
      <dsp:nvSpPr>
        <dsp:cNvPr id="0" name=""/>
        <dsp:cNvSpPr/>
      </dsp:nvSpPr>
      <dsp:spPr>
        <a:xfrm>
          <a:off x="187322" y="1210162"/>
          <a:ext cx="340919" cy="340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C0FCBE-79FD-458D-8831-554E98A5CAED}">
      <dsp:nvSpPr>
        <dsp:cNvPr id="0" name=""/>
        <dsp:cNvSpPr/>
      </dsp:nvSpPr>
      <dsp:spPr>
        <a:xfrm>
          <a:off x="715565" y="1070831"/>
          <a:ext cx="5738778" cy="85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14" tIns="90114" rIns="90114" bIns="90114" numCol="1" spcCol="1270" anchor="ctr" anchorCtr="0">
          <a:noAutofit/>
        </a:bodyPr>
        <a:lstStyle/>
        <a:p>
          <a:pPr marL="0" lvl="0" indent="0" algn="l" defTabSz="622300">
            <a:lnSpc>
              <a:spcPct val="90000"/>
            </a:lnSpc>
            <a:spcBef>
              <a:spcPct val="0"/>
            </a:spcBef>
            <a:spcAft>
              <a:spcPct val="35000"/>
            </a:spcAft>
            <a:buNone/>
          </a:pPr>
          <a:r>
            <a:rPr lang="es-AR" sz="1400" b="1" kern="1200"/>
            <a:t>RIOS RUBEN ABEL c/ ALZOGARAY PABLO ARMANDO s/ DESPIDO JNQLA5 537478/2022 UNANIMIDAD CLERICI-NOACCO. Rechaza recurso demandado por tasa. Conservación del valor. Obligacion de encontrar medios que preserven el crédito. 28-02-2025.</a:t>
          </a:r>
          <a:endParaRPr lang="en-US" sz="1400" kern="1200"/>
        </a:p>
      </dsp:txBody>
      <dsp:txXfrm>
        <a:off x="715565" y="1070831"/>
        <a:ext cx="5738778" cy="851466"/>
      </dsp:txXfrm>
    </dsp:sp>
    <dsp:sp modelId="{425E30CA-1E6C-4BCE-965C-53FE25420823}">
      <dsp:nvSpPr>
        <dsp:cNvPr id="0" name=""/>
        <dsp:cNvSpPr/>
      </dsp:nvSpPr>
      <dsp:spPr>
        <a:xfrm>
          <a:off x="0" y="2135165"/>
          <a:ext cx="6582555" cy="619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39EB16-483B-466F-AED2-2EE26405065F}">
      <dsp:nvSpPr>
        <dsp:cNvPr id="0" name=""/>
        <dsp:cNvSpPr/>
      </dsp:nvSpPr>
      <dsp:spPr>
        <a:xfrm>
          <a:off x="187322" y="2274496"/>
          <a:ext cx="340919" cy="340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8F0B12-0E50-4D64-A287-6861B0B83317}">
      <dsp:nvSpPr>
        <dsp:cNvPr id="0" name=""/>
        <dsp:cNvSpPr/>
      </dsp:nvSpPr>
      <dsp:spPr>
        <a:xfrm>
          <a:off x="715565" y="2135165"/>
          <a:ext cx="5738778" cy="85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14" tIns="90114" rIns="90114" bIns="90114" numCol="1" spcCol="1270" anchor="ctr" anchorCtr="0">
          <a:noAutofit/>
        </a:bodyPr>
        <a:lstStyle/>
        <a:p>
          <a:pPr marL="0" lvl="0" indent="0" algn="l" defTabSz="622300">
            <a:lnSpc>
              <a:spcPct val="90000"/>
            </a:lnSpc>
            <a:spcBef>
              <a:spcPct val="0"/>
            </a:spcBef>
            <a:spcAft>
              <a:spcPct val="35000"/>
            </a:spcAft>
            <a:buNone/>
          </a:pPr>
          <a:r>
            <a:rPr lang="es-AR" sz="1400" b="1" kern="1200"/>
            <a:t>CARDENAS MIRTA NOEMI c/ INSTITUTO MUNICIPAL PREVISION 16789/2023 (MAYORIA FURLOTTI-MENESTRINA. MINORIA CASTAÑON LOPEZ) APLICA CRITERIO CASAS. FURLOTTI DEJA A SALVO CRITERIO. 17-09-2025. </a:t>
          </a:r>
          <a:endParaRPr lang="en-US" sz="1400" kern="1200"/>
        </a:p>
      </dsp:txBody>
      <dsp:txXfrm>
        <a:off x="715565" y="2135165"/>
        <a:ext cx="5738778" cy="851466"/>
      </dsp:txXfrm>
    </dsp:sp>
    <dsp:sp modelId="{B1B76006-76A6-4EAD-9A61-67BD5AA3F711}">
      <dsp:nvSpPr>
        <dsp:cNvPr id="0" name=""/>
        <dsp:cNvSpPr/>
      </dsp:nvSpPr>
      <dsp:spPr>
        <a:xfrm>
          <a:off x="0" y="3199499"/>
          <a:ext cx="6582555" cy="619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F0D37B-A45C-414F-B269-824500E5E4C5}">
      <dsp:nvSpPr>
        <dsp:cNvPr id="0" name=""/>
        <dsp:cNvSpPr/>
      </dsp:nvSpPr>
      <dsp:spPr>
        <a:xfrm>
          <a:off x="187322" y="3338830"/>
          <a:ext cx="340919" cy="3405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4C48FF-9EC7-477A-B059-5C6752AB5920}">
      <dsp:nvSpPr>
        <dsp:cNvPr id="0" name=""/>
        <dsp:cNvSpPr/>
      </dsp:nvSpPr>
      <dsp:spPr>
        <a:xfrm>
          <a:off x="715565" y="3199499"/>
          <a:ext cx="5738778" cy="85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14" tIns="90114" rIns="90114" bIns="90114" numCol="1" spcCol="1270" anchor="ctr" anchorCtr="0">
          <a:noAutofit/>
        </a:bodyPr>
        <a:lstStyle/>
        <a:p>
          <a:pPr marL="0" lvl="0" indent="0" algn="l" defTabSz="622300">
            <a:lnSpc>
              <a:spcPct val="90000"/>
            </a:lnSpc>
            <a:spcBef>
              <a:spcPct val="0"/>
            </a:spcBef>
            <a:spcAft>
              <a:spcPct val="35000"/>
            </a:spcAft>
            <a:buNone/>
          </a:pPr>
          <a:r>
            <a:rPr lang="es-AR" sz="1400" b="1" kern="1200" dirty="0"/>
            <a:t>PEREZ GUSTAVO ADRIAN c/ BAHIA MANZANO SA 16553/AÑO 2023 (UNANIMIDAD VIELMA-FURLOTTI) APLICA  ART. 552 CCN. CONFIRMA TASA DOS VECES Y MEDIA LA TASA ACTIVA. NOMINAL CUANDO SE PAGA DE INMEDIATO. DA ARGUEMNTOS PARA APARTARSE DE GARCIA CON UGOFE</a:t>
          </a:r>
          <a:endParaRPr lang="en-US" sz="1400" kern="1200" dirty="0"/>
        </a:p>
      </dsp:txBody>
      <dsp:txXfrm>
        <a:off x="715565" y="3199499"/>
        <a:ext cx="5738778" cy="851466"/>
      </dsp:txXfrm>
    </dsp:sp>
    <dsp:sp modelId="{8B6D47F4-170C-4B2D-9FBB-E3FA9F2627E6}">
      <dsp:nvSpPr>
        <dsp:cNvPr id="0" name=""/>
        <dsp:cNvSpPr/>
      </dsp:nvSpPr>
      <dsp:spPr>
        <a:xfrm>
          <a:off x="0" y="4263832"/>
          <a:ext cx="6582555" cy="619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ED02C0-461F-4A5C-A867-7D22AF4065DF}">
      <dsp:nvSpPr>
        <dsp:cNvPr id="0" name=""/>
        <dsp:cNvSpPr/>
      </dsp:nvSpPr>
      <dsp:spPr>
        <a:xfrm>
          <a:off x="187322" y="4403163"/>
          <a:ext cx="340919" cy="3405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CD190E-EB99-45BB-8AAD-601920BFCE31}">
      <dsp:nvSpPr>
        <dsp:cNvPr id="0" name=""/>
        <dsp:cNvSpPr/>
      </dsp:nvSpPr>
      <dsp:spPr>
        <a:xfrm>
          <a:off x="715565" y="4263832"/>
          <a:ext cx="5738778" cy="85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14" tIns="90114" rIns="90114" bIns="90114" numCol="1" spcCol="1270" anchor="ctr" anchorCtr="0">
          <a:noAutofit/>
        </a:bodyPr>
        <a:lstStyle/>
        <a:p>
          <a:pPr marL="0" lvl="0" indent="0" algn="l" defTabSz="622300">
            <a:lnSpc>
              <a:spcPct val="90000"/>
            </a:lnSpc>
            <a:spcBef>
              <a:spcPct val="0"/>
            </a:spcBef>
            <a:spcAft>
              <a:spcPct val="35000"/>
            </a:spcAft>
            <a:buNone/>
          </a:pPr>
          <a:r>
            <a:rPr lang="es-AR" sz="1400" b="1" kern="1200"/>
            <a:t>EPULEF GLADYS NOEMI C/ DENAGE S.A. s/ DESPIDO 72731/2022. UNANIMIDAD VIELMA-FURLOTTI . DEJA A SALVO CRITERIO APLICA TROTELLI CASAS MORENO COPPA ALMADA. 20-08-2025</a:t>
          </a:r>
          <a:endParaRPr lang="en-US" sz="1400" kern="1200"/>
        </a:p>
      </dsp:txBody>
      <dsp:txXfrm>
        <a:off x="715565" y="4263832"/>
        <a:ext cx="5738778" cy="8514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768A8-0FA4-407E-BDD2-7AEF8A67F301}">
      <dsp:nvSpPr>
        <dsp:cNvPr id="0" name=""/>
        <dsp:cNvSpPr/>
      </dsp:nvSpPr>
      <dsp:spPr>
        <a:xfrm>
          <a:off x="0" y="306238"/>
          <a:ext cx="6797675" cy="32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95A4C1-09CC-44BE-8EA1-90CA620796A9}">
      <dsp:nvSpPr>
        <dsp:cNvPr id="0" name=""/>
        <dsp:cNvSpPr/>
      </dsp:nvSpPr>
      <dsp:spPr>
        <a:xfrm>
          <a:off x="339883" y="114358"/>
          <a:ext cx="4758372"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577850">
            <a:lnSpc>
              <a:spcPct val="90000"/>
            </a:lnSpc>
            <a:spcBef>
              <a:spcPct val="0"/>
            </a:spcBef>
            <a:spcAft>
              <a:spcPct val="35000"/>
            </a:spcAft>
            <a:buNone/>
          </a:pPr>
          <a:r>
            <a:rPr lang="es-AR" sz="1300" b="1" kern="1200" dirty="0">
              <a:solidFill>
                <a:schemeClr val="tx1"/>
              </a:solidFill>
            </a:rPr>
            <a:t>OBLIGACIONES DE VALOR</a:t>
          </a:r>
          <a:r>
            <a:rPr lang="es-AR" sz="1300" kern="1200" dirty="0"/>
            <a:t> </a:t>
          </a:r>
          <a:endParaRPr lang="en-US" sz="1300" kern="1200" dirty="0"/>
        </a:p>
      </dsp:txBody>
      <dsp:txXfrm>
        <a:off x="358617" y="133092"/>
        <a:ext cx="4720904" cy="346292"/>
      </dsp:txXfrm>
    </dsp:sp>
    <dsp:sp modelId="{34BC964F-A85E-479C-A579-E350D9AF3B1F}">
      <dsp:nvSpPr>
        <dsp:cNvPr id="0" name=""/>
        <dsp:cNvSpPr/>
      </dsp:nvSpPr>
      <dsp:spPr>
        <a:xfrm>
          <a:off x="0" y="895918"/>
          <a:ext cx="6797675" cy="32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5A6D1C-B6C3-4632-8D72-410045734ADF}">
      <dsp:nvSpPr>
        <dsp:cNvPr id="0" name=""/>
        <dsp:cNvSpPr/>
      </dsp:nvSpPr>
      <dsp:spPr>
        <a:xfrm>
          <a:off x="339883" y="704038"/>
          <a:ext cx="4758372"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577850">
            <a:lnSpc>
              <a:spcPct val="90000"/>
            </a:lnSpc>
            <a:spcBef>
              <a:spcPct val="0"/>
            </a:spcBef>
            <a:spcAft>
              <a:spcPct val="35000"/>
            </a:spcAft>
            <a:buNone/>
          </a:pPr>
          <a:r>
            <a:rPr lang="es-AR" sz="1300" b="1" kern="1200" dirty="0">
              <a:solidFill>
                <a:schemeClr val="tx1"/>
              </a:solidFill>
            </a:rPr>
            <a:t>TASAS AGRAVADAS</a:t>
          </a:r>
          <a:endParaRPr lang="en-US" sz="1300" b="1" kern="1200" dirty="0">
            <a:solidFill>
              <a:schemeClr val="tx1"/>
            </a:solidFill>
          </a:endParaRPr>
        </a:p>
      </dsp:txBody>
      <dsp:txXfrm>
        <a:off x="358617" y="722772"/>
        <a:ext cx="4720904" cy="346292"/>
      </dsp:txXfrm>
    </dsp:sp>
    <dsp:sp modelId="{D2C5F40F-C1F5-417C-AFA4-FC4CF21AA01D}">
      <dsp:nvSpPr>
        <dsp:cNvPr id="0" name=""/>
        <dsp:cNvSpPr/>
      </dsp:nvSpPr>
      <dsp:spPr>
        <a:xfrm>
          <a:off x="0" y="1485598"/>
          <a:ext cx="6797675" cy="12489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270764" rIns="527575" bIns="92456" numCol="1" spcCol="1270" anchor="t" anchorCtr="0">
          <a:noAutofit/>
        </a:bodyPr>
        <a:lstStyle/>
        <a:p>
          <a:pPr marL="114300" lvl="1" indent="-114300" algn="just" defTabSz="577850">
            <a:lnSpc>
              <a:spcPct val="90000"/>
            </a:lnSpc>
            <a:spcBef>
              <a:spcPct val="0"/>
            </a:spcBef>
            <a:spcAft>
              <a:spcPct val="15000"/>
            </a:spcAft>
            <a:buChar char="•"/>
          </a:pPr>
          <a:r>
            <a:rPr lang="es-ES" sz="1300" kern="1200" dirty="0"/>
            <a:t>“VÁZQUEZ, MABEL ARGENTINA Y OTRO c/ POLETTI, MARIO Y  OTROS s/ DAÑOS Y PERJUICIOS DERIVADOS DE LA  RESPONSABILIDAD POR EL EJERCICIO PROFESIONAL” (Expediente  JNQCI3 </a:t>
          </a:r>
          <a:r>
            <a:rPr lang="es-ES" sz="1300" kern="1200" dirty="0" err="1"/>
            <a:t>N°</a:t>
          </a:r>
          <a:r>
            <a:rPr lang="es-ES" sz="1300" kern="1200" dirty="0"/>
            <a:t> 508.811 – Año 2015), TSJ Ac. 11/2024</a:t>
          </a:r>
          <a:endParaRPr lang="en-US" sz="1300" kern="1200" dirty="0"/>
        </a:p>
        <a:p>
          <a:pPr marL="114300" lvl="1" indent="-114300" algn="just" defTabSz="577850">
            <a:lnSpc>
              <a:spcPct val="90000"/>
            </a:lnSpc>
            <a:spcBef>
              <a:spcPct val="0"/>
            </a:spcBef>
            <a:spcAft>
              <a:spcPct val="15000"/>
            </a:spcAft>
            <a:buChar char="•"/>
          </a:pPr>
          <a:r>
            <a:rPr lang="es-ES" sz="1300" kern="1200" dirty="0"/>
            <a:t>“OLIVA, FABIO OMAR C/ COMA S.A. S/ DESPIDO” CSJN Fallos: 347:100, sentencia del 29/02/2024)</a:t>
          </a:r>
          <a:endParaRPr lang="en-US" sz="1300" kern="1200" dirty="0"/>
        </a:p>
      </dsp:txBody>
      <dsp:txXfrm>
        <a:off x="0" y="1485598"/>
        <a:ext cx="6797675" cy="1248975"/>
      </dsp:txXfrm>
    </dsp:sp>
    <dsp:sp modelId="{AA48B785-B47B-48D0-ADD8-56A05BB97F3B}">
      <dsp:nvSpPr>
        <dsp:cNvPr id="0" name=""/>
        <dsp:cNvSpPr/>
      </dsp:nvSpPr>
      <dsp:spPr>
        <a:xfrm>
          <a:off x="339883" y="1293718"/>
          <a:ext cx="4758372"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577850">
            <a:lnSpc>
              <a:spcPct val="90000"/>
            </a:lnSpc>
            <a:spcBef>
              <a:spcPct val="0"/>
            </a:spcBef>
            <a:spcAft>
              <a:spcPct val="35000"/>
            </a:spcAft>
            <a:buNone/>
          </a:pPr>
          <a:r>
            <a:rPr lang="es-AR" sz="1300" b="1" kern="1200" dirty="0">
              <a:solidFill>
                <a:schemeClr val="tx1"/>
              </a:solidFill>
            </a:rPr>
            <a:t>CAPITALIZACION (ART. 770  inc. b) y c) CCCN)</a:t>
          </a:r>
          <a:endParaRPr lang="en-US" sz="1300" b="1" kern="1200" dirty="0">
            <a:solidFill>
              <a:schemeClr val="tx1"/>
            </a:solidFill>
          </a:endParaRPr>
        </a:p>
      </dsp:txBody>
      <dsp:txXfrm>
        <a:off x="358617" y="1312452"/>
        <a:ext cx="4720904" cy="346292"/>
      </dsp:txXfrm>
    </dsp:sp>
    <dsp:sp modelId="{F5BC8B13-C4F9-46A6-A2BF-23351DBDB28B}">
      <dsp:nvSpPr>
        <dsp:cNvPr id="0" name=""/>
        <dsp:cNvSpPr/>
      </dsp:nvSpPr>
      <dsp:spPr>
        <a:xfrm>
          <a:off x="0" y="2996653"/>
          <a:ext cx="6797675" cy="25389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270764" rIns="527575" bIns="92456" numCol="1" spcCol="1270" anchor="t" anchorCtr="0">
          <a:noAutofit/>
        </a:bodyPr>
        <a:lstStyle/>
        <a:p>
          <a:pPr marL="114300" lvl="1" indent="-114300" algn="just" defTabSz="577850">
            <a:lnSpc>
              <a:spcPct val="90000"/>
            </a:lnSpc>
            <a:spcBef>
              <a:spcPct val="0"/>
            </a:spcBef>
            <a:spcAft>
              <a:spcPct val="15000"/>
            </a:spcAft>
            <a:buChar char="•"/>
          </a:pPr>
          <a:r>
            <a:rPr lang="es-ES" sz="1300" b="0" i="0" kern="1200" baseline="0" dirty="0"/>
            <a:t>MONSALVE CANDIA ENZO GASTON C/ SILVA VALDERAS AMADOR HERNAN Y OTRO S/D Y P DERIVADOS DEL USO DE AUTOMOTORES (CON LESION O MUERTE)” (JNQCI3 EXP 513116/2016) Sala I. Mayo de 2023</a:t>
          </a:r>
          <a:endParaRPr lang="en-US" sz="1300" kern="1200" dirty="0"/>
        </a:p>
        <a:p>
          <a:pPr marL="114300" lvl="1" indent="-114300" algn="just" defTabSz="577850">
            <a:lnSpc>
              <a:spcPct val="90000"/>
            </a:lnSpc>
            <a:spcBef>
              <a:spcPct val="0"/>
            </a:spcBef>
            <a:spcAft>
              <a:spcPct val="15000"/>
            </a:spcAft>
            <a:buChar char="•"/>
          </a:pPr>
          <a:r>
            <a:rPr lang="es-ES" sz="1300" b="0" i="0" kern="1200" baseline="0" dirty="0"/>
            <a:t>BARRIOS, HÉCTOR F. Y OTRA C. LASCANO, SANDRA B. Y OTRA S/ DAÑOS Y PERJUICIOS • 17/04/2024 Causa: C.124.096 Cita: TR LALEY AR/JUR/39975/2024</a:t>
          </a:r>
          <a:endParaRPr lang="en-US" sz="1300" kern="1200" dirty="0"/>
        </a:p>
        <a:p>
          <a:pPr marL="114300" lvl="1" indent="-114300" algn="just" defTabSz="577850">
            <a:lnSpc>
              <a:spcPct val="90000"/>
            </a:lnSpc>
            <a:spcBef>
              <a:spcPct val="0"/>
            </a:spcBef>
            <a:spcAft>
              <a:spcPct val="15000"/>
            </a:spcAft>
            <a:buChar char="•"/>
          </a:pPr>
          <a:r>
            <a:rPr lang="es-AR" sz="1300" kern="1200" dirty="0"/>
            <a:t>VILLEGAS DAVID GERMAN c/RTS COMISSIONING S.A. s/ DESPIDO” JNQLA4 532376/2021. 30-07-2025 (MAYORIA PAMPHILE-VIELMA) SE DECLARA INCONSTITUCIONALIDAD SE FIJA RIPTE + 8%. SALA I</a:t>
          </a:r>
          <a:endParaRPr lang="en-US" sz="1300" kern="1200" dirty="0"/>
        </a:p>
        <a:p>
          <a:pPr marL="114300" lvl="1" indent="-114300" algn="just" defTabSz="577850">
            <a:lnSpc>
              <a:spcPct val="90000"/>
            </a:lnSpc>
            <a:spcBef>
              <a:spcPct val="0"/>
            </a:spcBef>
            <a:spcAft>
              <a:spcPct val="15000"/>
            </a:spcAft>
            <a:buChar char="•"/>
          </a:pPr>
          <a:r>
            <a:rPr lang="es-ES" sz="1300" kern="1200" dirty="0"/>
            <a:t>BLANES PEREYRA NICOLAS EMILIO c/ OLCA S.A. s/ DESPIDO Y COBRO DE HABERES JNQLA2 538619/2023. 1-10-2025 (mayoría PAMPHILE-CLERICI)</a:t>
          </a:r>
          <a:endParaRPr lang="es-AR" sz="1300" kern="1200" dirty="0"/>
        </a:p>
        <a:p>
          <a:pPr marL="114300" lvl="1" indent="-114300" algn="just" defTabSz="577850">
            <a:lnSpc>
              <a:spcPct val="90000"/>
            </a:lnSpc>
            <a:spcBef>
              <a:spcPct val="0"/>
            </a:spcBef>
            <a:spcAft>
              <a:spcPct val="15000"/>
            </a:spcAft>
            <a:buChar char="•"/>
          </a:pPr>
          <a:endParaRPr lang="en-US" sz="1300" kern="1200" dirty="0"/>
        </a:p>
      </dsp:txBody>
      <dsp:txXfrm>
        <a:off x="0" y="2996653"/>
        <a:ext cx="6797675" cy="2538900"/>
      </dsp:txXfrm>
    </dsp:sp>
    <dsp:sp modelId="{F82FB0BD-5F4F-41D5-8FF6-8D781AE3760F}">
      <dsp:nvSpPr>
        <dsp:cNvPr id="0" name=""/>
        <dsp:cNvSpPr/>
      </dsp:nvSpPr>
      <dsp:spPr>
        <a:xfrm>
          <a:off x="339883" y="2804773"/>
          <a:ext cx="4758372"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577850">
            <a:lnSpc>
              <a:spcPct val="90000"/>
            </a:lnSpc>
            <a:spcBef>
              <a:spcPct val="0"/>
            </a:spcBef>
            <a:spcAft>
              <a:spcPct val="35000"/>
            </a:spcAft>
            <a:buNone/>
          </a:pPr>
          <a:r>
            <a:rPr lang="es-AR" sz="1300" b="1" i="0" kern="1200" baseline="0" dirty="0">
              <a:solidFill>
                <a:schemeClr val="tx1"/>
              </a:solidFill>
            </a:rPr>
            <a:t>DECLARACION DE INCONSTITUCIONALIDAD </a:t>
          </a:r>
          <a:endParaRPr lang="en-US" sz="1300" b="1" kern="1200" dirty="0">
            <a:solidFill>
              <a:schemeClr val="tx1"/>
            </a:solidFill>
          </a:endParaRPr>
        </a:p>
      </dsp:txBody>
      <dsp:txXfrm>
        <a:off x="358617" y="2823507"/>
        <a:ext cx="4720904"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468DA-97BC-4D6E-BFA7-D9B7DDF2BA1B}" type="datetimeFigureOut">
              <a:rPr lang="es-AR" smtClean="0"/>
              <a:t>27/11/2025</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3F7DD-F922-4B7C-8E95-AD51492A784F}" type="slidenum">
              <a:rPr lang="es-AR" smtClean="0"/>
              <a:t>‹Nº›</a:t>
            </a:fld>
            <a:endParaRPr lang="es-AR"/>
          </a:p>
        </p:txBody>
      </p:sp>
    </p:spTree>
    <p:extLst>
      <p:ext uri="{BB962C8B-B14F-4D97-AF65-F5344CB8AC3E}">
        <p14:creationId xmlns:p14="http://schemas.microsoft.com/office/powerpoint/2010/main" val="3813314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1623F7DD-F922-4B7C-8E95-AD51492A784F}" type="slidenum">
              <a:rPr lang="es-AR" smtClean="0"/>
              <a:t>19</a:t>
            </a:fld>
            <a:endParaRPr lang="es-AR"/>
          </a:p>
        </p:txBody>
      </p:sp>
    </p:spTree>
    <p:extLst>
      <p:ext uri="{BB962C8B-B14F-4D97-AF65-F5344CB8AC3E}">
        <p14:creationId xmlns:p14="http://schemas.microsoft.com/office/powerpoint/2010/main" val="102723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11/27/2025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80611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11/27/2025</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2383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11/27/2025</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45987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11/27/2025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42268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11/27/2025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77856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11/27/2025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301967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11/27/2025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464172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11/27/2025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2883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11/27/2025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099842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11/27/2025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1287309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11/27/2025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489823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11/27/2025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‹Nº›</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740535"/>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1" r:id="rId6"/>
    <p:sldLayoutId id="2147483997" r:id="rId7"/>
    <p:sldLayoutId id="2147483998" r:id="rId8"/>
    <p:sldLayoutId id="2147483999" r:id="rId9"/>
    <p:sldLayoutId id="2147484000" r:id="rId10"/>
    <p:sldLayoutId id="2147484002"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A14E39-69E9-FDCB-D29F-17A746A1F902}"/>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F7399C0-3B2F-2ABB-E124-D7671C1FD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6878031-3BF8-FFAD-3C4F-F0E35697A39B}"/>
              </a:ext>
            </a:extLst>
          </p:cNvPr>
          <p:cNvSpPr>
            <a:spLocks noGrp="1"/>
          </p:cNvSpPr>
          <p:nvPr>
            <p:ph type="ctrTitle"/>
          </p:nvPr>
        </p:nvSpPr>
        <p:spPr>
          <a:xfrm>
            <a:off x="1097280" y="758952"/>
            <a:ext cx="10058400" cy="3892168"/>
          </a:xfrm>
        </p:spPr>
        <p:txBody>
          <a:bodyPr>
            <a:normAutofit/>
          </a:bodyPr>
          <a:lstStyle/>
          <a:p>
            <a:r>
              <a:rPr lang="es-AR" sz="8900" dirty="0"/>
              <a:t>INTERESES ¿Y/O? ACTUALIZACION</a:t>
            </a:r>
            <a:br>
              <a:rPr lang="es-AR" sz="8900" dirty="0"/>
            </a:br>
            <a:endParaRPr lang="es-AR" sz="8900" dirty="0"/>
          </a:p>
        </p:txBody>
      </p:sp>
      <p:sp>
        <p:nvSpPr>
          <p:cNvPr id="62" name="Rectangle 61">
            <a:extLst>
              <a:ext uri="{FF2B5EF4-FFF2-40B4-BE49-F238E27FC236}">
                <a16:creationId xmlns:a16="http://schemas.microsoft.com/office/drawing/2014/main" id="{9487DED9-BEC5-CB7E-E1E2-733692673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dirty="0"/>
          </a:p>
        </p:txBody>
      </p:sp>
      <p:sp>
        <p:nvSpPr>
          <p:cNvPr id="3" name="Subtítulo 2">
            <a:extLst>
              <a:ext uri="{FF2B5EF4-FFF2-40B4-BE49-F238E27FC236}">
                <a16:creationId xmlns:a16="http://schemas.microsoft.com/office/drawing/2014/main" id="{175BFEEA-1A3F-5B61-D453-0C8E5C49D278}"/>
              </a:ext>
            </a:extLst>
          </p:cNvPr>
          <p:cNvSpPr>
            <a:spLocks noGrp="1"/>
          </p:cNvSpPr>
          <p:nvPr>
            <p:ph type="subTitle" idx="1"/>
          </p:nvPr>
        </p:nvSpPr>
        <p:spPr>
          <a:xfrm>
            <a:off x="1100051" y="5225240"/>
            <a:ext cx="10058400" cy="1143000"/>
          </a:xfrm>
        </p:spPr>
        <p:txBody>
          <a:bodyPr>
            <a:normAutofit/>
          </a:bodyPr>
          <a:lstStyle/>
          <a:p>
            <a:pPr>
              <a:lnSpc>
                <a:spcPct val="100000"/>
              </a:lnSpc>
            </a:pPr>
            <a:endParaRPr lang="es-AR" sz="1500" b="1" dirty="0">
              <a:solidFill>
                <a:srgbClr val="FFFFFF"/>
              </a:solidFill>
            </a:endParaRPr>
          </a:p>
          <a:p>
            <a:pPr algn="r">
              <a:lnSpc>
                <a:spcPct val="100000"/>
              </a:lnSpc>
            </a:pPr>
            <a:r>
              <a:rPr lang="es-AR" sz="1500" b="1" dirty="0">
                <a:solidFill>
                  <a:srgbClr val="FFFFFF"/>
                </a:solidFill>
              </a:rPr>
              <a:t>NEUQUEN, 28 DE NOVIEMBRE DE 2025</a:t>
            </a:r>
          </a:p>
          <a:p>
            <a:pPr algn="r">
              <a:lnSpc>
                <a:spcPct val="100000"/>
              </a:lnSpc>
            </a:pPr>
            <a:r>
              <a:rPr lang="es-AR" sz="1500" b="1" dirty="0">
                <a:solidFill>
                  <a:srgbClr val="FFFFFF"/>
                </a:solidFill>
              </a:rPr>
              <a:t>Cecilia </a:t>
            </a:r>
            <a:r>
              <a:rPr lang="es-AR" sz="1500" b="1" dirty="0" err="1">
                <a:solidFill>
                  <a:srgbClr val="FFFFFF"/>
                </a:solidFill>
              </a:rPr>
              <a:t>Pamphile</a:t>
            </a:r>
            <a:r>
              <a:rPr lang="es-AR" sz="1500" b="1" dirty="0">
                <a:solidFill>
                  <a:srgbClr val="FFFFFF"/>
                </a:solidFill>
              </a:rPr>
              <a:t> </a:t>
            </a:r>
          </a:p>
        </p:txBody>
      </p:sp>
    </p:spTree>
    <p:extLst>
      <p:ext uri="{BB962C8B-B14F-4D97-AF65-F5344CB8AC3E}">
        <p14:creationId xmlns:p14="http://schemas.microsoft.com/office/powerpoint/2010/main" val="207380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BC0A0D3-082B-138F-1C70-C0D9DFCE69FD}"/>
              </a:ext>
            </a:extLst>
          </p:cNvPr>
          <p:cNvPicPr>
            <a:picLocks noChangeAspect="1"/>
          </p:cNvPicPr>
          <p:nvPr/>
        </p:nvPicPr>
        <p:blipFill>
          <a:blip r:embed="rId2"/>
          <a:stretch>
            <a:fillRect/>
          </a:stretch>
        </p:blipFill>
        <p:spPr>
          <a:xfrm>
            <a:off x="1956457" y="1005630"/>
            <a:ext cx="8279086" cy="4846740"/>
          </a:xfrm>
          <a:prstGeom prst="rect">
            <a:avLst/>
          </a:prstGeom>
        </p:spPr>
      </p:pic>
      <p:sp>
        <p:nvSpPr>
          <p:cNvPr id="3" name="CuadroTexto 2">
            <a:extLst>
              <a:ext uri="{FF2B5EF4-FFF2-40B4-BE49-F238E27FC236}">
                <a16:creationId xmlns:a16="http://schemas.microsoft.com/office/drawing/2014/main" id="{303895B1-313A-CACB-D09C-C1A5AB078339}"/>
              </a:ext>
            </a:extLst>
          </p:cNvPr>
          <p:cNvSpPr txBox="1"/>
          <p:nvPr/>
        </p:nvSpPr>
        <p:spPr>
          <a:xfrm>
            <a:off x="1143000" y="283029"/>
            <a:ext cx="3624943" cy="369332"/>
          </a:xfrm>
          <a:prstGeom prst="rect">
            <a:avLst/>
          </a:prstGeom>
          <a:solidFill>
            <a:srgbClr val="00B0F0"/>
          </a:solidFill>
          <a:ln w="76200">
            <a:solidFill>
              <a:schemeClr val="tx1"/>
            </a:solidFill>
          </a:ln>
        </p:spPr>
        <p:txBody>
          <a:bodyPr wrap="square" rtlCol="0">
            <a:spAutoFit/>
          </a:bodyPr>
          <a:lstStyle/>
          <a:p>
            <a:r>
              <a:rPr lang="es-AR" dirty="0"/>
              <a:t>CONTRERAS </a:t>
            </a:r>
          </a:p>
        </p:txBody>
      </p:sp>
    </p:spTree>
    <p:extLst>
      <p:ext uri="{BB962C8B-B14F-4D97-AF65-F5344CB8AC3E}">
        <p14:creationId xmlns:p14="http://schemas.microsoft.com/office/powerpoint/2010/main" val="3144911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E75F7A5-9A20-849D-563F-CF9954E3262A}"/>
              </a:ext>
            </a:extLst>
          </p:cNvPr>
          <p:cNvPicPr>
            <a:picLocks noChangeAspect="1"/>
          </p:cNvPicPr>
          <p:nvPr/>
        </p:nvPicPr>
        <p:blipFill>
          <a:blip r:embed="rId2"/>
          <a:stretch>
            <a:fillRect/>
          </a:stretch>
        </p:blipFill>
        <p:spPr>
          <a:xfrm>
            <a:off x="1627244" y="1045257"/>
            <a:ext cx="8937511" cy="4767485"/>
          </a:xfrm>
          <a:prstGeom prst="rect">
            <a:avLst/>
          </a:prstGeom>
        </p:spPr>
      </p:pic>
      <p:pic>
        <p:nvPicPr>
          <p:cNvPr id="3" name="Imagen 2">
            <a:extLst>
              <a:ext uri="{FF2B5EF4-FFF2-40B4-BE49-F238E27FC236}">
                <a16:creationId xmlns:a16="http://schemas.microsoft.com/office/drawing/2014/main" id="{7642460E-81CA-3CB4-AB4E-BB7BB454DE33}"/>
              </a:ext>
            </a:extLst>
          </p:cNvPr>
          <p:cNvPicPr>
            <a:picLocks noChangeAspect="1"/>
          </p:cNvPicPr>
          <p:nvPr/>
        </p:nvPicPr>
        <p:blipFill>
          <a:blip r:embed="rId3"/>
          <a:stretch>
            <a:fillRect/>
          </a:stretch>
        </p:blipFill>
        <p:spPr>
          <a:xfrm>
            <a:off x="851102" y="432794"/>
            <a:ext cx="3718882" cy="506012"/>
          </a:xfrm>
          <a:prstGeom prst="rect">
            <a:avLst/>
          </a:prstGeom>
        </p:spPr>
      </p:pic>
    </p:spTree>
    <p:extLst>
      <p:ext uri="{BB962C8B-B14F-4D97-AF65-F5344CB8AC3E}">
        <p14:creationId xmlns:p14="http://schemas.microsoft.com/office/powerpoint/2010/main" val="907174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A06DD56A-B0ED-FDE9-B70C-26E138987D40}"/>
              </a:ext>
            </a:extLst>
          </p:cNvPr>
          <p:cNvPicPr>
            <a:picLocks noChangeAspect="1"/>
          </p:cNvPicPr>
          <p:nvPr/>
        </p:nvPicPr>
        <p:blipFill>
          <a:blip r:embed="rId2"/>
          <a:stretch>
            <a:fillRect/>
          </a:stretch>
        </p:blipFill>
        <p:spPr>
          <a:xfrm>
            <a:off x="1393372" y="905933"/>
            <a:ext cx="4452258" cy="5320696"/>
          </a:xfrm>
          <a:prstGeom prst="rect">
            <a:avLst/>
          </a:prstGeom>
        </p:spPr>
      </p:pic>
      <p:pic>
        <p:nvPicPr>
          <p:cNvPr id="5" name="Imagen 4">
            <a:extLst>
              <a:ext uri="{FF2B5EF4-FFF2-40B4-BE49-F238E27FC236}">
                <a16:creationId xmlns:a16="http://schemas.microsoft.com/office/drawing/2014/main" id="{2C3A7ACA-52D8-316A-121E-2ADECF362C48}"/>
              </a:ext>
            </a:extLst>
          </p:cNvPr>
          <p:cNvPicPr>
            <a:picLocks noChangeAspect="1"/>
          </p:cNvPicPr>
          <p:nvPr/>
        </p:nvPicPr>
        <p:blipFill>
          <a:blip r:embed="rId3"/>
          <a:stretch>
            <a:fillRect/>
          </a:stretch>
        </p:blipFill>
        <p:spPr>
          <a:xfrm>
            <a:off x="5845630" y="1437997"/>
            <a:ext cx="5606141" cy="3982006"/>
          </a:xfrm>
          <a:prstGeom prst="rect">
            <a:avLst/>
          </a:prstGeom>
        </p:spPr>
      </p:pic>
      <p:sp>
        <p:nvSpPr>
          <p:cNvPr id="6" name="CuadroTexto 5">
            <a:extLst>
              <a:ext uri="{FF2B5EF4-FFF2-40B4-BE49-F238E27FC236}">
                <a16:creationId xmlns:a16="http://schemas.microsoft.com/office/drawing/2014/main" id="{8DD05F01-30D6-5B9C-B9BC-C066DCB8FF30}"/>
              </a:ext>
            </a:extLst>
          </p:cNvPr>
          <p:cNvSpPr txBox="1"/>
          <p:nvPr/>
        </p:nvSpPr>
        <p:spPr>
          <a:xfrm>
            <a:off x="6890657" y="5845629"/>
            <a:ext cx="4452258" cy="369332"/>
          </a:xfrm>
          <a:prstGeom prst="rect">
            <a:avLst/>
          </a:prstGeom>
          <a:noFill/>
        </p:spPr>
        <p:txBody>
          <a:bodyPr wrap="square" rtlCol="0">
            <a:spAutoFit/>
          </a:bodyPr>
          <a:lstStyle/>
          <a:p>
            <a:r>
              <a:rPr lang="es-AR" dirty="0"/>
              <a:t>CAÑETE STJ  AC. 11/2024</a:t>
            </a:r>
          </a:p>
        </p:txBody>
      </p:sp>
    </p:spTree>
    <p:extLst>
      <p:ext uri="{BB962C8B-B14F-4D97-AF65-F5344CB8AC3E}">
        <p14:creationId xmlns:p14="http://schemas.microsoft.com/office/powerpoint/2010/main" val="2449582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6">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Texto&#10;&#10;El contenido generado por IA puede ser incorrecto.">
            <a:extLst>
              <a:ext uri="{FF2B5EF4-FFF2-40B4-BE49-F238E27FC236}">
                <a16:creationId xmlns:a16="http://schemas.microsoft.com/office/drawing/2014/main" id="{E2BAFF67-8025-90C5-675E-E8C95E298F57}"/>
              </a:ext>
            </a:extLst>
          </p:cNvPr>
          <p:cNvPicPr>
            <a:picLocks noChangeAspect="1"/>
          </p:cNvPicPr>
          <p:nvPr/>
        </p:nvPicPr>
        <p:blipFill>
          <a:blip r:embed="rId2"/>
          <a:stretch>
            <a:fillRect/>
          </a:stretch>
        </p:blipFill>
        <p:spPr>
          <a:xfrm>
            <a:off x="1632244" y="905933"/>
            <a:ext cx="8959516" cy="5039728"/>
          </a:xfrm>
          <a:prstGeom prst="rect">
            <a:avLst/>
          </a:prstGeom>
        </p:spPr>
      </p:pic>
    </p:spTree>
    <p:extLst>
      <p:ext uri="{BB962C8B-B14F-4D97-AF65-F5344CB8AC3E}">
        <p14:creationId xmlns:p14="http://schemas.microsoft.com/office/powerpoint/2010/main" val="1328265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D0127D-98F0-8BB0-A503-323B7EF14F10}"/>
              </a:ext>
            </a:extLst>
          </p:cNvPr>
          <p:cNvSpPr>
            <a:spLocks noGrp="1"/>
          </p:cNvSpPr>
          <p:nvPr>
            <p:ph type="title"/>
          </p:nvPr>
        </p:nvSpPr>
        <p:spPr>
          <a:ln w="76200">
            <a:solidFill>
              <a:srgbClr val="0070C0"/>
            </a:solidFill>
          </a:ln>
        </p:spPr>
        <p:txBody>
          <a:bodyPr/>
          <a:lstStyle/>
          <a:p>
            <a:r>
              <a:rPr lang="es-AR" dirty="0"/>
              <a:t>ASPECTOS A TENER EN CUENTA</a:t>
            </a:r>
          </a:p>
        </p:txBody>
      </p:sp>
      <p:sp>
        <p:nvSpPr>
          <p:cNvPr id="3" name="Marcador de contenido 2">
            <a:extLst>
              <a:ext uri="{FF2B5EF4-FFF2-40B4-BE49-F238E27FC236}">
                <a16:creationId xmlns:a16="http://schemas.microsoft.com/office/drawing/2014/main" id="{D1E3E6AC-F38F-EACD-F0A9-1AD3B4100AB7}"/>
              </a:ext>
            </a:extLst>
          </p:cNvPr>
          <p:cNvSpPr>
            <a:spLocks noGrp="1"/>
          </p:cNvSpPr>
          <p:nvPr>
            <p:ph idx="1"/>
          </p:nvPr>
        </p:nvSpPr>
        <p:spPr/>
        <p:txBody>
          <a:bodyPr>
            <a:normAutofit fontScale="85000" lnSpcReduction="10000"/>
          </a:bodyPr>
          <a:lstStyle/>
          <a:p>
            <a:pPr>
              <a:buFont typeface="Wingdings" panose="05000000000000000000" pitchFamily="2" charset="2"/>
              <a:buChar char="q"/>
            </a:pPr>
            <a:r>
              <a:rPr lang="es-AR" dirty="0"/>
              <a:t>CONGRUENCIA:  </a:t>
            </a:r>
          </a:p>
          <a:p>
            <a:pPr lvl="1">
              <a:buFont typeface="Wingdings" panose="05000000000000000000" pitchFamily="2" charset="2"/>
              <a:buChar char="q"/>
            </a:pPr>
            <a:r>
              <a:rPr lang="es-AR" dirty="0"/>
              <a:t>“Y en lo que en más o en menos resulte de la prueba…”</a:t>
            </a:r>
          </a:p>
          <a:p>
            <a:pPr lvl="1">
              <a:buFont typeface="Wingdings" panose="05000000000000000000" pitchFamily="2" charset="2"/>
              <a:buChar char="q"/>
            </a:pPr>
            <a:r>
              <a:rPr lang="es-AR" dirty="0"/>
              <a:t> “se contemple la desvalorización monetaria producto de la inflación a fin de que la reparación sea integral y plena…” </a:t>
            </a:r>
          </a:p>
          <a:p>
            <a:pPr>
              <a:buFont typeface="Wingdings" panose="05000000000000000000" pitchFamily="2" charset="2"/>
              <a:buChar char="q"/>
            </a:pPr>
            <a:r>
              <a:rPr lang="es-AR" dirty="0"/>
              <a:t>PRESUPUESTOS DE LA RESPONSABILIDAD: </a:t>
            </a:r>
          </a:p>
          <a:p>
            <a:pPr lvl="1">
              <a:buFont typeface="Wingdings" panose="05000000000000000000" pitchFamily="2" charset="2"/>
              <a:buChar char="q"/>
            </a:pPr>
            <a:r>
              <a:rPr lang="es-AR" dirty="0"/>
              <a:t> La carga de la prueba pesa sobre el actor  art.1744;1734;1736</a:t>
            </a:r>
          </a:p>
          <a:p>
            <a:pPr>
              <a:buFont typeface="Wingdings" panose="05000000000000000000" pitchFamily="2" charset="2"/>
              <a:buChar char="q"/>
            </a:pPr>
            <a:r>
              <a:rPr lang="es-AR" dirty="0"/>
              <a:t>PRUEBA y DETERMINACION DEL DAÑO: </a:t>
            </a:r>
          </a:p>
          <a:p>
            <a:pPr lvl="1">
              <a:buFont typeface="Wingdings" panose="05000000000000000000" pitchFamily="2" charset="2"/>
              <a:buChar char="q"/>
            </a:pPr>
            <a:r>
              <a:rPr lang="es-AR" dirty="0"/>
              <a:t>Fórmulas matemáticas y valor actual</a:t>
            </a:r>
          </a:p>
          <a:p>
            <a:pPr lvl="1">
              <a:buFont typeface="Wingdings" panose="05000000000000000000" pitchFamily="2" charset="2"/>
              <a:buChar char="q"/>
            </a:pPr>
            <a:r>
              <a:rPr lang="es-AR" dirty="0"/>
              <a:t>Petición concreta y prueba del daño arts. 1744; 1746 (actividades productivas y económicamente valorables)</a:t>
            </a:r>
          </a:p>
          <a:p>
            <a:pPr lvl="1">
              <a:buFont typeface="Wingdings" panose="05000000000000000000" pitchFamily="2" charset="2"/>
              <a:buChar char="q"/>
            </a:pPr>
            <a:r>
              <a:rPr lang="es-ES" dirty="0"/>
              <a:t>Satisfacciones  sustitutivas y compensatorias art. 1741</a:t>
            </a:r>
          </a:p>
          <a:p>
            <a:pPr marL="201168" lvl="1" indent="0">
              <a:buNone/>
            </a:pPr>
            <a:r>
              <a:rPr lang="es-ES" dirty="0" err="1"/>
              <a:t>Expte</a:t>
            </a:r>
            <a:r>
              <a:rPr lang="es-ES" dirty="0"/>
              <a:t>.: (520797/2018) "GARCIA SOLANGE ANABELA C/ MENDEZ JORGE EDUARDO Y OTRO S/D Y P DERIVADOS DEL USO DE AUTOMOTORES (CON LESION O MUERTE)“ 27 de agosto de 2025 Mayoría PAMPHILE-CLERICI</a:t>
            </a:r>
            <a:endParaRPr lang="es-AR" dirty="0"/>
          </a:p>
          <a:p>
            <a:pPr marL="201168" lvl="1" indent="0">
              <a:buNone/>
            </a:pPr>
            <a:endParaRPr lang="es-AR" dirty="0"/>
          </a:p>
          <a:p>
            <a:endParaRPr lang="es-AR" dirty="0"/>
          </a:p>
          <a:p>
            <a:pPr marL="0" indent="0">
              <a:buNone/>
            </a:pPr>
            <a:endParaRPr lang="es-AR" dirty="0"/>
          </a:p>
          <a:p>
            <a:endParaRPr lang="es-AR" dirty="0"/>
          </a:p>
        </p:txBody>
      </p:sp>
    </p:spTree>
    <p:extLst>
      <p:ext uri="{BB962C8B-B14F-4D97-AF65-F5344CB8AC3E}">
        <p14:creationId xmlns:p14="http://schemas.microsoft.com/office/powerpoint/2010/main" val="115522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1B600B-00F5-D517-6A3F-3669927DBAA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3D0E31-6CE9-9E77-5939-9F9AD8A6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peak Pro" panose="020F0502020204030204"/>
              <a:ea typeface="+mn-ea"/>
              <a:cs typeface="+mn-cs"/>
            </a:endParaRPr>
          </a:p>
        </p:txBody>
      </p:sp>
      <p:sp>
        <p:nvSpPr>
          <p:cNvPr id="2" name="Título 1">
            <a:extLst>
              <a:ext uri="{FF2B5EF4-FFF2-40B4-BE49-F238E27FC236}">
                <a16:creationId xmlns:a16="http://schemas.microsoft.com/office/drawing/2014/main" id="{090FCD9F-27E2-F0C9-ED13-4179D0CF2308}"/>
              </a:ext>
            </a:extLst>
          </p:cNvPr>
          <p:cNvSpPr>
            <a:spLocks noGrp="1"/>
          </p:cNvSpPr>
          <p:nvPr>
            <p:ph type="title"/>
          </p:nvPr>
        </p:nvSpPr>
        <p:spPr>
          <a:xfrm>
            <a:off x="1097280" y="286603"/>
            <a:ext cx="10058400" cy="1450757"/>
          </a:xfrm>
        </p:spPr>
        <p:txBody>
          <a:bodyPr>
            <a:normAutofit/>
          </a:bodyPr>
          <a:lstStyle/>
          <a:p>
            <a:r>
              <a:rPr lang="es-AR"/>
              <a:t>ARTICULADO A CONSIDERAR  </a:t>
            </a:r>
          </a:p>
        </p:txBody>
      </p:sp>
      <p:cxnSp>
        <p:nvCxnSpPr>
          <p:cNvPr id="11" name="Straight Connector 10">
            <a:extLst>
              <a:ext uri="{FF2B5EF4-FFF2-40B4-BE49-F238E27FC236}">
                <a16:creationId xmlns:a16="http://schemas.microsoft.com/office/drawing/2014/main" id="{3DF2DA5F-6FE0-5E51-08FF-4AEEC4BC56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0359158-503A-1CCC-CA08-E046946DD3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Speak Pro" panose="020F0502020204030204"/>
              <a:ea typeface="+mn-ea"/>
              <a:cs typeface="+mn-cs"/>
            </a:endParaRPr>
          </a:p>
        </p:txBody>
      </p:sp>
      <p:graphicFrame>
        <p:nvGraphicFramePr>
          <p:cNvPr id="5" name="Marcador de contenido 2">
            <a:extLst>
              <a:ext uri="{FF2B5EF4-FFF2-40B4-BE49-F238E27FC236}">
                <a16:creationId xmlns:a16="http://schemas.microsoft.com/office/drawing/2014/main" id="{3E9C5F59-C11E-F285-5EBA-D93DBE003430}"/>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5965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72151-CC9D-BD15-C8BA-982A33B4768B}"/>
              </a:ext>
            </a:extLst>
          </p:cNvPr>
          <p:cNvSpPr>
            <a:spLocks noGrp="1"/>
          </p:cNvSpPr>
          <p:nvPr>
            <p:ph type="title"/>
          </p:nvPr>
        </p:nvSpPr>
        <p:spPr/>
        <p:txBody>
          <a:bodyPr/>
          <a:lstStyle/>
          <a:p>
            <a:r>
              <a:rPr lang="es-AR" dirty="0"/>
              <a:t> Valores actuales: Tasa de interés aplicable</a:t>
            </a:r>
          </a:p>
        </p:txBody>
      </p:sp>
      <p:sp>
        <p:nvSpPr>
          <p:cNvPr id="3" name="Marcador de contenido 2">
            <a:extLst>
              <a:ext uri="{FF2B5EF4-FFF2-40B4-BE49-F238E27FC236}">
                <a16:creationId xmlns:a16="http://schemas.microsoft.com/office/drawing/2014/main" id="{8C52A308-45AB-AE12-6024-6679080EDF60}"/>
              </a:ext>
            </a:extLst>
          </p:cNvPr>
          <p:cNvSpPr>
            <a:spLocks noGrp="1"/>
          </p:cNvSpPr>
          <p:nvPr>
            <p:ph idx="1"/>
          </p:nvPr>
        </p:nvSpPr>
        <p:spPr>
          <a:xfrm>
            <a:off x="1097280" y="2108201"/>
            <a:ext cx="10058400" cy="2868827"/>
          </a:xfrm>
        </p:spPr>
        <p:txBody>
          <a:bodyPr/>
          <a:lstStyle/>
          <a:p>
            <a:r>
              <a:rPr lang="es-AR" dirty="0"/>
              <a:t>Tasa Pura: </a:t>
            </a:r>
          </a:p>
          <a:p>
            <a:endParaRPr lang="es-AR" dirty="0"/>
          </a:p>
        </p:txBody>
      </p:sp>
      <p:pic>
        <p:nvPicPr>
          <p:cNvPr id="5" name="Imagen 4">
            <a:extLst>
              <a:ext uri="{FF2B5EF4-FFF2-40B4-BE49-F238E27FC236}">
                <a16:creationId xmlns:a16="http://schemas.microsoft.com/office/drawing/2014/main" id="{4E5D7E6C-4490-DC64-7EBD-9BC6FA2752BC}"/>
              </a:ext>
            </a:extLst>
          </p:cNvPr>
          <p:cNvPicPr>
            <a:picLocks noChangeAspect="1"/>
          </p:cNvPicPr>
          <p:nvPr/>
        </p:nvPicPr>
        <p:blipFill>
          <a:blip r:embed="rId2"/>
          <a:stretch>
            <a:fillRect/>
          </a:stretch>
        </p:blipFill>
        <p:spPr>
          <a:xfrm>
            <a:off x="3133311" y="1880971"/>
            <a:ext cx="5925377" cy="3096057"/>
          </a:xfrm>
          <a:prstGeom prst="rect">
            <a:avLst/>
          </a:prstGeom>
        </p:spPr>
      </p:pic>
      <p:sp>
        <p:nvSpPr>
          <p:cNvPr id="8" name="CuadroTexto 7">
            <a:extLst>
              <a:ext uri="{FF2B5EF4-FFF2-40B4-BE49-F238E27FC236}">
                <a16:creationId xmlns:a16="http://schemas.microsoft.com/office/drawing/2014/main" id="{75D62295-00E9-2B59-0525-7992368496E4}"/>
              </a:ext>
            </a:extLst>
          </p:cNvPr>
          <p:cNvSpPr txBox="1"/>
          <p:nvPr/>
        </p:nvSpPr>
        <p:spPr>
          <a:xfrm>
            <a:off x="1396181" y="5120639"/>
            <a:ext cx="10137058" cy="923330"/>
          </a:xfrm>
          <a:prstGeom prst="rect">
            <a:avLst/>
          </a:prstGeom>
          <a:noFill/>
        </p:spPr>
        <p:txBody>
          <a:bodyPr wrap="square">
            <a:spAutoFit/>
          </a:bodyPr>
          <a:lstStyle/>
          <a:p>
            <a:r>
              <a:rPr lang="es-ES" dirty="0"/>
              <a:t>“Recurso de hecho deducido por la citada en garantía en la causa Barrientos, Gabriela Alexandra y otros  c/ </a:t>
            </a:r>
            <a:r>
              <a:rPr lang="es-ES" dirty="0" err="1"/>
              <a:t>Ocorso</a:t>
            </a:r>
            <a:r>
              <a:rPr lang="es-ES" dirty="0"/>
              <a:t>, Damián y otros s/ daños y perjuicios (</a:t>
            </a:r>
            <a:r>
              <a:rPr lang="es-ES" dirty="0" err="1"/>
              <a:t>acc</a:t>
            </a:r>
            <a:r>
              <a:rPr lang="es-ES" dirty="0"/>
              <a:t>. </a:t>
            </a:r>
            <a:r>
              <a:rPr lang="es-ES" dirty="0" err="1"/>
              <a:t>trán</a:t>
            </a:r>
            <a:r>
              <a:rPr lang="es-ES" dirty="0"/>
              <a:t>. c/ les. o muerte)”, CSJN 15-04-2024.</a:t>
            </a:r>
          </a:p>
          <a:p>
            <a:endParaRPr lang="es-ES" dirty="0"/>
          </a:p>
        </p:txBody>
      </p:sp>
      <p:pic>
        <p:nvPicPr>
          <p:cNvPr id="10" name="Imagen 9">
            <a:extLst>
              <a:ext uri="{FF2B5EF4-FFF2-40B4-BE49-F238E27FC236}">
                <a16:creationId xmlns:a16="http://schemas.microsoft.com/office/drawing/2014/main" id="{58C9A809-4FC6-490C-A7A2-EFA433F4FA6D}"/>
              </a:ext>
            </a:extLst>
          </p:cNvPr>
          <p:cNvPicPr>
            <a:picLocks noChangeAspect="1"/>
          </p:cNvPicPr>
          <p:nvPr/>
        </p:nvPicPr>
        <p:blipFill>
          <a:blip r:embed="rId3"/>
          <a:stretch>
            <a:fillRect/>
          </a:stretch>
        </p:blipFill>
        <p:spPr>
          <a:xfrm>
            <a:off x="2252662" y="266700"/>
            <a:ext cx="7686675" cy="6324600"/>
          </a:xfrm>
          <a:prstGeom prst="rect">
            <a:avLst/>
          </a:prstGeom>
          <a:ln w="76200">
            <a:solidFill>
              <a:srgbClr val="00B0F0"/>
            </a:solidFill>
          </a:ln>
        </p:spPr>
      </p:pic>
      <p:pic>
        <p:nvPicPr>
          <p:cNvPr id="4" name="Imagen 3">
            <a:extLst>
              <a:ext uri="{FF2B5EF4-FFF2-40B4-BE49-F238E27FC236}">
                <a16:creationId xmlns:a16="http://schemas.microsoft.com/office/drawing/2014/main" id="{E8BEA8EB-E55B-5C0E-C515-09E93A212AFD}"/>
              </a:ext>
            </a:extLst>
          </p:cNvPr>
          <p:cNvPicPr>
            <a:picLocks noChangeAspect="1"/>
          </p:cNvPicPr>
          <p:nvPr/>
        </p:nvPicPr>
        <p:blipFill>
          <a:blip r:embed="rId4"/>
          <a:stretch>
            <a:fillRect/>
          </a:stretch>
        </p:blipFill>
        <p:spPr>
          <a:xfrm>
            <a:off x="2322249" y="1487255"/>
            <a:ext cx="7547502" cy="3883489"/>
          </a:xfrm>
          <a:prstGeom prst="rect">
            <a:avLst/>
          </a:prstGeom>
        </p:spPr>
      </p:pic>
    </p:spTree>
    <p:extLst>
      <p:ext uri="{BB962C8B-B14F-4D97-AF65-F5344CB8AC3E}">
        <p14:creationId xmlns:p14="http://schemas.microsoft.com/office/powerpoint/2010/main" val="244975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142A1655-5A5E-FDB7-FB38-CF891A840EAE}"/>
              </a:ext>
            </a:extLst>
          </p:cNvPr>
          <p:cNvSpPr>
            <a:spLocks noGrp="1"/>
          </p:cNvSpPr>
          <p:nvPr>
            <p:ph type="title"/>
          </p:nvPr>
        </p:nvSpPr>
        <p:spPr>
          <a:xfrm>
            <a:off x="492370" y="516835"/>
            <a:ext cx="3084844" cy="5772840"/>
          </a:xfrm>
        </p:spPr>
        <p:txBody>
          <a:bodyPr anchor="ctr">
            <a:normAutofit/>
          </a:bodyPr>
          <a:lstStyle/>
          <a:p>
            <a:r>
              <a:rPr lang="es-AR" sz="3600">
                <a:solidFill>
                  <a:schemeClr val="bg1"/>
                </a:solidFill>
              </a:rPr>
              <a:t>INTERESES A TASA PURA : Art. 1748 CCC</a:t>
            </a:r>
          </a:p>
        </p:txBody>
      </p:sp>
      <p:graphicFrame>
        <p:nvGraphicFramePr>
          <p:cNvPr id="5" name="Marcador de contenido 2">
            <a:extLst>
              <a:ext uri="{FF2B5EF4-FFF2-40B4-BE49-F238E27FC236}">
                <a16:creationId xmlns:a16="http://schemas.microsoft.com/office/drawing/2014/main" id="{646163A5-15C8-C4CF-1AC0-69D9D8B588D6}"/>
              </a:ext>
            </a:extLst>
          </p:cNvPr>
          <p:cNvGraphicFramePr>
            <a:graphicFrameLocks noGrp="1"/>
          </p:cNvGraphicFramePr>
          <p:nvPr>
            <p:ph idx="1"/>
            <p:extLst>
              <p:ext uri="{D42A27DB-BD31-4B8C-83A1-F6EECF244321}">
                <p14:modId xmlns:p14="http://schemas.microsoft.com/office/powerpoint/2010/main" val="89971262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3510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4A5220-7CEF-7CAD-F57D-53D4AF782E4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7AE8076-1F9C-E7F7-5FAB-838387466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Speak Pro" panose="020F0502020204030204"/>
              <a:ea typeface="+mn-ea"/>
              <a:cs typeface="+mn-cs"/>
            </a:endParaRPr>
          </a:p>
        </p:txBody>
      </p:sp>
      <p:cxnSp>
        <p:nvCxnSpPr>
          <p:cNvPr id="13" name="Straight Connector 12">
            <a:extLst>
              <a:ext uri="{FF2B5EF4-FFF2-40B4-BE49-F238E27FC236}">
                <a16:creationId xmlns:a16="http://schemas.microsoft.com/office/drawing/2014/main" id="{53E3C2C4-45D0-0C52-843B-33B788050F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8119E205-0531-8513-3E2C-37968D94E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peak Pro" panose="020F0502020204030204"/>
              <a:ea typeface="+mn-ea"/>
              <a:cs typeface="+mn-cs"/>
            </a:endParaRPr>
          </a:p>
        </p:txBody>
      </p:sp>
      <p:sp>
        <p:nvSpPr>
          <p:cNvPr id="17" name="Rectangle 16">
            <a:extLst>
              <a:ext uri="{FF2B5EF4-FFF2-40B4-BE49-F238E27FC236}">
                <a16:creationId xmlns:a16="http://schemas.microsoft.com/office/drawing/2014/main" id="{4AC0AAE7-F525-E252-D0BC-4C2A0AC53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Speak Pro" panose="020F0502020204030204"/>
              <a:ea typeface="+mn-ea"/>
              <a:cs typeface="+mn-cs"/>
            </a:endParaRPr>
          </a:p>
        </p:txBody>
      </p:sp>
      <p:sp>
        <p:nvSpPr>
          <p:cNvPr id="6" name="CuadroTexto 5">
            <a:extLst>
              <a:ext uri="{FF2B5EF4-FFF2-40B4-BE49-F238E27FC236}">
                <a16:creationId xmlns:a16="http://schemas.microsoft.com/office/drawing/2014/main" id="{B288B9AB-0D85-593D-4811-C9E73AC4F5FB}"/>
              </a:ext>
            </a:extLst>
          </p:cNvPr>
          <p:cNvSpPr txBox="1"/>
          <p:nvPr/>
        </p:nvSpPr>
        <p:spPr>
          <a:xfrm>
            <a:off x="1097280" y="286603"/>
            <a:ext cx="10058400" cy="145075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50" normalizeH="0" baseline="0" noProof="0">
                <a:ln>
                  <a:noFill/>
                </a:ln>
                <a:solidFill>
                  <a:srgbClr val="FFFFFF"/>
                </a:solidFill>
                <a:effectLst/>
                <a:uLnTx/>
                <a:uFillTx/>
                <a:latin typeface="Georgia Pro Cond Light" panose="020F0302020204030204"/>
                <a:ea typeface="+mn-ea"/>
                <a:cs typeface="+mn-cs"/>
              </a:rPr>
              <a:t>TODO TIENE UN FINAL, TODO TERMINA...</a:t>
            </a:r>
          </a:p>
        </p:txBody>
      </p:sp>
      <p:sp>
        <p:nvSpPr>
          <p:cNvPr id="5" name="CuadroTexto 4">
            <a:extLst>
              <a:ext uri="{FF2B5EF4-FFF2-40B4-BE49-F238E27FC236}">
                <a16:creationId xmlns:a16="http://schemas.microsoft.com/office/drawing/2014/main" id="{BE2D84D4-77AA-CB05-4B11-C3B535164B53}"/>
              </a:ext>
            </a:extLst>
          </p:cNvPr>
          <p:cNvSpPr txBox="1"/>
          <p:nvPr/>
        </p:nvSpPr>
        <p:spPr>
          <a:xfrm>
            <a:off x="176981" y="2133600"/>
            <a:ext cx="11906864" cy="3735388"/>
          </a:xfrm>
          <a:prstGeom prst="rect">
            <a:avLst/>
          </a:prstGeom>
        </p:spPr>
        <p:txBody>
          <a:bodyPr vert="horz" lIns="0" tIns="45720" rIns="0" bIns="45720" rtlCol="0">
            <a:normAutofit fontScale="92500" lnSpcReduction="20000"/>
          </a:bodyPr>
          <a:lstStyle/>
          <a:p>
            <a:pPr marL="0" marR="0" lvl="0" indent="0" algn="just" defTabSz="914400" rtl="0" eaLnBrk="1" fontAlgn="auto" latinLnBrk="0" hangingPunct="1">
              <a:lnSpc>
                <a:spcPct val="150000"/>
              </a:lnSpc>
              <a:spcBef>
                <a:spcPts val="0"/>
              </a:spcBef>
              <a:spcAft>
                <a:spcPts val="600"/>
              </a:spcAft>
              <a:buClrTx/>
              <a:buSzTx/>
              <a:buFont typeface="Calibri" panose="020F0502020204030204" pitchFamily="34" charset="0"/>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Speak Pro" panose="020F0502020204030204"/>
                <a:ea typeface="+mn-ea"/>
                <a:cs typeface="+mn-cs"/>
              </a:rPr>
              <a:t> </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“…la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ventaja</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de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este</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tipo</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de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obligaciones</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es que son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sensibles</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 las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variaciones</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u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oscilaciones</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que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experimenta</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el</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signo</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monetario</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en</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tanto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su</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cuantificación</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debe</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efectuarse</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al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momento</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de ser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dictada</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la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sentencia</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y a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valores</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acordes</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esa</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época</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600"/>
              </a:spcAft>
              <a:buClrTx/>
              <a:buSzTx/>
              <a:buFont typeface="Calibri" panose="020F0502020204030204" pitchFamily="34" charset="0"/>
              <a:buNone/>
              <a:tabLst/>
              <a:defRPr/>
            </a:pP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Entonces</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el</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tiempo</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transcurrido</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entre la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ocurrencia</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del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hecho</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y la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sentencia</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no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licúa</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al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crédito</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antes bien, las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variaciones</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se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ven</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reflejadas</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por</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tratarse</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de un valor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fijado</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 un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momento</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actual.</a:t>
            </a:r>
          </a:p>
          <a:p>
            <a:pPr marL="0" marR="0" lvl="0" indent="0" algn="just" defTabSz="914400" rtl="0" eaLnBrk="1" fontAlgn="auto" latinLnBrk="0" hangingPunct="1">
              <a:lnSpc>
                <a:spcPct val="150000"/>
              </a:lnSpc>
              <a:spcBef>
                <a:spcPts val="0"/>
              </a:spcBef>
              <a:spcAft>
                <a:spcPts val="600"/>
              </a:spcAft>
              <a:buClrTx/>
              <a:buSzTx/>
              <a:buFont typeface="Calibri" panose="020F0502020204030204" pitchFamily="34" charset="0"/>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Claro que,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esta</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bondad</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o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ventaja</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comparativa</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se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agota</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una</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vez</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cuantificadas</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puesto</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que, a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partir</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de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allí</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se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transforman</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en</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obligaciones</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de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dar</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sumas</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de dinero: A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partir</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de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este</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hito</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coincidente</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con la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sentencia</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de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condena</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nos</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enfrentamos</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al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dilema</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jurídico</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que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presenta</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la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inflación</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y la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prohibición</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de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indexar</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las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obligaciones</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de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dar</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sumas</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de dinero…”</a:t>
            </a:r>
          </a:p>
        </p:txBody>
      </p:sp>
      <p:sp>
        <p:nvSpPr>
          <p:cNvPr id="19" name="Rectangle 18">
            <a:extLst>
              <a:ext uri="{FF2B5EF4-FFF2-40B4-BE49-F238E27FC236}">
                <a16:creationId xmlns:a16="http://schemas.microsoft.com/office/drawing/2014/main" id="{74A8D1D6-EC11-41DB-E7FE-F397E40AE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Speak Pro" panose="020F0502020204030204"/>
              <a:ea typeface="+mn-ea"/>
              <a:cs typeface="+mn-cs"/>
            </a:endParaRPr>
          </a:p>
        </p:txBody>
      </p:sp>
    </p:spTree>
    <p:extLst>
      <p:ext uri="{BB962C8B-B14F-4D97-AF65-F5344CB8AC3E}">
        <p14:creationId xmlns:p14="http://schemas.microsoft.com/office/powerpoint/2010/main" val="267747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DACEFB39-6740-95E0-522B-2CB96178F08A}"/>
              </a:ext>
            </a:extLst>
          </p:cNvPr>
          <p:cNvSpPr>
            <a:spLocks noGrp="1"/>
          </p:cNvSpPr>
          <p:nvPr>
            <p:ph type="title"/>
          </p:nvPr>
        </p:nvSpPr>
        <p:spPr>
          <a:xfrm>
            <a:off x="1097280" y="286603"/>
            <a:ext cx="10058400" cy="1450757"/>
          </a:xfrm>
        </p:spPr>
        <p:txBody>
          <a:bodyPr anchor="ctr">
            <a:normAutofit/>
          </a:bodyPr>
          <a:lstStyle/>
          <a:p>
            <a:r>
              <a:rPr lang="es-AR">
                <a:solidFill>
                  <a:srgbClr val="FFFFFF"/>
                </a:solidFill>
              </a:rPr>
              <a:t>INFLACION: DE PUBLICO Y NOTORIO</a:t>
            </a:r>
          </a:p>
        </p:txBody>
      </p:sp>
      <p:sp>
        <p:nvSpPr>
          <p:cNvPr id="3" name="Marcador de contenido 2">
            <a:extLst>
              <a:ext uri="{FF2B5EF4-FFF2-40B4-BE49-F238E27FC236}">
                <a16:creationId xmlns:a16="http://schemas.microsoft.com/office/drawing/2014/main" id="{C17E6F85-07E2-D47A-7F70-81FC3260DCD0}"/>
              </a:ext>
            </a:extLst>
          </p:cNvPr>
          <p:cNvSpPr>
            <a:spLocks noGrp="1"/>
          </p:cNvSpPr>
          <p:nvPr>
            <p:ph idx="1"/>
          </p:nvPr>
        </p:nvSpPr>
        <p:spPr>
          <a:xfrm>
            <a:off x="639097" y="2191603"/>
            <a:ext cx="10962968" cy="4041557"/>
          </a:xfrm>
          <a:ln w="76200">
            <a:solidFill>
              <a:schemeClr val="accent5">
                <a:lumMod val="60000"/>
                <a:lumOff val="40000"/>
              </a:schemeClr>
            </a:solidFill>
          </a:ln>
        </p:spPr>
        <p:txBody>
          <a:bodyPr>
            <a:normAutofit fontScale="85000" lnSpcReduction="10000"/>
          </a:bodyPr>
          <a:lstStyle/>
          <a:p>
            <a:pPr algn="just">
              <a:lnSpc>
                <a:spcPct val="100000"/>
              </a:lnSpc>
            </a:pPr>
            <a:r>
              <a:rPr lang="es-AR" b="1" dirty="0">
                <a:latin typeface="Arial" panose="020B0604020202020204" pitchFamily="34" charset="0"/>
                <a:cs typeface="Arial" panose="020B0604020202020204" pitchFamily="34" charset="0"/>
              </a:rPr>
              <a:t>SUBSISTENCIA DE LA PROHIBICIÓN DE INDEXAR: </a:t>
            </a:r>
            <a:r>
              <a:rPr lang="es-ES" b="1" dirty="0">
                <a:latin typeface="Arial" panose="020B0604020202020204" pitchFamily="34" charset="0"/>
                <a:cs typeface="Arial" panose="020B0604020202020204" pitchFamily="34" charset="0"/>
              </a:rPr>
              <a:t>arts. 7 y 10 de la ley 23928; art. 10 Ley  25.561</a:t>
            </a:r>
            <a:r>
              <a:rPr lang="es-ES" dirty="0">
                <a:latin typeface="Arial" panose="020B0604020202020204" pitchFamily="34" charset="0"/>
                <a:cs typeface="Arial" panose="020B0604020202020204" pitchFamily="34" charset="0"/>
              </a:rPr>
              <a:t>. </a:t>
            </a:r>
            <a:endParaRPr lang="es-AR" dirty="0">
              <a:latin typeface="Arial" panose="020B0604020202020204" pitchFamily="34" charset="0"/>
              <a:cs typeface="Arial" panose="020B0604020202020204" pitchFamily="34" charset="0"/>
            </a:endParaRPr>
          </a:p>
          <a:p>
            <a:pPr algn="just">
              <a:lnSpc>
                <a:spcPct val="100000"/>
              </a:lnSpc>
            </a:pPr>
            <a:r>
              <a:rPr lang="es-ES" dirty="0">
                <a:latin typeface="Arial" panose="020B0604020202020204" pitchFamily="34" charset="0"/>
                <a:cs typeface="Arial" panose="020B0604020202020204" pitchFamily="34" charset="0"/>
              </a:rPr>
              <a:t>“la prohibición de toda clase de actualización monetaria escapa al control de constitucionalidad, pues la conveniencia del criterio elegido por el legislador no está sujeta a revisión judicial (conf. Fallos : 290:245; 306:1964;323:2409; 324:3345;325:2600;327:5614; 328:2567:329:385 y 4032 y 330:3109, entre muchos otros ). </a:t>
            </a:r>
          </a:p>
          <a:p>
            <a:pPr algn="just">
              <a:lnSpc>
                <a:spcPct val="100000"/>
              </a:lnSpc>
            </a:pPr>
            <a:r>
              <a:rPr lang="es-ES" dirty="0">
                <a:latin typeface="Arial" panose="020B0604020202020204" pitchFamily="34" charset="0"/>
                <a:cs typeface="Arial" panose="020B0604020202020204" pitchFamily="34" charset="0"/>
              </a:rPr>
              <a:t>También ha sostenido que los art.7º y 10 de la ley 23.928 constituyen una decisión clara y terminante del Congreso Nacional de ejercer las funciones que le encomienda el art.67, </a:t>
            </a:r>
            <a:r>
              <a:rPr lang="es-ES" dirty="0" err="1">
                <a:latin typeface="Arial" panose="020B0604020202020204" pitchFamily="34" charset="0"/>
                <a:cs typeface="Arial" panose="020B0604020202020204" pitchFamily="34" charset="0"/>
              </a:rPr>
              <a:t>inc</a:t>
            </a:r>
            <a:r>
              <a:rPr lang="es-ES" dirty="0">
                <a:latin typeface="Arial" panose="020B0604020202020204" pitchFamily="34" charset="0"/>
                <a:cs typeface="Arial" panose="020B0604020202020204" pitchFamily="34" charset="0"/>
              </a:rPr>
              <a:t> 10 (hoy art. 75 inc.11), de la Constitución Nacional de “Hacer sellar moneda, fijar su valor y el de las extranjeras…´(conf. Causa “YPF en fallos: 315:158, criterio reiterado en causas 315:992 y 1209; 319:3241 y 328:2567)”</a:t>
            </a:r>
          </a:p>
          <a:p>
            <a:pPr algn="just">
              <a:lnSpc>
                <a:spcPct val="100000"/>
              </a:lnSpc>
            </a:pPr>
            <a:r>
              <a:rPr lang="es-ES" dirty="0">
                <a:latin typeface="Arial" panose="020B0604020202020204" pitchFamily="34" charset="0"/>
                <a:cs typeface="Arial" panose="020B0604020202020204" pitchFamily="34" charset="0"/>
              </a:rPr>
              <a:t>CSJN EN “MASSOLO, ALBERTO JORGE C/ TRANSPORTES DEL TEJAR S.A. Y OTRO S/ DAÑOS Y PERJUICIOS”, FALLOS: 333:447 </a:t>
            </a:r>
          </a:p>
          <a:p>
            <a:pPr algn="just">
              <a:lnSpc>
                <a:spcPct val="100000"/>
              </a:lnSpc>
            </a:pPr>
            <a:r>
              <a:rPr lang="es-ES" dirty="0">
                <a:latin typeface="Arial" panose="020B0604020202020204" pitchFamily="34" charset="0"/>
                <a:cs typeface="Arial" panose="020B0604020202020204" pitchFamily="34" charset="0"/>
              </a:rPr>
              <a:t>CSJN PUENTE OLIVERA, MARIANO C/ TIZADO PATAGONIA BIENES RAÍCES DEL SUR SRL S/ DESPIDO”, FALLOS: 339:1583, ENTRE MUCHAS OTRAS). </a:t>
            </a:r>
            <a:endParaRPr lang="es-AR" sz="1700" dirty="0"/>
          </a:p>
        </p:txBody>
      </p:sp>
      <p:sp>
        <p:nvSpPr>
          <p:cNvPr id="21" name="Rectangle 20">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Tree>
    <p:extLst>
      <p:ext uri="{BB962C8B-B14F-4D97-AF65-F5344CB8AC3E}">
        <p14:creationId xmlns:p14="http://schemas.microsoft.com/office/powerpoint/2010/main" val="2953748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8F49F2-C884-AAE5-FF3F-4B60C1A368B5}"/>
              </a:ext>
            </a:extLst>
          </p:cNvPr>
          <p:cNvSpPr>
            <a:spLocks noGrp="1"/>
          </p:cNvSpPr>
          <p:nvPr>
            <p:ph type="title"/>
          </p:nvPr>
        </p:nvSpPr>
        <p:spPr/>
        <p:txBody>
          <a:bodyPr/>
          <a:lstStyle/>
          <a:p>
            <a:r>
              <a:rPr lang="es-AR" dirty="0"/>
              <a:t>EL ORDEN JURIDICO COMO SISTEMA</a:t>
            </a:r>
            <a:br>
              <a:rPr lang="es-AR" dirty="0"/>
            </a:br>
            <a:r>
              <a:rPr lang="es-AR" dirty="0"/>
              <a:t>Los problemas comunes: </a:t>
            </a:r>
          </a:p>
        </p:txBody>
      </p:sp>
      <p:sp>
        <p:nvSpPr>
          <p:cNvPr id="3" name="Marcador de contenido 2">
            <a:extLst>
              <a:ext uri="{FF2B5EF4-FFF2-40B4-BE49-F238E27FC236}">
                <a16:creationId xmlns:a16="http://schemas.microsoft.com/office/drawing/2014/main" id="{62A1ADDF-F6FA-3D63-B2F0-3C6E4914EDEB}"/>
              </a:ext>
            </a:extLst>
          </p:cNvPr>
          <p:cNvSpPr>
            <a:spLocks noGrp="1"/>
          </p:cNvSpPr>
          <p:nvPr>
            <p:ph idx="1"/>
          </p:nvPr>
        </p:nvSpPr>
        <p:spPr/>
        <p:txBody>
          <a:bodyPr>
            <a:normAutofit/>
          </a:bodyPr>
          <a:lstStyle/>
          <a:p>
            <a:pPr>
              <a:buFont typeface="Wingdings" panose="05000000000000000000" pitchFamily="2" charset="2"/>
              <a:buChar char="q"/>
            </a:pPr>
            <a:r>
              <a:rPr lang="es-AR" sz="2800" dirty="0"/>
              <a:t> </a:t>
            </a:r>
            <a:r>
              <a:rPr lang="es-AR" sz="2800" b="1" dirty="0"/>
              <a:t>PAGO DE LA OBLIGACION CON MORA: </a:t>
            </a:r>
          </a:p>
          <a:p>
            <a:pPr lvl="1">
              <a:buFont typeface="Wingdings" panose="05000000000000000000" pitchFamily="2" charset="2"/>
              <a:buChar char="q"/>
            </a:pPr>
            <a:r>
              <a:rPr lang="es-AR" sz="2600" b="1" dirty="0"/>
              <a:t>INTERESES MORATORIOS: Indemnización por el retraso en el pago de una deuda; </a:t>
            </a:r>
          </a:p>
          <a:p>
            <a:pPr lvl="2">
              <a:buFont typeface="Wingdings" panose="05000000000000000000" pitchFamily="2" charset="2"/>
              <a:buChar char="q"/>
            </a:pPr>
            <a:r>
              <a:rPr lang="es-AR" sz="2200" b="1" dirty="0"/>
              <a:t>Tasa activa: la que se le cobra al prestatario. Daño emergente: tiene que obtener un préstamo, porque no tiene dinero para cubrir un gasto o saldar una deuda. </a:t>
            </a:r>
          </a:p>
          <a:p>
            <a:pPr lvl="2">
              <a:buFont typeface="Wingdings" panose="05000000000000000000" pitchFamily="2" charset="2"/>
              <a:buChar char="q"/>
            </a:pPr>
            <a:r>
              <a:rPr lang="es-AR" sz="2200" b="1" dirty="0"/>
              <a:t>Tasa pasiva: la que se le paga a un inversor. Lucro cesante: Deja de percibir una utilidad que podría haber obtenido de haber contado con el dinero</a:t>
            </a:r>
          </a:p>
          <a:p>
            <a:pPr lvl="2">
              <a:buFont typeface="Wingdings" panose="05000000000000000000" pitchFamily="2" charset="2"/>
              <a:buChar char="q"/>
            </a:pPr>
            <a:r>
              <a:rPr lang="es-AR" sz="2200" b="1" dirty="0"/>
              <a:t>Tasa positiva: superior a la inflación</a:t>
            </a:r>
          </a:p>
          <a:p>
            <a:pPr marL="384048" lvl="2" indent="0">
              <a:buNone/>
            </a:pPr>
            <a:endParaRPr lang="es-AR" sz="2200" dirty="0"/>
          </a:p>
          <a:p>
            <a:pPr marL="0" indent="0">
              <a:buNone/>
            </a:pPr>
            <a:endParaRPr lang="es-AR" sz="2800" dirty="0"/>
          </a:p>
        </p:txBody>
      </p:sp>
    </p:spTree>
    <p:extLst>
      <p:ext uri="{BB962C8B-B14F-4D97-AF65-F5344CB8AC3E}">
        <p14:creationId xmlns:p14="http://schemas.microsoft.com/office/powerpoint/2010/main" val="1599955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8">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4" name="Título 3">
            <a:extLst>
              <a:ext uri="{FF2B5EF4-FFF2-40B4-BE49-F238E27FC236}">
                <a16:creationId xmlns:a16="http://schemas.microsoft.com/office/drawing/2014/main" id="{69428189-98E5-17EC-7845-19460C5970C1}"/>
              </a:ext>
            </a:extLst>
          </p:cNvPr>
          <p:cNvSpPr>
            <a:spLocks noGrp="1"/>
          </p:cNvSpPr>
          <p:nvPr>
            <p:ph type="title"/>
          </p:nvPr>
        </p:nvSpPr>
        <p:spPr>
          <a:xfrm>
            <a:off x="1097280" y="286603"/>
            <a:ext cx="10058400" cy="1450757"/>
          </a:xfrm>
        </p:spPr>
        <p:txBody>
          <a:bodyPr anchor="ctr">
            <a:normAutofit/>
          </a:bodyPr>
          <a:lstStyle/>
          <a:p>
            <a:r>
              <a:rPr lang="es-AR">
                <a:solidFill>
                  <a:srgbClr val="FFFFFF"/>
                </a:solidFill>
              </a:rPr>
              <a:t>CASO ALOCILLA </a:t>
            </a:r>
            <a:br>
              <a:rPr lang="es-AR">
                <a:solidFill>
                  <a:srgbClr val="FFFFFF"/>
                </a:solidFill>
              </a:rPr>
            </a:br>
            <a:r>
              <a:rPr lang="es-AR">
                <a:solidFill>
                  <a:srgbClr val="FFFFFF"/>
                </a:solidFill>
              </a:rPr>
              <a:t>TSJ NQN AC. 1590/09</a:t>
            </a:r>
          </a:p>
        </p:txBody>
      </p:sp>
      <p:sp>
        <p:nvSpPr>
          <p:cNvPr id="5" name="Marcador de contenido 4">
            <a:extLst>
              <a:ext uri="{FF2B5EF4-FFF2-40B4-BE49-F238E27FC236}">
                <a16:creationId xmlns:a16="http://schemas.microsoft.com/office/drawing/2014/main" id="{A648609D-6205-BD1A-DAA8-19818AA37463}"/>
              </a:ext>
            </a:extLst>
          </p:cNvPr>
          <p:cNvSpPr>
            <a:spLocks noGrp="1"/>
          </p:cNvSpPr>
          <p:nvPr>
            <p:ph idx="1"/>
          </p:nvPr>
        </p:nvSpPr>
        <p:spPr>
          <a:xfrm>
            <a:off x="275303" y="2023963"/>
            <a:ext cx="11611897" cy="4308011"/>
          </a:xfrm>
        </p:spPr>
        <p:txBody>
          <a:bodyPr>
            <a:noAutofit/>
          </a:bodyPr>
          <a:lstStyle/>
          <a:p>
            <a:pPr marL="0" indent="0" algn="just">
              <a:lnSpc>
                <a:spcPct val="100000"/>
              </a:lnSpc>
              <a:buNone/>
            </a:pPr>
            <a:r>
              <a:rPr lang="es-ES" sz="1500" dirty="0">
                <a:latin typeface="Aptos" panose="020B0004020202020204" pitchFamily="34" charset="0"/>
              </a:rPr>
              <a:t>“…abandonado el régimen de convertibilidad cambiaria y, ante el cambio de escenario económico que se produjo a partir de ello, la fijación judicial de los intereses volvió a adquirir especial gravitación, por cuanto esta decisión debe compatibilizar dos directivas que aún se mantienen vigentes: por un lado, </a:t>
            </a:r>
            <a:r>
              <a:rPr lang="es-ES" sz="1500" b="1" u="sng" dirty="0">
                <a:solidFill>
                  <a:srgbClr val="FF0000"/>
                </a:solidFill>
                <a:latin typeface="Aptos" panose="020B0004020202020204" pitchFamily="34" charset="0"/>
              </a:rPr>
              <a:t>la prohibición de recurrir a cláusulas de ajuste y mecanismos de actualización</a:t>
            </a:r>
            <a:r>
              <a:rPr lang="es-ES" sz="1500" dirty="0">
                <a:latin typeface="Aptos" panose="020B0004020202020204" pitchFamily="34" charset="0"/>
              </a:rPr>
              <a:t>; por el otro, </a:t>
            </a:r>
            <a:r>
              <a:rPr lang="es-ES" sz="1500" b="1" u="sng" dirty="0">
                <a:solidFill>
                  <a:srgbClr val="0070C0"/>
                </a:solidFill>
                <a:latin typeface="Aptos" panose="020B0004020202020204" pitchFamily="34" charset="0"/>
              </a:rPr>
              <a:t>mantener incólume el contenido económico de la sentencia.</a:t>
            </a:r>
            <a:r>
              <a:rPr lang="es-ES" sz="1500" dirty="0">
                <a:latin typeface="Aptos" panose="020B0004020202020204" pitchFamily="34" charset="0"/>
              </a:rPr>
              <a:t> En este marco, el interés además de reparar el daño producido por la mora, adquiere también </a:t>
            </a:r>
            <a:r>
              <a:rPr lang="es-ES" sz="1500" b="1" u="sng" dirty="0">
                <a:solidFill>
                  <a:srgbClr val="00B050"/>
                </a:solidFill>
                <a:latin typeface="Aptos" panose="020B0004020202020204" pitchFamily="34" charset="0"/>
              </a:rPr>
              <a:t>la función de salvaguardar el valor del capital adeudado contra la inflación</a:t>
            </a:r>
            <a:r>
              <a:rPr lang="es-ES" sz="1500" dirty="0">
                <a:latin typeface="Aptos" panose="020B0004020202020204" pitchFamily="34" charset="0"/>
              </a:rPr>
              <a:t>.</a:t>
            </a:r>
          </a:p>
          <a:p>
            <a:pPr algn="just">
              <a:lnSpc>
                <a:spcPct val="100000"/>
              </a:lnSpc>
            </a:pPr>
            <a:r>
              <a:rPr lang="es-ES" sz="1500" dirty="0">
                <a:latin typeface="Aptos" panose="020B0004020202020204" pitchFamily="34" charset="0"/>
              </a:rPr>
              <a:t>En otros términos, en el contexto económico actual, corresponde aplicar una tasa de interés que contemple la expectativa inflacionaria y no sólo que compense la falta de uso del dinero</a:t>
            </a:r>
            <a:r>
              <a:rPr lang="es-ES" sz="1500" b="1" dirty="0">
                <a:latin typeface="Aptos" panose="020B0004020202020204" pitchFamily="34" charset="0"/>
              </a:rPr>
              <a:t>: Si la tasa de interés aplicada se encuentra por debajo de la línea trazada por la evolución de la inflación incumplirá el mandato legal de mantener incólume la condena y lesionará la garantía constitucional al derecho de propiedad, amén de colocar al deudor moroso en mejor situación que la del cumplidor; por encima de aquel índice, será preciso advertir en qué medida el paliativo "interés" deja de cumplir esa función para convertirse en una distorsión del correcto sentido de la ley</a:t>
            </a:r>
            <a:r>
              <a:rPr lang="es-ES" sz="1500" dirty="0">
                <a:latin typeface="Aptos" panose="020B0004020202020204" pitchFamily="34" charset="0"/>
              </a:rPr>
              <a:t>. (cfr. Acuerdo 21/04 del Registro de la Secretaría de Recursos Extraordinarios Civil).</a:t>
            </a:r>
          </a:p>
          <a:p>
            <a:pPr algn="just">
              <a:lnSpc>
                <a:spcPct val="100000"/>
              </a:lnSpc>
            </a:pPr>
            <a:r>
              <a:rPr lang="es-ES" sz="1500" dirty="0">
                <a:latin typeface="Aptos" panose="020B0004020202020204" pitchFamily="34" charset="0"/>
              </a:rPr>
              <a:t>Desde estas premisas, teniendo en cuenta el contexto económico y la evolución operada en las tasas de interés y los índices inflacionarios durante el período comprendido entre enero de 2000 a la fecha, estimo acertado como criterio general, mantener la aplicación de la tasa promedio entre la activa-pasiva del Banco de la Provincia del Neuquén. Por el contrario, en casos como el presente, en los cuales se encuentran en juego créditos de naturaleza alimentaria, comparto la posición propuesta por la Dra. Graciela M. de Corvalán, en orden a establecer la mentada tasa promedio o "</a:t>
            </a:r>
            <a:r>
              <a:rPr lang="es-ES" sz="1500" dirty="0" err="1">
                <a:latin typeface="Aptos" panose="020B0004020202020204" pitchFamily="34" charset="0"/>
              </a:rPr>
              <a:t>Mix</a:t>
            </a:r>
            <a:r>
              <a:rPr lang="es-ES" sz="1500" dirty="0">
                <a:latin typeface="Aptos" panose="020B0004020202020204" pitchFamily="34" charset="0"/>
              </a:rPr>
              <a:t>" hasta el 01/01/2008 y, a partir de dicha fecha, la tasa activa del Banco de la Provincia del Neuquén” </a:t>
            </a:r>
            <a:endParaRPr lang="es-AR" sz="1500" dirty="0">
              <a:latin typeface="Aptos" panose="020B0004020202020204" pitchFamily="34" charset="0"/>
            </a:endParaRPr>
          </a:p>
        </p:txBody>
      </p:sp>
      <p:sp>
        <p:nvSpPr>
          <p:cNvPr id="21" name="Rectangle 20">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Tree>
    <p:extLst>
      <p:ext uri="{BB962C8B-B14F-4D97-AF65-F5344CB8AC3E}">
        <p14:creationId xmlns:p14="http://schemas.microsoft.com/office/powerpoint/2010/main" val="3400495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33DB7-6B31-43CA-1EA2-42D3804916F0}"/>
              </a:ext>
            </a:extLst>
          </p:cNvPr>
          <p:cNvSpPr>
            <a:spLocks noGrp="1"/>
          </p:cNvSpPr>
          <p:nvPr>
            <p:ph type="title"/>
          </p:nvPr>
        </p:nvSpPr>
        <p:spPr>
          <a:xfrm>
            <a:off x="624348" y="286602"/>
            <a:ext cx="10943302" cy="1450758"/>
          </a:xfrm>
          <a:solidFill>
            <a:srgbClr val="92D050"/>
          </a:solidFill>
        </p:spPr>
        <p:txBody>
          <a:bodyPr/>
          <a:lstStyle/>
          <a:p>
            <a:r>
              <a:rPr lang="es-AR" dirty="0"/>
              <a:t>Función  de los intereses moratorios</a:t>
            </a:r>
          </a:p>
        </p:txBody>
      </p:sp>
      <p:sp>
        <p:nvSpPr>
          <p:cNvPr id="3" name="Marcador de contenido 2">
            <a:extLst>
              <a:ext uri="{FF2B5EF4-FFF2-40B4-BE49-F238E27FC236}">
                <a16:creationId xmlns:a16="http://schemas.microsoft.com/office/drawing/2014/main" id="{E7CA5191-F5B0-203D-1D28-32548F0EA546}"/>
              </a:ext>
            </a:extLst>
          </p:cNvPr>
          <p:cNvSpPr>
            <a:spLocks noGrp="1"/>
          </p:cNvSpPr>
          <p:nvPr>
            <p:ph idx="1"/>
          </p:nvPr>
        </p:nvSpPr>
        <p:spPr>
          <a:xfrm>
            <a:off x="1097279" y="2108202"/>
            <a:ext cx="10308139" cy="1450758"/>
          </a:xfrm>
        </p:spPr>
        <p:txBody>
          <a:bodyPr>
            <a:normAutofit/>
          </a:bodyPr>
          <a:lstStyle/>
          <a:p>
            <a:r>
              <a:rPr lang="es-AR" dirty="0"/>
              <a:t>1) Resarcimiento por la privación del capital, por el cumplimiento extemporáneo de la obligación de dar una suma de dinero. </a:t>
            </a:r>
          </a:p>
          <a:p>
            <a:r>
              <a:rPr lang="es-ES" dirty="0"/>
              <a:t> 2) Salvaguardar el valor del capital adeudado contra la inflación.</a:t>
            </a:r>
          </a:p>
          <a:p>
            <a:endParaRPr lang="es-ES" dirty="0"/>
          </a:p>
          <a:p>
            <a:endParaRPr lang="es-ES" dirty="0"/>
          </a:p>
          <a:p>
            <a:endParaRPr lang="es-ES" dirty="0"/>
          </a:p>
          <a:p>
            <a:endParaRPr lang="es-AR" dirty="0"/>
          </a:p>
          <a:p>
            <a:endParaRPr lang="es-AR" dirty="0"/>
          </a:p>
        </p:txBody>
      </p:sp>
      <p:sp>
        <p:nvSpPr>
          <p:cNvPr id="4" name="CuadroTexto 3">
            <a:extLst>
              <a:ext uri="{FF2B5EF4-FFF2-40B4-BE49-F238E27FC236}">
                <a16:creationId xmlns:a16="http://schemas.microsoft.com/office/drawing/2014/main" id="{ABA89571-0E32-EFD1-E21C-4BE749C23908}"/>
              </a:ext>
            </a:extLst>
          </p:cNvPr>
          <p:cNvSpPr txBox="1"/>
          <p:nvPr/>
        </p:nvSpPr>
        <p:spPr>
          <a:xfrm>
            <a:off x="624348" y="3929802"/>
            <a:ext cx="10943303" cy="1754326"/>
          </a:xfrm>
          <a:prstGeom prst="rect">
            <a:avLst/>
          </a:prstGeom>
          <a:solidFill>
            <a:schemeClr val="accent2">
              <a:lumMod val="40000"/>
              <a:lumOff val="60000"/>
            </a:schemeClr>
          </a:solidFill>
        </p:spPr>
        <p:txBody>
          <a:bodyPr wrap="square" rtlCol="0">
            <a:spAutoFit/>
          </a:bodyPr>
          <a:lstStyle/>
          <a:p>
            <a:r>
              <a:rPr lang="es-AR" b="1" dirty="0"/>
              <a:t>INCONVENIENTES</a:t>
            </a:r>
            <a:r>
              <a:rPr lang="es-AR" dirty="0"/>
              <a:t>: </a:t>
            </a:r>
          </a:p>
          <a:p>
            <a:endParaRPr lang="es-AR" dirty="0"/>
          </a:p>
          <a:p>
            <a:pPr marL="342900" indent="-342900">
              <a:buAutoNum type="alphaUcParenR"/>
            </a:pPr>
            <a:r>
              <a:rPr lang="es-AR" sz="2400" b="1" dirty="0"/>
              <a:t>EXCESO O DEFECTO</a:t>
            </a:r>
          </a:p>
          <a:p>
            <a:pPr marL="342900" indent="-342900">
              <a:buAutoNum type="alphaUcParenR"/>
            </a:pPr>
            <a:r>
              <a:rPr lang="es-AR" sz="2400" b="1" dirty="0"/>
              <a:t>PERMANENTES ADECUACIONES</a:t>
            </a:r>
          </a:p>
          <a:p>
            <a:pPr marL="342900" indent="-342900">
              <a:buAutoNum type="alphaUcParenR"/>
            </a:pPr>
            <a:r>
              <a:rPr lang="es-AR" sz="2400" b="1" dirty="0"/>
              <a:t>COTEJO CON LOS INDICES INFLACIONARIOS </a:t>
            </a:r>
          </a:p>
        </p:txBody>
      </p:sp>
    </p:spTree>
    <p:extLst>
      <p:ext uri="{BB962C8B-B14F-4D97-AF65-F5344CB8AC3E}">
        <p14:creationId xmlns:p14="http://schemas.microsoft.com/office/powerpoint/2010/main" val="3189825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D5B0E3-AF08-8E72-C436-C475FBCFA3C4}"/>
              </a:ext>
            </a:extLst>
          </p:cNvPr>
          <p:cNvSpPr>
            <a:spLocks noGrp="1"/>
          </p:cNvSpPr>
          <p:nvPr>
            <p:ph type="title" idx="4294967295"/>
          </p:nvPr>
        </p:nvSpPr>
        <p:spPr>
          <a:xfrm>
            <a:off x="211393" y="128209"/>
            <a:ext cx="11769213" cy="1232368"/>
          </a:xfrm>
          <a:solidFill>
            <a:schemeClr val="accent3">
              <a:lumMod val="75000"/>
            </a:schemeClr>
          </a:solidFill>
        </p:spPr>
        <p:txBody>
          <a:bodyPr>
            <a:normAutofit fontScale="90000"/>
          </a:bodyPr>
          <a:lstStyle/>
          <a:p>
            <a:r>
              <a:rPr lang="es-AR" dirty="0"/>
              <a:t>DERROTERO DE LOS INTERESES</a:t>
            </a:r>
            <a:br>
              <a:rPr lang="es-AR" dirty="0"/>
            </a:br>
            <a:r>
              <a:rPr lang="es-AR" dirty="0"/>
              <a:t>MULTIPLICACION DE LA TASA  </a:t>
            </a:r>
          </a:p>
        </p:txBody>
      </p:sp>
      <p:sp>
        <p:nvSpPr>
          <p:cNvPr id="3" name="Marcador de contenido 2">
            <a:extLst>
              <a:ext uri="{FF2B5EF4-FFF2-40B4-BE49-F238E27FC236}">
                <a16:creationId xmlns:a16="http://schemas.microsoft.com/office/drawing/2014/main" id="{456B48B8-9BFE-32E1-46E2-18DC90420D27}"/>
              </a:ext>
            </a:extLst>
          </p:cNvPr>
          <p:cNvSpPr>
            <a:spLocks noGrp="1"/>
          </p:cNvSpPr>
          <p:nvPr>
            <p:ph idx="4294967295"/>
          </p:nvPr>
        </p:nvSpPr>
        <p:spPr>
          <a:xfrm>
            <a:off x="211393" y="1609904"/>
            <a:ext cx="11769213" cy="1204913"/>
          </a:xfrm>
          <a:solidFill>
            <a:schemeClr val="accent4">
              <a:lumMod val="40000"/>
              <a:lumOff val="60000"/>
            </a:schemeClr>
          </a:solidFill>
        </p:spPr>
        <p:txBody>
          <a:bodyPr>
            <a:normAutofit fontScale="77500" lnSpcReduction="20000"/>
          </a:bodyPr>
          <a:lstStyle/>
          <a:p>
            <a:endParaRPr lang="es-AR" dirty="0">
              <a:latin typeface="Abadi" panose="020F0502020204030204" pitchFamily="34" charset="0"/>
            </a:endParaRPr>
          </a:p>
          <a:p>
            <a:pPr lvl="1"/>
            <a:r>
              <a:rPr lang="es-ES" dirty="0">
                <a:latin typeface="Abadi" panose="020F0502020204030204" pitchFamily="34" charset="0"/>
              </a:rPr>
              <a:t>“MINGO DANIEL EDUARDO C/ I.M.A.Y S. S.R.L Y OTRO S/ DESPIDO</a:t>
            </a:r>
            <a:r>
              <a:rPr lang="es-AR" dirty="0">
                <a:latin typeface="Abadi" panose="020F0502020204030204" pitchFamily="34" charset="0"/>
              </a:rPr>
              <a:t>ACION DE LA TASA:</a:t>
            </a:r>
            <a:r>
              <a:rPr lang="es-ES" dirty="0">
                <a:latin typeface="Abadi" panose="020F0502020204030204" pitchFamily="34" charset="0"/>
              </a:rPr>
              <a:t>” (JCUCI2-EXP-82141/2018), sentencia del 20/05/2022. </a:t>
            </a:r>
          </a:p>
          <a:p>
            <a:pPr lvl="1"/>
            <a:r>
              <a:rPr lang="es-ES" dirty="0">
                <a:latin typeface="Abadi" panose="020F0502020204030204" pitchFamily="34" charset="0"/>
              </a:rPr>
              <a:t> "LANDAETA MIRIAM MABEL C/ TORRES DIEGO Y OTRO S/ DAÑOS Y PERJUICIOS" / Cámara de Apelaciones en lo Civil, Comercial, Laboral y de Minería - I Circunscripción Judicial - Sala II</a:t>
            </a:r>
          </a:p>
          <a:p>
            <a:pPr lvl="1"/>
            <a:endParaRPr lang="es-AR" dirty="0"/>
          </a:p>
        </p:txBody>
      </p:sp>
      <p:sp>
        <p:nvSpPr>
          <p:cNvPr id="5" name="CuadroTexto 4">
            <a:extLst>
              <a:ext uri="{FF2B5EF4-FFF2-40B4-BE49-F238E27FC236}">
                <a16:creationId xmlns:a16="http://schemas.microsoft.com/office/drawing/2014/main" id="{B57BB051-E8D5-2C75-91E5-C89DE565C980}"/>
              </a:ext>
            </a:extLst>
          </p:cNvPr>
          <p:cNvSpPr txBox="1"/>
          <p:nvPr/>
        </p:nvSpPr>
        <p:spPr>
          <a:xfrm>
            <a:off x="211393" y="2930013"/>
            <a:ext cx="11769213" cy="3139321"/>
          </a:xfrm>
          <a:prstGeom prst="rect">
            <a:avLst/>
          </a:prstGeom>
          <a:noFill/>
        </p:spPr>
        <p:txBody>
          <a:bodyPr wrap="square">
            <a:spAutoFit/>
          </a:bodyPr>
          <a:lstStyle/>
          <a:p>
            <a:pPr algn="just"/>
            <a:r>
              <a:rPr lang="es-ES" dirty="0"/>
              <a:t>:  “… la multiplicación de una tasa de interés –en este caso, al aplicar “doble tasa activa”- a partir del 1° de agosto de 2015, resulta en una tasa que no ha sido fijada según las reglamentaciones del Banco Central, por lo que contrariamente a lo que afirma el tribunal a quo, la decisión no se ajusta a los criterios previstos por el legislador en el mencionado art. 768 del Código Civil y Comercial de la Nación.[-]</a:t>
            </a:r>
          </a:p>
          <a:p>
            <a:pPr algn="just"/>
            <a:r>
              <a:rPr lang="es-ES" dirty="0"/>
              <a:t>4°) Que la norma del art. 771 del Código Civil y Comercial de la Nación, a la que remite la sentencia, tampoco justifica apartarse del mencionado criterio, pues solo faculta a los jueces a reducir –y no a aumentar- los intereses cuando la aplicación de la tasa fijada o el resultado que provoque su capitalización </a:t>
            </a:r>
            <a:r>
              <a:rPr lang="es-ES" dirty="0" err="1"/>
              <a:t>excede,sin</a:t>
            </a:r>
            <a:r>
              <a:rPr lang="es-ES" dirty="0"/>
              <a:t> justificación y desproporcionadamente, el costo medio del dinero para deudores y operaciones similares en el lugar donde se contrajo la obligación.[-] </a:t>
            </a:r>
          </a:p>
          <a:p>
            <a:r>
              <a:rPr lang="es-ES" dirty="0"/>
              <a:t>5°) En consecuencia, lo decidido se aparta de la solución legal prevista sin declarar su inconstitucionalidad, por lo que corresponde su descalificación como acto jurisdiccional, en los términos de la doctrina de esta Corte sobre arbitrariedad de sentencias.[-]”</a:t>
            </a:r>
          </a:p>
        </p:txBody>
      </p:sp>
      <p:sp>
        <p:nvSpPr>
          <p:cNvPr id="6" name="CuadroTexto 5">
            <a:extLst>
              <a:ext uri="{FF2B5EF4-FFF2-40B4-BE49-F238E27FC236}">
                <a16:creationId xmlns:a16="http://schemas.microsoft.com/office/drawing/2014/main" id="{437EA6B8-3492-DFE3-42BC-1E4EAE838446}"/>
              </a:ext>
            </a:extLst>
          </p:cNvPr>
          <p:cNvSpPr txBox="1"/>
          <p:nvPr/>
        </p:nvSpPr>
        <p:spPr>
          <a:xfrm>
            <a:off x="2094271" y="5815198"/>
            <a:ext cx="9886335" cy="369332"/>
          </a:xfrm>
          <a:prstGeom prst="rect">
            <a:avLst/>
          </a:prstGeom>
          <a:solidFill>
            <a:schemeClr val="accent2">
              <a:lumMod val="40000"/>
              <a:lumOff val="60000"/>
            </a:schemeClr>
          </a:solidFill>
          <a:ln w="38100">
            <a:solidFill>
              <a:schemeClr val="tx1"/>
            </a:solidFill>
          </a:ln>
        </p:spPr>
        <p:txBody>
          <a:bodyPr wrap="square" rtlCol="0">
            <a:spAutoFit/>
          </a:bodyPr>
          <a:lstStyle/>
          <a:p>
            <a:pPr algn="ctr"/>
            <a:r>
              <a:rPr lang="es-ES"/>
              <a:t>“García, Javier Omar y otro c/ UGOFE S.A. y otros s/ daños y perjuicios” (Fallos: 346:143)</a:t>
            </a:r>
            <a:endParaRPr lang="es-AR" dirty="0"/>
          </a:p>
        </p:txBody>
      </p:sp>
    </p:spTree>
    <p:extLst>
      <p:ext uri="{BB962C8B-B14F-4D97-AF65-F5344CB8AC3E}">
        <p14:creationId xmlns:p14="http://schemas.microsoft.com/office/powerpoint/2010/main" val="2208926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D5B0E3-AF08-8E72-C436-C475FBCFA3C4}"/>
              </a:ext>
            </a:extLst>
          </p:cNvPr>
          <p:cNvSpPr>
            <a:spLocks noGrp="1"/>
          </p:cNvSpPr>
          <p:nvPr>
            <p:ph type="title" idx="4294967295"/>
          </p:nvPr>
        </p:nvSpPr>
        <p:spPr>
          <a:xfrm>
            <a:off x="211393" y="128209"/>
            <a:ext cx="11769213" cy="1232368"/>
          </a:xfrm>
          <a:solidFill>
            <a:schemeClr val="accent3">
              <a:lumMod val="75000"/>
            </a:schemeClr>
          </a:solidFill>
        </p:spPr>
        <p:txBody>
          <a:bodyPr>
            <a:normAutofit fontScale="90000"/>
          </a:bodyPr>
          <a:lstStyle/>
          <a:p>
            <a:r>
              <a:rPr lang="es-AR" dirty="0"/>
              <a:t>DERROTERO DE LOS INTERESES</a:t>
            </a:r>
            <a:br>
              <a:rPr lang="es-AR" dirty="0"/>
            </a:br>
            <a:r>
              <a:rPr lang="es-AR" dirty="0"/>
              <a:t>AGRAVAMIENTO DE LA TASA</a:t>
            </a:r>
          </a:p>
        </p:txBody>
      </p:sp>
      <p:sp>
        <p:nvSpPr>
          <p:cNvPr id="3" name="Marcador de contenido 2">
            <a:extLst>
              <a:ext uri="{FF2B5EF4-FFF2-40B4-BE49-F238E27FC236}">
                <a16:creationId xmlns:a16="http://schemas.microsoft.com/office/drawing/2014/main" id="{456B48B8-9BFE-32E1-46E2-18DC90420D27}"/>
              </a:ext>
            </a:extLst>
          </p:cNvPr>
          <p:cNvSpPr>
            <a:spLocks noGrp="1"/>
          </p:cNvSpPr>
          <p:nvPr>
            <p:ph idx="4294967295"/>
          </p:nvPr>
        </p:nvSpPr>
        <p:spPr>
          <a:xfrm>
            <a:off x="211393" y="1609904"/>
            <a:ext cx="11769213" cy="1320109"/>
          </a:xfrm>
          <a:solidFill>
            <a:schemeClr val="accent4">
              <a:lumMod val="40000"/>
              <a:lumOff val="60000"/>
            </a:schemeClr>
          </a:solidFill>
        </p:spPr>
        <p:txBody>
          <a:bodyPr>
            <a:normAutofit fontScale="70000" lnSpcReduction="20000"/>
          </a:bodyPr>
          <a:lstStyle/>
          <a:p>
            <a:r>
              <a:rPr lang="es-ES" dirty="0">
                <a:latin typeface="Abadi" panose="020F0502020204030204" pitchFamily="34" charset="0"/>
              </a:rPr>
              <a:t>“MORENO COPPA JUAN CRUZ c/ PROVINCIA DEL NEUQUEN s/ ACCION PROCESAL ADMINISTRATIVA EXPTE. OPANQ 4253-AÑO 2013. TSJ SDO. Septiembre de 2023”</a:t>
            </a:r>
          </a:p>
          <a:p>
            <a:r>
              <a:rPr lang="es-ES" dirty="0">
                <a:latin typeface="Abadi" panose="020F0502020204030204" pitchFamily="34" charset="0"/>
              </a:rPr>
              <a:t>DALLA TORRE DANIEL OSVALDO Y OTROS c/ OÑA ABEL MACIEL Y OTROS s/ DAÑOS Y PERJUICIOS” (JNQCI6 EXPTE. 477310/2013) Sala I</a:t>
            </a:r>
          </a:p>
          <a:p>
            <a:r>
              <a:rPr lang="es-ES" dirty="0">
                <a:latin typeface="Abadi" panose="020F0502020204030204" pitchFamily="34" charset="0"/>
              </a:rPr>
              <a:t>“DI LUCA,MARÍA CRISTINA  c/  MUNICIPALIDAD DE VILLA EL CHOCÓN s/ ACCIÓN PROCESAL ADMINISTRATIVA”, Expediente OPAZA1 2913 – Año 2009 </a:t>
            </a:r>
          </a:p>
          <a:p>
            <a:endParaRPr lang="es-ES" dirty="0">
              <a:latin typeface="Abadi" panose="020F0502020204030204" pitchFamily="34" charset="0"/>
            </a:endParaRPr>
          </a:p>
        </p:txBody>
      </p:sp>
      <p:pic>
        <p:nvPicPr>
          <p:cNvPr id="7" name="Imagen 6">
            <a:extLst>
              <a:ext uri="{FF2B5EF4-FFF2-40B4-BE49-F238E27FC236}">
                <a16:creationId xmlns:a16="http://schemas.microsoft.com/office/drawing/2014/main" id="{87800936-D1FE-71EF-2895-E12A94539B1C}"/>
              </a:ext>
            </a:extLst>
          </p:cNvPr>
          <p:cNvPicPr>
            <a:picLocks noChangeAspect="1"/>
          </p:cNvPicPr>
          <p:nvPr/>
        </p:nvPicPr>
        <p:blipFill>
          <a:blip r:embed="rId2"/>
          <a:stretch>
            <a:fillRect/>
          </a:stretch>
        </p:blipFill>
        <p:spPr>
          <a:xfrm>
            <a:off x="2251587" y="3038167"/>
            <a:ext cx="7413524" cy="3342967"/>
          </a:xfrm>
          <a:prstGeom prst="rect">
            <a:avLst/>
          </a:prstGeom>
          <a:ln w="57150">
            <a:solidFill>
              <a:schemeClr val="accent3">
                <a:lumMod val="50000"/>
              </a:schemeClr>
            </a:solidFill>
          </a:ln>
        </p:spPr>
      </p:pic>
    </p:spTree>
    <p:extLst>
      <p:ext uri="{BB962C8B-B14F-4D97-AF65-F5344CB8AC3E}">
        <p14:creationId xmlns:p14="http://schemas.microsoft.com/office/powerpoint/2010/main" val="483184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04793-E979-2B79-6B1A-56C403AC26D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93EB146-862A-92BB-DE6E-B393AE52EAEC}"/>
              </a:ext>
            </a:extLst>
          </p:cNvPr>
          <p:cNvSpPr>
            <a:spLocks noGrp="1"/>
          </p:cNvSpPr>
          <p:nvPr>
            <p:ph type="title" idx="4294967295"/>
          </p:nvPr>
        </p:nvSpPr>
        <p:spPr>
          <a:xfrm>
            <a:off x="211393" y="128209"/>
            <a:ext cx="11769213" cy="1232368"/>
          </a:xfrm>
          <a:solidFill>
            <a:schemeClr val="accent3">
              <a:lumMod val="75000"/>
            </a:schemeClr>
          </a:solidFill>
        </p:spPr>
        <p:txBody>
          <a:bodyPr>
            <a:normAutofit fontScale="90000"/>
          </a:bodyPr>
          <a:lstStyle/>
          <a:p>
            <a:r>
              <a:rPr lang="es-AR" dirty="0"/>
              <a:t>DERROTERO DE LOS INTERESES</a:t>
            </a:r>
            <a:br>
              <a:rPr lang="es-AR" dirty="0"/>
            </a:br>
            <a:r>
              <a:rPr lang="es-AR" dirty="0"/>
              <a:t>VUELTA A LA TASA ACTIVA </a:t>
            </a:r>
          </a:p>
        </p:txBody>
      </p:sp>
      <p:sp>
        <p:nvSpPr>
          <p:cNvPr id="3" name="Marcador de contenido 2">
            <a:extLst>
              <a:ext uri="{FF2B5EF4-FFF2-40B4-BE49-F238E27FC236}">
                <a16:creationId xmlns:a16="http://schemas.microsoft.com/office/drawing/2014/main" id="{7E73188D-9AAF-07D7-D77C-945BDFE78C82}"/>
              </a:ext>
            </a:extLst>
          </p:cNvPr>
          <p:cNvSpPr>
            <a:spLocks noGrp="1"/>
          </p:cNvSpPr>
          <p:nvPr>
            <p:ph idx="4294967295"/>
          </p:nvPr>
        </p:nvSpPr>
        <p:spPr>
          <a:xfrm>
            <a:off x="211393" y="1609904"/>
            <a:ext cx="11769213" cy="1320109"/>
          </a:xfrm>
          <a:solidFill>
            <a:schemeClr val="accent4">
              <a:lumMod val="40000"/>
              <a:lumOff val="60000"/>
            </a:schemeClr>
          </a:solidFill>
        </p:spPr>
        <p:txBody>
          <a:bodyPr>
            <a:normAutofit/>
          </a:bodyPr>
          <a:lstStyle/>
          <a:p>
            <a:r>
              <a:rPr lang="es-ES" dirty="0"/>
              <a:t>“TROTELLI, SAMANTA VERÓNICA  c/ EXPERTA ART S.A. s/ ENFERMEDAD PROFESIONAL CON ART” (Expediente JJUCI1 </a:t>
            </a:r>
            <a:r>
              <a:rPr lang="es-ES" dirty="0" err="1"/>
              <a:t>N°</a:t>
            </a:r>
            <a:r>
              <a:rPr lang="es-ES" dirty="0"/>
              <a:t> 73.647 – Año 2022), AC. 1/25 13 DE MARZO DE 2025</a:t>
            </a:r>
            <a:endParaRPr lang="es-ES" dirty="0">
              <a:latin typeface="Abadi" panose="020F0502020204030204" pitchFamily="34" charset="0"/>
            </a:endParaRPr>
          </a:p>
        </p:txBody>
      </p:sp>
      <p:sp>
        <p:nvSpPr>
          <p:cNvPr id="5" name="CuadroTexto 4">
            <a:extLst>
              <a:ext uri="{FF2B5EF4-FFF2-40B4-BE49-F238E27FC236}">
                <a16:creationId xmlns:a16="http://schemas.microsoft.com/office/drawing/2014/main" id="{51CAA344-B22E-D128-4832-B074522144BB}"/>
              </a:ext>
            </a:extLst>
          </p:cNvPr>
          <p:cNvSpPr txBox="1"/>
          <p:nvPr/>
        </p:nvSpPr>
        <p:spPr>
          <a:xfrm rot="10800000" flipV="1">
            <a:off x="211391" y="4373970"/>
            <a:ext cx="11769211" cy="646331"/>
          </a:xfrm>
          <a:prstGeom prst="rect">
            <a:avLst/>
          </a:prstGeom>
          <a:solidFill>
            <a:schemeClr val="accent4">
              <a:lumMod val="60000"/>
              <a:lumOff val="40000"/>
            </a:schemeClr>
          </a:solidFill>
        </p:spPr>
        <p:txBody>
          <a:bodyPr wrap="square">
            <a:spAutoFit/>
          </a:bodyPr>
          <a:lstStyle/>
          <a:p>
            <a:r>
              <a:rPr lang="es-AR" dirty="0"/>
              <a:t>CASAS CESAR TIMOTEO Y OTRO c/ PROVINCIA DEL NEUQUEN s/RESPONSABILIDAD DEL ESTADO” (Expediente OPANQ1 10356/2018 AC. 15/25</a:t>
            </a:r>
          </a:p>
        </p:txBody>
      </p:sp>
      <p:sp>
        <p:nvSpPr>
          <p:cNvPr id="6" name="CuadroTexto 5">
            <a:extLst>
              <a:ext uri="{FF2B5EF4-FFF2-40B4-BE49-F238E27FC236}">
                <a16:creationId xmlns:a16="http://schemas.microsoft.com/office/drawing/2014/main" id="{A940F4D4-694E-8D9E-8B58-2C41F6BBB1FE}"/>
              </a:ext>
            </a:extLst>
          </p:cNvPr>
          <p:cNvSpPr txBox="1"/>
          <p:nvPr/>
        </p:nvSpPr>
        <p:spPr>
          <a:xfrm>
            <a:off x="328851" y="3179340"/>
            <a:ext cx="11556065" cy="1077218"/>
          </a:xfrm>
          <a:prstGeom prst="rect">
            <a:avLst/>
          </a:prstGeom>
          <a:noFill/>
        </p:spPr>
        <p:txBody>
          <a:bodyPr wrap="square" rtlCol="0">
            <a:spAutoFit/>
          </a:bodyPr>
          <a:lstStyle/>
          <a:p>
            <a:r>
              <a:rPr lang="es-ES" sz="1600" dirty="0"/>
              <a:t> Por todo ello, corresponde confirmar la inconstitucionalidad de la tasa legal prevista en el artículo 12, inciso 3, de la LRT, en atención a la disparidad de esa tasa (TNA BNA) con el IPC a partir del 01/01/22, tal como quedó graficado anteriormente. Y reemplazarla en este caso por la TEA –Sucursales- desde el 25/08/22, en virtud de la fecha de la mora determinada  por la interposición de la demanda, hasta el 31/03/24 únicamente.</a:t>
            </a:r>
            <a:endParaRPr lang="es-AR" sz="1600" dirty="0"/>
          </a:p>
        </p:txBody>
      </p:sp>
      <p:sp>
        <p:nvSpPr>
          <p:cNvPr id="8" name="CuadroTexto 7">
            <a:extLst>
              <a:ext uri="{FF2B5EF4-FFF2-40B4-BE49-F238E27FC236}">
                <a16:creationId xmlns:a16="http://schemas.microsoft.com/office/drawing/2014/main" id="{C0618C54-743D-F60F-623F-5181EA576EBE}"/>
              </a:ext>
            </a:extLst>
          </p:cNvPr>
          <p:cNvSpPr txBox="1"/>
          <p:nvPr/>
        </p:nvSpPr>
        <p:spPr>
          <a:xfrm>
            <a:off x="119744" y="5137714"/>
            <a:ext cx="11860860" cy="1138773"/>
          </a:xfrm>
          <a:prstGeom prst="rect">
            <a:avLst/>
          </a:prstGeom>
          <a:noFill/>
        </p:spPr>
        <p:txBody>
          <a:bodyPr wrap="square" rtlCol="0">
            <a:spAutoFit/>
          </a:bodyPr>
          <a:lstStyle/>
          <a:p>
            <a:pPr algn="just"/>
            <a:r>
              <a:rPr lang="es-ES" sz="1600" dirty="0"/>
              <a:t>Además, en términos comparativos, los índices  de tal tasa son similares a la tasa legal que se retomó  en el precedente “</a:t>
            </a:r>
            <a:r>
              <a:rPr lang="es-ES" sz="1600" dirty="0" err="1"/>
              <a:t>Trotelli</a:t>
            </a:r>
            <a:r>
              <a:rPr lang="es-ES" sz="1600" dirty="0"/>
              <a:t>” (cfr. índices de ambas tasas  en la página del Poder Judicial publicados por el  Gabinete Técnico Contable). </a:t>
            </a:r>
          </a:p>
          <a:p>
            <a:pPr algn="just"/>
            <a:r>
              <a:rPr lang="es-ES" sz="1600" dirty="0"/>
              <a:t>De modo que corresponde acoger parcialmente  este agravio y disponer que a partir del 1/4/2024 se  aplique para la </a:t>
            </a:r>
            <a:r>
              <a:rPr lang="es-ES" dirty="0"/>
              <a:t>liquidación de los intereses la tasa  activa del BPN.</a:t>
            </a:r>
            <a:endParaRPr lang="es-AR" dirty="0"/>
          </a:p>
        </p:txBody>
      </p:sp>
    </p:spTree>
    <p:extLst>
      <p:ext uri="{BB962C8B-B14F-4D97-AF65-F5344CB8AC3E}">
        <p14:creationId xmlns:p14="http://schemas.microsoft.com/office/powerpoint/2010/main" val="352269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AA20C8-CB31-EF84-5A29-D90107E54CF1}"/>
            </a:ext>
          </a:extLst>
        </p:cNvPr>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8E29BA74-C94C-EF21-B2C6-E69E3C3BB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8">
            <a:extLst>
              <a:ext uri="{FF2B5EF4-FFF2-40B4-BE49-F238E27FC236}">
                <a16:creationId xmlns:a16="http://schemas.microsoft.com/office/drawing/2014/main" id="{E44D3CD9-F99A-1DED-7F8D-9E7638825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4" name="Título 3">
            <a:extLst>
              <a:ext uri="{FF2B5EF4-FFF2-40B4-BE49-F238E27FC236}">
                <a16:creationId xmlns:a16="http://schemas.microsoft.com/office/drawing/2014/main" id="{5247E465-0317-DAD3-563B-7674FF092B60}"/>
              </a:ext>
            </a:extLst>
          </p:cNvPr>
          <p:cNvSpPr>
            <a:spLocks noGrp="1"/>
          </p:cNvSpPr>
          <p:nvPr>
            <p:ph type="title"/>
          </p:nvPr>
        </p:nvSpPr>
        <p:spPr>
          <a:xfrm>
            <a:off x="1097280" y="286603"/>
            <a:ext cx="10058400" cy="1450757"/>
          </a:xfrm>
        </p:spPr>
        <p:txBody>
          <a:bodyPr anchor="ctr">
            <a:normAutofit/>
          </a:bodyPr>
          <a:lstStyle/>
          <a:p>
            <a:r>
              <a:rPr lang="es-AR">
                <a:solidFill>
                  <a:srgbClr val="FFFFFF"/>
                </a:solidFill>
              </a:rPr>
              <a:t>CASO ALOCILLA </a:t>
            </a:r>
            <a:br>
              <a:rPr lang="es-AR">
                <a:solidFill>
                  <a:srgbClr val="FFFFFF"/>
                </a:solidFill>
              </a:rPr>
            </a:br>
            <a:r>
              <a:rPr lang="es-AR">
                <a:solidFill>
                  <a:srgbClr val="FFFFFF"/>
                </a:solidFill>
              </a:rPr>
              <a:t>TSJ NQN AC. 1590/09</a:t>
            </a:r>
          </a:p>
        </p:txBody>
      </p:sp>
      <p:sp>
        <p:nvSpPr>
          <p:cNvPr id="5" name="Marcador de contenido 4">
            <a:extLst>
              <a:ext uri="{FF2B5EF4-FFF2-40B4-BE49-F238E27FC236}">
                <a16:creationId xmlns:a16="http://schemas.microsoft.com/office/drawing/2014/main" id="{CE11F5F2-8CD8-9235-0CA1-E8CD2BFB2DEA}"/>
              </a:ext>
            </a:extLst>
          </p:cNvPr>
          <p:cNvSpPr>
            <a:spLocks noGrp="1"/>
          </p:cNvSpPr>
          <p:nvPr>
            <p:ph idx="1"/>
          </p:nvPr>
        </p:nvSpPr>
        <p:spPr>
          <a:xfrm>
            <a:off x="275303" y="2023963"/>
            <a:ext cx="11611897" cy="4308011"/>
          </a:xfrm>
        </p:spPr>
        <p:txBody>
          <a:bodyPr>
            <a:noAutofit/>
          </a:bodyPr>
          <a:lstStyle/>
          <a:p>
            <a:pPr marL="0" indent="0" algn="just">
              <a:lnSpc>
                <a:spcPct val="100000"/>
              </a:lnSpc>
              <a:buNone/>
            </a:pPr>
            <a:r>
              <a:rPr lang="es-ES" sz="1500" dirty="0">
                <a:latin typeface="Aptos" panose="020B0004020202020204" pitchFamily="34" charset="0"/>
              </a:rPr>
              <a:t>“…abandonado el régimen de convertibilidad cambiaria y, ante el cambio de escenario económico que se produjo a partir de ello, la fijación judicial de los intereses volvió a adquirir especial gravitación, por cuanto esta decisión debe compatibilizar dos directivas que aún se mantienen vigentes: por un lado, </a:t>
            </a:r>
            <a:r>
              <a:rPr lang="es-ES" sz="1500" b="1" u="sng" dirty="0">
                <a:solidFill>
                  <a:srgbClr val="FF0000"/>
                </a:solidFill>
                <a:latin typeface="Aptos" panose="020B0004020202020204" pitchFamily="34" charset="0"/>
              </a:rPr>
              <a:t>la prohibición de recurrir a cláusulas de ajuste y mecanismos de actualización</a:t>
            </a:r>
            <a:r>
              <a:rPr lang="es-ES" sz="1500" dirty="0">
                <a:latin typeface="Aptos" panose="020B0004020202020204" pitchFamily="34" charset="0"/>
              </a:rPr>
              <a:t>; por el otro, </a:t>
            </a:r>
            <a:r>
              <a:rPr lang="es-ES" sz="1500" b="1" u="sng" dirty="0">
                <a:solidFill>
                  <a:srgbClr val="0070C0"/>
                </a:solidFill>
                <a:latin typeface="Aptos" panose="020B0004020202020204" pitchFamily="34" charset="0"/>
              </a:rPr>
              <a:t>mantener incólume el contenido económico de la sentencia.</a:t>
            </a:r>
            <a:r>
              <a:rPr lang="es-ES" sz="1500" dirty="0">
                <a:latin typeface="Aptos" panose="020B0004020202020204" pitchFamily="34" charset="0"/>
              </a:rPr>
              <a:t> En este marco, el interés además de reparar el daño producido por la mora, adquiere también </a:t>
            </a:r>
            <a:r>
              <a:rPr lang="es-ES" sz="1500" b="1" u="sng" dirty="0">
                <a:solidFill>
                  <a:srgbClr val="00B050"/>
                </a:solidFill>
                <a:latin typeface="Aptos" panose="020B0004020202020204" pitchFamily="34" charset="0"/>
              </a:rPr>
              <a:t>la función de salvaguardar el valor del capital adeudado contra la inflación</a:t>
            </a:r>
            <a:r>
              <a:rPr lang="es-ES" sz="1500" dirty="0">
                <a:latin typeface="Aptos" panose="020B0004020202020204" pitchFamily="34" charset="0"/>
              </a:rPr>
              <a:t>.</a:t>
            </a:r>
          </a:p>
          <a:p>
            <a:pPr algn="just">
              <a:lnSpc>
                <a:spcPct val="100000"/>
              </a:lnSpc>
            </a:pPr>
            <a:r>
              <a:rPr lang="es-ES" sz="1500" dirty="0">
                <a:latin typeface="Aptos" panose="020B0004020202020204" pitchFamily="34" charset="0"/>
              </a:rPr>
              <a:t>En otros términos, en el contexto económico actual, corresponde aplicar una tasa de interés que contemple la expectativa inflacionaria y no sólo que compense la falta de uso del dinero</a:t>
            </a:r>
            <a:r>
              <a:rPr lang="es-ES" sz="1500" b="1" dirty="0">
                <a:latin typeface="Aptos" panose="020B0004020202020204" pitchFamily="34" charset="0"/>
              </a:rPr>
              <a:t>: Si la tasa de interés aplicada se encuentra por debajo de la línea trazada por la evolución de la inflación incumplirá el mandato legal de mantener incólume la condena y lesionará la garantía constitucional al derecho de propiedad, amén de colocar al deudor moroso en mejor situación que la del cumplidor; por encima de aquel índice, será preciso advertir en qué medida el paliativo "interés" deja de cumplir esa función para convertirse en una distorsión del correcto sentido de la ley</a:t>
            </a:r>
            <a:r>
              <a:rPr lang="es-ES" sz="1500" dirty="0">
                <a:latin typeface="Aptos" panose="020B0004020202020204" pitchFamily="34" charset="0"/>
              </a:rPr>
              <a:t>. (cfr. Acuerdo 21/04 del Registro de la Secretaría de Recursos Extraordinarios Civil).</a:t>
            </a:r>
          </a:p>
          <a:p>
            <a:pPr algn="just">
              <a:lnSpc>
                <a:spcPct val="100000"/>
              </a:lnSpc>
            </a:pPr>
            <a:r>
              <a:rPr lang="es-ES" sz="1500" dirty="0">
                <a:latin typeface="Aptos" panose="020B0004020202020204" pitchFamily="34" charset="0"/>
              </a:rPr>
              <a:t>Desde estas premisas, teniendo en cuenta el contexto económico y la evolución operada en las tasas de interés y los índices inflacionarios durante el período comprendido entre enero de 2000 a la fecha, estimo acertado como criterio general, mantener la aplicación de la tasa promedio entre la activa-pasiva del Banco de la Provincia del Neuquén. Por el contrario, en casos como el presente, en los cuales se encuentran en juego créditos de naturaleza alimentaria, comparto la posición propuesta por la Dra. Graciela M. de Corvalán, en orden a establecer la mentada tasa promedio o "</a:t>
            </a:r>
            <a:r>
              <a:rPr lang="es-ES" sz="1500" dirty="0" err="1">
                <a:latin typeface="Aptos" panose="020B0004020202020204" pitchFamily="34" charset="0"/>
              </a:rPr>
              <a:t>Mix</a:t>
            </a:r>
            <a:r>
              <a:rPr lang="es-ES" sz="1500" dirty="0">
                <a:latin typeface="Aptos" panose="020B0004020202020204" pitchFamily="34" charset="0"/>
              </a:rPr>
              <a:t>" hasta el 01/01/2008 y, a partir de dicha fecha, la tasa activa del Banco de la Provincia del Neuquén” </a:t>
            </a:r>
            <a:endParaRPr lang="es-AR" sz="1500" dirty="0">
              <a:latin typeface="Aptos" panose="020B0004020202020204" pitchFamily="34" charset="0"/>
            </a:endParaRPr>
          </a:p>
        </p:txBody>
      </p:sp>
      <p:sp>
        <p:nvSpPr>
          <p:cNvPr id="21" name="Rectangle 20">
            <a:extLst>
              <a:ext uri="{FF2B5EF4-FFF2-40B4-BE49-F238E27FC236}">
                <a16:creationId xmlns:a16="http://schemas.microsoft.com/office/drawing/2014/main" id="{A2A7818D-CCA5-FB71-2642-51635423AD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Tree>
    <p:extLst>
      <p:ext uri="{BB962C8B-B14F-4D97-AF65-F5344CB8AC3E}">
        <p14:creationId xmlns:p14="http://schemas.microsoft.com/office/powerpoint/2010/main" val="1838904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08D1DD97-A400-45CA-AFDD-50D9F3926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
            <a:ext cx="768096" cy="6271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68EC2B82-BDC9-4BF1-C1CF-AE7EAD9CD582}"/>
              </a:ext>
            </a:extLst>
          </p:cNvPr>
          <p:cNvPicPr>
            <a:picLocks noChangeAspect="1"/>
          </p:cNvPicPr>
          <p:nvPr/>
        </p:nvPicPr>
        <p:blipFill>
          <a:blip r:embed="rId2"/>
          <a:srcRect l="20058" r="10418" b="-1"/>
          <a:stretch>
            <a:fillRect/>
          </a:stretch>
        </p:blipFill>
        <p:spPr>
          <a:xfrm>
            <a:off x="3526971" y="2841170"/>
            <a:ext cx="8665029" cy="3429975"/>
          </a:xfrm>
          <a:prstGeom prst="rect">
            <a:avLst/>
          </a:prstGeom>
        </p:spPr>
      </p:pic>
      <p:pic>
        <p:nvPicPr>
          <p:cNvPr id="8" name="Imagen 7" descr="Interfaz de usuario gráfica, Aplicación, Tabla, Excel&#10;&#10;Descripción generada automáticamente">
            <a:extLst>
              <a:ext uri="{FF2B5EF4-FFF2-40B4-BE49-F238E27FC236}">
                <a16:creationId xmlns:a16="http://schemas.microsoft.com/office/drawing/2014/main" id="{EA535167-E185-DCDC-EFC6-520981CC7533}"/>
              </a:ext>
            </a:extLst>
          </p:cNvPr>
          <p:cNvPicPr>
            <a:picLocks noChangeAspect="1"/>
          </p:cNvPicPr>
          <p:nvPr/>
        </p:nvPicPr>
        <p:blipFill>
          <a:blip r:embed="rId3"/>
          <a:srcRect r="1" b="4876"/>
          <a:stretch>
            <a:fillRect/>
          </a:stretch>
        </p:blipFill>
        <p:spPr>
          <a:xfrm>
            <a:off x="926036" y="9"/>
            <a:ext cx="727991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41" name="Rectangle 40">
            <a:extLst>
              <a:ext uri="{FF2B5EF4-FFF2-40B4-BE49-F238E27FC236}">
                <a16:creationId xmlns:a16="http://schemas.microsoft.com/office/drawing/2014/main" id="{D04A82B4-1788-4161-90CE-D286F79B1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41417" y="1"/>
            <a:ext cx="3850583" cy="311698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EA2A339-30F2-44AF-A8FD-0812F517F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6036" y="4069422"/>
            <a:ext cx="5001186" cy="22017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50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8000C0-83F2-A826-B4CA-86BC45A3AE4B}"/>
              </a:ext>
            </a:extLst>
          </p:cNvPr>
          <p:cNvSpPr>
            <a:spLocks noGrp="1"/>
          </p:cNvSpPr>
          <p:nvPr>
            <p:ph type="title"/>
          </p:nvPr>
        </p:nvSpPr>
        <p:spPr/>
        <p:txBody>
          <a:bodyPr>
            <a:normAutofit/>
          </a:bodyPr>
          <a:lstStyle/>
          <a:p>
            <a:pPr algn="just"/>
            <a:r>
              <a:rPr lang="es-AR" sz="3200" dirty="0"/>
              <a:t>TRATAMIENTO  A PARTIR DE LA TASA FIJADA EN CASAS/ TROTELLI </a:t>
            </a:r>
          </a:p>
        </p:txBody>
      </p:sp>
      <p:sp>
        <p:nvSpPr>
          <p:cNvPr id="3" name="Marcador de contenido 2">
            <a:extLst>
              <a:ext uri="{FF2B5EF4-FFF2-40B4-BE49-F238E27FC236}">
                <a16:creationId xmlns:a16="http://schemas.microsoft.com/office/drawing/2014/main" id="{2F3BC9FB-FC61-F815-6E8F-E377D16CE8F6}"/>
              </a:ext>
            </a:extLst>
          </p:cNvPr>
          <p:cNvSpPr>
            <a:spLocks noGrp="1"/>
          </p:cNvSpPr>
          <p:nvPr>
            <p:ph idx="1"/>
          </p:nvPr>
        </p:nvSpPr>
        <p:spPr/>
        <p:txBody>
          <a:bodyPr>
            <a:normAutofit fontScale="85000" lnSpcReduction="10000"/>
          </a:bodyPr>
          <a:lstStyle/>
          <a:p>
            <a:pPr algn="just"/>
            <a:r>
              <a:rPr lang="es-AR" b="1" dirty="0"/>
              <a:t>VILLEGAS DAVID GERMAN c/RTS COMISSIONING S.A. s/ DESPIDO” JNQLA4 532376/2021. 30-07-2025 (MAYORIA PAMPHILE-VIELMA) SE DECLARA INCONSTITUCIONALIDAD SE FIJA RIPTE + 8%. SALA I</a:t>
            </a:r>
          </a:p>
          <a:p>
            <a:pPr algn="just"/>
            <a:r>
              <a:rPr lang="es-AR" b="1" dirty="0"/>
              <a:t>BLANES PEREYRA NICOLAS EMILIO c/ OLCA S.A. s/ DESPIDO Y COBRO DE HABERES JNQLA2 538619/2023. 1-10-2025 (MAYORIA </a:t>
            </a:r>
            <a:r>
              <a:rPr lang="es-AR" b="1" dirty="0" err="1"/>
              <a:t>Pamphile-Clérici</a:t>
            </a:r>
            <a:r>
              <a:rPr lang="es-AR" b="1" dirty="0"/>
              <a:t>) Hace lugar a la demanda. DECLARACION DE INCONSTITUCIONALIDAD:  RIPTE + 8% ANUAL. SALA I</a:t>
            </a:r>
          </a:p>
          <a:p>
            <a:pPr algn="just"/>
            <a:r>
              <a:rPr lang="es-AR" b="1" dirty="0"/>
              <a:t>RAILAF JUAN CARLOS c/ SECURITAS ARGENTINA S.A. s/ DESPIDO JNQLA3 529719/2020 22-09-2025. (MAYORÍA PASCUARELLI –MENESTRINA) Aplica criterio CASAS TSJ. Apela el demandado. SALA I</a:t>
            </a:r>
          </a:p>
          <a:p>
            <a:pPr algn="just"/>
            <a:r>
              <a:rPr lang="es-AR" b="1" dirty="0"/>
              <a:t>SERRANO JESUS c/ TECNITERRA S.A.C.I.A. s/ DESPIDO JNQLA5 EXP. 529308/2020 15-09-2025 (MAYORIA PASCUARELLI-MENESTRINA). Aplica criterio CASAS. Apela el demandado. SALA I</a:t>
            </a:r>
          </a:p>
          <a:p>
            <a:pPr algn="just"/>
            <a:r>
              <a:rPr lang="es-AR" b="1" dirty="0"/>
              <a:t>CARDOZO IVANA ALEJANDRA c/ INDALO s/ DESPIDO JNQLA3 516882/2019, 06-08-2025 (MAYORIA PASCUARELLI-CIUCCI) Aplica criterio CASAS. APELA EL DEMANDADO. SALA I</a:t>
            </a:r>
          </a:p>
          <a:p>
            <a:pPr algn="just"/>
            <a:endParaRPr lang="es-AR" dirty="0"/>
          </a:p>
          <a:p>
            <a:endParaRPr lang="es-AR" dirty="0"/>
          </a:p>
          <a:p>
            <a:endParaRPr lang="es-AR" dirty="0"/>
          </a:p>
          <a:p>
            <a:endParaRPr lang="es-AR" dirty="0"/>
          </a:p>
          <a:p>
            <a:endParaRPr lang="es-AR" dirty="0"/>
          </a:p>
          <a:p>
            <a:endParaRPr lang="es-AR" dirty="0"/>
          </a:p>
          <a:p>
            <a:endParaRPr lang="es-AR" dirty="0"/>
          </a:p>
        </p:txBody>
      </p:sp>
    </p:spTree>
    <p:extLst>
      <p:ext uri="{BB962C8B-B14F-4D97-AF65-F5344CB8AC3E}">
        <p14:creationId xmlns:p14="http://schemas.microsoft.com/office/powerpoint/2010/main" val="2964299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03BFC-182E-F57A-861E-040337650B07}"/>
            </a:ext>
          </a:extLst>
        </p:cNvPr>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8BDBE5C-BBE9-4E89-BEE5-DEB6EAB87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576640E-BCC6-A798-62EF-B61469953A12}"/>
              </a:ext>
            </a:extLst>
          </p:cNvPr>
          <p:cNvSpPr>
            <a:spLocks noGrp="1"/>
          </p:cNvSpPr>
          <p:nvPr>
            <p:ph type="title"/>
          </p:nvPr>
        </p:nvSpPr>
        <p:spPr>
          <a:xfrm>
            <a:off x="643467" y="634946"/>
            <a:ext cx="3689094" cy="5055904"/>
          </a:xfrm>
        </p:spPr>
        <p:txBody>
          <a:bodyPr anchor="ctr">
            <a:normAutofit/>
          </a:bodyPr>
          <a:lstStyle/>
          <a:p>
            <a:pPr algn="r"/>
            <a:r>
              <a:rPr lang="es-AR" sz="3600" dirty="0"/>
              <a:t>TRATAMIENTO DE LOS INTERESES/</a:t>
            </a:r>
            <a:br>
              <a:rPr lang="es-AR" sz="3600" dirty="0"/>
            </a:br>
            <a:r>
              <a:rPr lang="es-AR" sz="3600" dirty="0"/>
              <a:t>ACTUALIZACION </a:t>
            </a:r>
            <a:br>
              <a:rPr lang="es-AR" sz="3900" dirty="0"/>
            </a:br>
            <a:r>
              <a:rPr lang="es-AR" sz="3900" dirty="0"/>
              <a:t>Continuación</a:t>
            </a:r>
          </a:p>
        </p:txBody>
      </p:sp>
      <p:cxnSp>
        <p:nvCxnSpPr>
          <p:cNvPr id="39" name="Straight Connector 38">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FC4168B-AA75-4715-9B96-CF84B170A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graphicFrame>
        <p:nvGraphicFramePr>
          <p:cNvPr id="33" name="Marcador de contenido 2">
            <a:extLst>
              <a:ext uri="{FF2B5EF4-FFF2-40B4-BE49-F238E27FC236}">
                <a16:creationId xmlns:a16="http://schemas.microsoft.com/office/drawing/2014/main" id="{4D0597E9-BC0F-C603-5DD7-B1C7DA259F57}"/>
              </a:ext>
            </a:extLst>
          </p:cNvPr>
          <p:cNvGraphicFramePr>
            <a:graphicFrameLocks noGrp="1"/>
          </p:cNvGraphicFramePr>
          <p:nvPr>
            <p:ph idx="1"/>
            <p:extLst>
              <p:ext uri="{D42A27DB-BD31-4B8C-83A1-F6EECF244321}">
                <p14:modId xmlns:p14="http://schemas.microsoft.com/office/powerpoint/2010/main" val="1689453478"/>
              </p:ext>
            </p:extLst>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8232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36AC4-5ED5-F4CB-38FF-A77E56B53D67}"/>
              </a:ext>
            </a:extLst>
          </p:cNvPr>
          <p:cNvSpPr>
            <a:spLocks noGrp="1"/>
          </p:cNvSpPr>
          <p:nvPr>
            <p:ph type="title"/>
          </p:nvPr>
        </p:nvSpPr>
        <p:spPr/>
        <p:txBody>
          <a:bodyPr/>
          <a:lstStyle/>
          <a:p>
            <a:r>
              <a:rPr lang="es-AR" dirty="0"/>
              <a:t>Argumentos para apartarse de Casas</a:t>
            </a:r>
          </a:p>
        </p:txBody>
      </p:sp>
      <p:sp>
        <p:nvSpPr>
          <p:cNvPr id="3" name="Marcador de contenido 2">
            <a:extLst>
              <a:ext uri="{FF2B5EF4-FFF2-40B4-BE49-F238E27FC236}">
                <a16:creationId xmlns:a16="http://schemas.microsoft.com/office/drawing/2014/main" id="{3F440839-5056-2B82-EDC3-DCF6AABB979B}"/>
              </a:ext>
            </a:extLst>
          </p:cNvPr>
          <p:cNvSpPr>
            <a:spLocks noGrp="1"/>
          </p:cNvSpPr>
          <p:nvPr>
            <p:ph idx="1"/>
          </p:nvPr>
        </p:nvSpPr>
        <p:spPr/>
        <p:txBody>
          <a:bodyPr/>
          <a:lstStyle/>
          <a:p>
            <a:pPr algn="just"/>
            <a:r>
              <a:rPr lang="es-AR" dirty="0"/>
              <a:t>- valores históricos; ausencia de todo mecanismo de actualización o preservación del valor</a:t>
            </a:r>
          </a:p>
          <a:p>
            <a:pPr algn="just"/>
            <a:r>
              <a:rPr lang="es-AR" dirty="0"/>
              <a:t>- comparación lineal, simple sumatoria, mes a mes es erróneo; hay que comparar el periodo completo comprendido</a:t>
            </a:r>
          </a:p>
          <a:p>
            <a:pPr algn="just"/>
            <a:r>
              <a:rPr lang="es-AR" dirty="0"/>
              <a:t>-salario exigencia de valor mínimo: protección convencional y constitucional</a:t>
            </a:r>
          </a:p>
          <a:p>
            <a:pPr algn="just"/>
            <a:r>
              <a:rPr lang="es-AR" dirty="0"/>
              <a:t>- hay otras situaciones en las cuales se prevén mecanismos de actualización RIPTE; CER; AJUSTE POR INFLACION EN MATERIA CONTABLE; ALQUILERES, etc.</a:t>
            </a:r>
          </a:p>
          <a:p>
            <a:pPr algn="just"/>
            <a:r>
              <a:rPr lang="es-AR" dirty="0"/>
              <a:t>-LEY 26,844, art. 70 (deberán mantener el valor); art. 84del decreto 70/23</a:t>
            </a:r>
          </a:p>
        </p:txBody>
      </p:sp>
    </p:spTree>
    <p:extLst>
      <p:ext uri="{BB962C8B-B14F-4D97-AF65-F5344CB8AC3E}">
        <p14:creationId xmlns:p14="http://schemas.microsoft.com/office/powerpoint/2010/main" val="88922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E49DEDCD-3116-8F03-EA45-27FFCC6A871A}"/>
              </a:ext>
            </a:extLst>
          </p:cNvPr>
          <p:cNvPicPr>
            <a:picLocks noChangeAspect="1"/>
          </p:cNvPicPr>
          <p:nvPr/>
        </p:nvPicPr>
        <p:blipFill>
          <a:blip r:embed="rId2"/>
          <a:stretch>
            <a:fillRect/>
          </a:stretch>
        </p:blipFill>
        <p:spPr>
          <a:xfrm>
            <a:off x="943356" y="1784752"/>
            <a:ext cx="10337292" cy="3282090"/>
          </a:xfrm>
          <a:prstGeom prst="rect">
            <a:avLst/>
          </a:prstGeom>
        </p:spPr>
      </p:pic>
    </p:spTree>
    <p:extLst>
      <p:ext uri="{BB962C8B-B14F-4D97-AF65-F5344CB8AC3E}">
        <p14:creationId xmlns:p14="http://schemas.microsoft.com/office/powerpoint/2010/main" val="286194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4" name="Título 3">
            <a:extLst>
              <a:ext uri="{FF2B5EF4-FFF2-40B4-BE49-F238E27FC236}">
                <a16:creationId xmlns:a16="http://schemas.microsoft.com/office/drawing/2014/main" id="{613EE791-414C-197D-025E-6F9E1B19A672}"/>
              </a:ext>
            </a:extLst>
          </p:cNvPr>
          <p:cNvSpPr>
            <a:spLocks noGrp="1"/>
          </p:cNvSpPr>
          <p:nvPr>
            <p:ph type="title"/>
          </p:nvPr>
        </p:nvSpPr>
        <p:spPr>
          <a:xfrm>
            <a:off x="492370" y="516836"/>
            <a:ext cx="3084844" cy="1961086"/>
          </a:xfrm>
        </p:spPr>
        <p:txBody>
          <a:bodyPr>
            <a:normAutofit/>
          </a:bodyPr>
          <a:lstStyle/>
          <a:p>
            <a:r>
              <a:rPr lang="es-AR" sz="2500">
                <a:solidFill>
                  <a:srgbClr val="FFFFFF"/>
                </a:solidFill>
              </a:rPr>
              <a:t>EL CASO DE LOS CREDITOS POR ALIMENTOS EN EL DERECHO DE FAMILIA </a:t>
            </a:r>
          </a:p>
        </p:txBody>
      </p:sp>
      <p:cxnSp>
        <p:nvCxnSpPr>
          <p:cNvPr id="20" name="Straight Connector 15">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Marcador de contenido 4">
            <a:extLst>
              <a:ext uri="{FF2B5EF4-FFF2-40B4-BE49-F238E27FC236}">
                <a16:creationId xmlns:a16="http://schemas.microsoft.com/office/drawing/2014/main" id="{6FCEBCC1-0985-31D3-ED0C-2D2901FC931F}"/>
              </a:ext>
            </a:extLst>
          </p:cNvPr>
          <p:cNvSpPr>
            <a:spLocks noGrp="1"/>
          </p:cNvSpPr>
          <p:nvPr>
            <p:ph idx="1"/>
          </p:nvPr>
        </p:nvSpPr>
        <p:spPr>
          <a:xfrm>
            <a:off x="571752" y="2799654"/>
            <a:ext cx="3005462" cy="3189665"/>
          </a:xfrm>
        </p:spPr>
        <p:txBody>
          <a:bodyPr>
            <a:normAutofit/>
          </a:bodyPr>
          <a:lstStyle/>
          <a:p>
            <a:r>
              <a:rPr lang="es-AR" sz="1800" dirty="0">
                <a:solidFill>
                  <a:srgbClr val="FFFFFF"/>
                </a:solidFill>
              </a:rPr>
              <a:t>R. M. L C/ M. A. D.  S/ INC. AUMENTO DE CUOTA ALIMENTARIA” (JNQFA1 INC 125206/2020) Sala I, Marzo de 2023</a:t>
            </a:r>
          </a:p>
          <a:p>
            <a:r>
              <a:rPr lang="es-AR" sz="1800" dirty="0">
                <a:solidFill>
                  <a:srgbClr val="FFFFFF"/>
                </a:solidFill>
              </a:rPr>
              <a:t>“M. K. D C/ C. E. S/ ALIMENTOS PARA LOS HIJOS” (JNQFA3 EXP 133733/2022), Sala I, Julio de 2024</a:t>
            </a:r>
          </a:p>
          <a:p>
            <a:endParaRPr lang="es-AR" sz="1800" dirty="0">
              <a:solidFill>
                <a:srgbClr val="FFFFFF"/>
              </a:solidFill>
            </a:endParaRPr>
          </a:p>
        </p:txBody>
      </p:sp>
      <p:pic>
        <p:nvPicPr>
          <p:cNvPr id="7" name="Imagen 6">
            <a:extLst>
              <a:ext uri="{FF2B5EF4-FFF2-40B4-BE49-F238E27FC236}">
                <a16:creationId xmlns:a16="http://schemas.microsoft.com/office/drawing/2014/main" id="{CBAC2C3A-44BA-B384-02DE-C06B2416E579}"/>
              </a:ext>
            </a:extLst>
          </p:cNvPr>
          <p:cNvPicPr>
            <a:picLocks noChangeAspect="1"/>
          </p:cNvPicPr>
          <p:nvPr/>
        </p:nvPicPr>
        <p:blipFill>
          <a:blip r:embed="rId2"/>
          <a:stretch>
            <a:fillRect/>
          </a:stretch>
        </p:blipFill>
        <p:spPr>
          <a:xfrm>
            <a:off x="3917604" y="252959"/>
            <a:ext cx="8097415" cy="6605035"/>
          </a:xfrm>
          <a:prstGeom prst="rect">
            <a:avLst/>
          </a:prstGeom>
        </p:spPr>
      </p:pic>
      <p:pic>
        <p:nvPicPr>
          <p:cNvPr id="9" name="Imagen 8">
            <a:extLst>
              <a:ext uri="{FF2B5EF4-FFF2-40B4-BE49-F238E27FC236}">
                <a16:creationId xmlns:a16="http://schemas.microsoft.com/office/drawing/2014/main" id="{BF58C093-2E7F-4204-0187-F967C3FA3169}"/>
              </a:ext>
            </a:extLst>
          </p:cNvPr>
          <p:cNvPicPr>
            <a:picLocks noChangeAspect="1"/>
          </p:cNvPicPr>
          <p:nvPr/>
        </p:nvPicPr>
        <p:blipFill>
          <a:blip r:embed="rId3"/>
          <a:stretch>
            <a:fillRect/>
          </a:stretch>
        </p:blipFill>
        <p:spPr>
          <a:xfrm>
            <a:off x="1061884" y="252954"/>
            <a:ext cx="10637746" cy="6352086"/>
          </a:xfrm>
          <a:prstGeom prst="rect">
            <a:avLst/>
          </a:prstGeom>
          <a:ln w="57150">
            <a:solidFill>
              <a:srgbClr val="FF0000"/>
            </a:solidFill>
          </a:ln>
        </p:spPr>
      </p:pic>
      <p:pic>
        <p:nvPicPr>
          <p:cNvPr id="21" name="Imagen 20">
            <a:extLst>
              <a:ext uri="{FF2B5EF4-FFF2-40B4-BE49-F238E27FC236}">
                <a16:creationId xmlns:a16="http://schemas.microsoft.com/office/drawing/2014/main" id="{52CF6AE4-B59C-1D1E-06FA-7AFA0CF8A980}"/>
              </a:ext>
            </a:extLst>
          </p:cNvPr>
          <p:cNvPicPr>
            <a:picLocks noChangeAspect="1"/>
          </p:cNvPicPr>
          <p:nvPr/>
        </p:nvPicPr>
        <p:blipFill>
          <a:blip r:embed="rId4"/>
          <a:stretch>
            <a:fillRect/>
          </a:stretch>
        </p:blipFill>
        <p:spPr>
          <a:xfrm>
            <a:off x="238125" y="353961"/>
            <a:ext cx="11715750" cy="6135329"/>
          </a:xfrm>
          <a:prstGeom prst="rect">
            <a:avLst/>
          </a:prstGeom>
          <a:ln w="76200">
            <a:solidFill>
              <a:srgbClr val="00B050"/>
            </a:solidFill>
          </a:ln>
        </p:spPr>
      </p:pic>
    </p:spTree>
    <p:extLst>
      <p:ext uri="{BB962C8B-B14F-4D97-AF65-F5344CB8AC3E}">
        <p14:creationId xmlns:p14="http://schemas.microsoft.com/office/powerpoint/2010/main" val="219173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cxnSp>
        <p:nvCxnSpPr>
          <p:cNvPr id="28" name="Straight Connector 2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3E0343C-A1AF-55D8-5CB7-0AE42962C349}"/>
              </a:ext>
            </a:extLst>
          </p:cNvPr>
          <p:cNvSpPr>
            <a:spLocks noGrp="1"/>
          </p:cNvSpPr>
          <p:nvPr>
            <p:ph type="title" idx="4294967295"/>
          </p:nvPr>
        </p:nvSpPr>
        <p:spPr>
          <a:xfrm>
            <a:off x="3510116" y="75950"/>
            <a:ext cx="8377084" cy="1450757"/>
          </a:xfrm>
          <a:solidFill>
            <a:srgbClr val="92D050"/>
          </a:solidFill>
        </p:spPr>
        <p:txBody>
          <a:bodyPr vert="horz" lIns="91440" tIns="45720" rIns="91440" bIns="45720" rtlCol="0" anchor="b">
            <a:normAutofit/>
          </a:bodyPr>
          <a:lstStyle/>
          <a:p>
            <a:r>
              <a:rPr lang="en-US" sz="3200" dirty="0" err="1"/>
              <a:t>Intereses</a:t>
            </a:r>
            <a:r>
              <a:rPr lang="en-US" sz="3200" dirty="0"/>
              <a:t> y </a:t>
            </a:r>
            <a:r>
              <a:rPr lang="en-US" sz="3200" dirty="0" err="1"/>
              <a:t>cosa</a:t>
            </a:r>
            <a:r>
              <a:rPr lang="en-US" sz="3200" dirty="0"/>
              <a:t> </a:t>
            </a:r>
            <a:r>
              <a:rPr lang="en-US" sz="3200" dirty="0" err="1"/>
              <a:t>juzgada</a:t>
            </a:r>
            <a:r>
              <a:rPr lang="en-US" sz="3200" dirty="0"/>
              <a:t>: </a:t>
            </a:r>
            <a:br>
              <a:rPr lang="en-US" sz="3200" dirty="0"/>
            </a:br>
            <a:r>
              <a:rPr lang="en-US" sz="3200" dirty="0" err="1"/>
              <a:t>Insemar</a:t>
            </a:r>
            <a:r>
              <a:rPr lang="en-US" sz="3200" dirty="0"/>
              <a:t> S.A. TSJ 26-07-2011</a:t>
            </a:r>
          </a:p>
        </p:txBody>
      </p:sp>
      <p:pic>
        <p:nvPicPr>
          <p:cNvPr id="22" name="Picture 21" descr="Una fórmula de cálculo">
            <a:extLst>
              <a:ext uri="{FF2B5EF4-FFF2-40B4-BE49-F238E27FC236}">
                <a16:creationId xmlns:a16="http://schemas.microsoft.com/office/drawing/2014/main" id="{7D16E499-A0F8-2D25-1A87-A45BEF905079}"/>
              </a:ext>
            </a:extLst>
          </p:cNvPr>
          <p:cNvPicPr>
            <a:picLocks noChangeAspect="1"/>
          </p:cNvPicPr>
          <p:nvPr/>
        </p:nvPicPr>
        <p:blipFill>
          <a:blip r:embed="rId2"/>
          <a:srcRect l="24689" r="30732" b="-1"/>
          <a:stretch/>
        </p:blipFill>
        <p:spPr>
          <a:xfrm>
            <a:off x="20" y="10"/>
            <a:ext cx="3254457" cy="6857990"/>
          </a:xfrm>
          <a:prstGeom prst="rect">
            <a:avLst/>
          </a:prstGeom>
        </p:spPr>
      </p:pic>
      <p:cxnSp>
        <p:nvCxnSpPr>
          <p:cNvPr id="32" name="Straight Connector 31">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0383C343-58B9-C92E-43E6-372ECD11E782}"/>
              </a:ext>
            </a:extLst>
          </p:cNvPr>
          <p:cNvSpPr>
            <a:spLocks noGrp="1"/>
          </p:cNvSpPr>
          <p:nvPr>
            <p:ph idx="4294967295"/>
          </p:nvPr>
        </p:nvSpPr>
        <p:spPr>
          <a:xfrm>
            <a:off x="3510116" y="1897380"/>
            <a:ext cx="8573729" cy="4434594"/>
          </a:xfrm>
        </p:spPr>
        <p:txBody>
          <a:bodyPr vert="horz" lIns="0" tIns="45720" rIns="0" bIns="45720" rtlCol="0">
            <a:normAutofit fontScale="92500" lnSpcReduction="10000"/>
          </a:bodyPr>
          <a:lstStyle/>
          <a:p>
            <a:pPr algn="just">
              <a:lnSpc>
                <a:spcPct val="90000"/>
              </a:lnSpc>
              <a:buFont typeface="Wingdings" panose="05000000000000000000" pitchFamily="2" charset="2"/>
              <a:buChar char="q"/>
            </a:pPr>
            <a:r>
              <a:rPr lang="en-US" dirty="0" err="1">
                <a:latin typeface="Arial" panose="020B0604020202020204" pitchFamily="34" charset="0"/>
                <a:cs typeface="Arial" panose="020B0604020202020204" pitchFamily="34" charset="0"/>
              </a:rPr>
              <a:t>Comprende</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todas</a:t>
            </a:r>
            <a:r>
              <a:rPr lang="en-US" dirty="0">
                <a:latin typeface="Arial" panose="020B0604020202020204" pitchFamily="34" charset="0"/>
                <a:cs typeface="Arial" panose="020B0604020202020204" pitchFamily="34" charset="0"/>
              </a:rPr>
              <a:t> las </a:t>
            </a:r>
            <a:r>
              <a:rPr lang="en-US" dirty="0" err="1">
                <a:latin typeface="Arial" panose="020B0604020202020204" pitchFamily="34" charset="0"/>
                <a:cs typeface="Arial" panose="020B0604020202020204" pitchFamily="34" charset="0"/>
              </a:rPr>
              <a:t>planteadas</a:t>
            </a:r>
            <a:r>
              <a:rPr lang="en-US" dirty="0">
                <a:latin typeface="Arial" panose="020B0604020202020204" pitchFamily="34" charset="0"/>
                <a:cs typeface="Arial" panose="020B0604020202020204" pitchFamily="34" charset="0"/>
              </a:rPr>
              <a:t> o que </a:t>
            </a:r>
            <a:r>
              <a:rPr lang="en-US" dirty="0" err="1">
                <a:latin typeface="Arial" panose="020B0604020202020204" pitchFamily="34" charset="0"/>
                <a:cs typeface="Arial" panose="020B0604020202020204" pitchFamily="34" charset="0"/>
              </a:rPr>
              <a:t>habrían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podido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plantearse</a:t>
            </a:r>
            <a:r>
              <a:rPr lang="en-US" dirty="0">
                <a:latin typeface="Arial" panose="020B0604020202020204" pitchFamily="34" charset="0"/>
                <a:cs typeface="Arial" panose="020B0604020202020204" pitchFamily="34" charset="0"/>
              </a:rPr>
              <a:t> y que </a:t>
            </a:r>
            <a:r>
              <a:rPr lang="en-US" dirty="0" err="1">
                <a:latin typeface="Arial" panose="020B0604020202020204" pitchFamily="34" charset="0"/>
                <a:cs typeface="Arial" panose="020B0604020202020204" pitchFamily="34" charset="0"/>
              </a:rPr>
              <a:t>fueron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resueltas</a:t>
            </a:r>
            <a:r>
              <a:rPr lang="en-US" dirty="0">
                <a:latin typeface="Arial" panose="020B0604020202020204" pitchFamily="34" charset="0"/>
                <a:cs typeface="Arial" panose="020B0604020202020204" pitchFamily="34" charset="0"/>
              </a:rPr>
              <a:t> u </a:t>
            </a:r>
            <a:r>
              <a:rPr lang="en-US" dirty="0" err="1">
                <a:latin typeface="Arial" panose="020B0604020202020204" pitchFamily="34" charset="0"/>
                <a:cs typeface="Arial" panose="020B0604020202020204" pitchFamily="34" charset="0"/>
              </a:rPr>
              <a:t>omitidas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sentencia</a:t>
            </a:r>
            <a:r>
              <a:rPr lang="en-US" dirty="0">
                <a:latin typeface="Arial" panose="020B0604020202020204" pitchFamily="34" charset="0"/>
                <a:cs typeface="Arial" panose="020B0604020202020204" pitchFamily="34" charset="0"/>
              </a:rPr>
              <a:t>. </a:t>
            </a:r>
          </a:p>
          <a:p>
            <a:pPr algn="just">
              <a:lnSpc>
                <a:spcPct val="90000"/>
              </a:lnSpc>
              <a:buFont typeface="Wingdings" panose="05000000000000000000" pitchFamily="2" charset="2"/>
              <a:buChar char="q"/>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Apunta</a:t>
            </a:r>
            <a:r>
              <a:rPr lang="en-US" dirty="0">
                <a:latin typeface="Arial" panose="020B0604020202020204" pitchFamily="34" charset="0"/>
                <a:cs typeface="Arial" panose="020B0604020202020204" pitchFamily="34" charset="0"/>
              </a:rPr>
              <a:t> a la </a:t>
            </a:r>
            <a:r>
              <a:rPr lang="en-US" dirty="0" err="1">
                <a:latin typeface="Arial" panose="020B0604020202020204" pitchFamily="34" charset="0"/>
                <a:cs typeface="Arial" panose="020B0604020202020204" pitchFamily="34" charset="0"/>
              </a:rPr>
              <a:t>estabilidad</a:t>
            </a:r>
            <a:r>
              <a:rPr lang="en-US" dirty="0">
                <a:latin typeface="Arial" panose="020B0604020202020204" pitchFamily="34" charset="0"/>
                <a:cs typeface="Arial" panose="020B0604020202020204" pitchFamily="34" charset="0"/>
              </a:rPr>
              <a:t> de las </a:t>
            </a:r>
            <a:r>
              <a:rPr lang="en-US" dirty="0" err="1">
                <a:latin typeface="Arial" panose="020B0604020202020204" pitchFamily="34" charset="0"/>
                <a:cs typeface="Arial" panose="020B0604020202020204" pitchFamily="34" charset="0"/>
              </a:rPr>
              <a:t>decisiones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judiciales</a:t>
            </a:r>
            <a:endParaRPr lang="en-US" dirty="0">
              <a:latin typeface="Arial" panose="020B0604020202020204" pitchFamily="34" charset="0"/>
              <a:cs typeface="Arial" panose="020B0604020202020204" pitchFamily="34" charset="0"/>
            </a:endParaRPr>
          </a:p>
          <a:p>
            <a:pPr algn="just">
              <a:lnSpc>
                <a:spcPct val="90000"/>
              </a:lnSpc>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0" indent="0" algn="just">
              <a:lnSpc>
                <a:spcPct val="90000"/>
              </a:lnSpc>
              <a:buNone/>
            </a:pPr>
            <a:r>
              <a:rPr lang="es-ES" dirty="0">
                <a:solidFill>
                  <a:schemeClr val="accent4">
                    <a:lumMod val="75000"/>
                  </a:schemeClr>
                </a:solidFill>
                <a:latin typeface="Arial" panose="020B0604020202020204" pitchFamily="34" charset="0"/>
                <a:cs typeface="Arial" panose="020B0604020202020204" pitchFamily="34" charset="0"/>
              </a:rPr>
              <a:t>“El principio general exhibe, entonces, la imposibilidad de alterar la sentencia que, en cuanto firme, dispuso la forma en que había de liquidarse el capital y los intereses, fijando la tasa a aplicar” (cfr. Ac. 17/09 del registro de la Secretaría Civil de Recursos Extraordinarios).</a:t>
            </a:r>
          </a:p>
          <a:p>
            <a:pPr marL="0" indent="0" algn="just">
              <a:lnSpc>
                <a:spcPct val="90000"/>
              </a:lnSpc>
              <a:buNone/>
            </a:pPr>
            <a:endParaRPr lang="en-US" dirty="0">
              <a:latin typeface="Arial" panose="020B0604020202020204" pitchFamily="34" charset="0"/>
              <a:cs typeface="Arial" panose="020B0604020202020204" pitchFamily="34" charset="0"/>
            </a:endParaRPr>
          </a:p>
          <a:p>
            <a:pPr algn="just">
              <a:lnSpc>
                <a:spcPct val="90000"/>
              </a:lnSpc>
              <a:buFont typeface="Wingdings" panose="05000000000000000000" pitchFamily="2" charset="2"/>
              <a:buChar char="q"/>
            </a:pPr>
            <a:r>
              <a:rPr lang="en-US" dirty="0">
                <a:latin typeface="Arial" panose="020B0604020202020204" pitchFamily="34" charset="0"/>
                <a:cs typeface="Arial" panose="020B0604020202020204" pitchFamily="34" charset="0"/>
              </a:rPr>
              <a:t> Protege al derecho </a:t>
            </a:r>
            <a:r>
              <a:rPr lang="en-US" dirty="0" err="1">
                <a:latin typeface="Arial" panose="020B0604020202020204" pitchFamily="34" charset="0"/>
                <a:cs typeface="Arial" panose="020B0604020202020204" pitchFamily="34" charset="0"/>
              </a:rPr>
              <a:t>adquirido</a:t>
            </a:r>
            <a:r>
              <a:rPr lang="en-US" dirty="0">
                <a:latin typeface="Arial" panose="020B0604020202020204" pitchFamily="34" charset="0"/>
                <a:cs typeface="Arial" panose="020B0604020202020204" pitchFamily="34" charset="0"/>
              </a:rPr>
              <a:t> que </a:t>
            </a:r>
            <a:r>
              <a:rPr lang="en-US" dirty="0" err="1">
                <a:latin typeface="Arial" panose="020B0604020202020204" pitchFamily="34" charset="0"/>
                <a:cs typeface="Arial" panose="020B0604020202020204" pitchFamily="34" charset="0"/>
              </a:rPr>
              <a:t>corresponde</a:t>
            </a:r>
            <a:r>
              <a:rPr lang="en-US" dirty="0">
                <a:latin typeface="Arial" panose="020B0604020202020204" pitchFamily="34" charset="0"/>
                <a:cs typeface="Arial" panose="020B0604020202020204" pitchFamily="34" charset="0"/>
              </a:rPr>
              <a:t> al </a:t>
            </a:r>
            <a:r>
              <a:rPr lang="en-US" dirty="0" err="1">
                <a:latin typeface="Arial" panose="020B0604020202020204" pitchFamily="34" charset="0"/>
                <a:cs typeface="Arial" panose="020B0604020202020204" pitchFamily="34" charset="0"/>
              </a:rPr>
              <a:t>beneficiario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una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sentencia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ejecutoriada</a:t>
            </a:r>
            <a:r>
              <a:rPr lang="en-US" dirty="0">
                <a:latin typeface="Arial" panose="020B0604020202020204" pitchFamily="34" charset="0"/>
                <a:cs typeface="Arial" panose="020B0604020202020204" pitchFamily="34" charset="0"/>
              </a:rPr>
              <a:t>, derecho que </a:t>
            </a:r>
            <a:r>
              <a:rPr lang="en-US" dirty="0" err="1">
                <a:latin typeface="Arial" panose="020B0604020202020204" pitchFamily="34" charset="0"/>
                <a:cs typeface="Arial" panose="020B0604020202020204" pitchFamily="34" charset="0"/>
              </a:rPr>
              <a:t>representa</a:t>
            </a:r>
            <a:r>
              <a:rPr lang="en-US" dirty="0">
                <a:latin typeface="Arial" panose="020B0604020202020204" pitchFamily="34" charset="0"/>
                <a:cs typeface="Arial" panose="020B0604020202020204" pitchFamily="34" charset="0"/>
              </a:rPr>
              <a:t> para </a:t>
            </a:r>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titular </a:t>
            </a:r>
            <a:r>
              <a:rPr lang="en-US" dirty="0" err="1">
                <a:latin typeface="Arial" panose="020B0604020202020204" pitchFamily="34" charset="0"/>
                <a:cs typeface="Arial" panose="020B0604020202020204" pitchFamily="34" charset="0"/>
              </a:rPr>
              <a:t>una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propiedad</a:t>
            </a:r>
            <a:r>
              <a:rPr lang="en-US" dirty="0">
                <a:latin typeface="Arial" panose="020B0604020202020204" pitchFamily="34" charset="0"/>
                <a:cs typeface="Arial" panose="020B0604020202020204" pitchFamily="34" charset="0"/>
              </a:rPr>
              <a:t> lato sensu (FALLOS: 294:434, 312:122).</a:t>
            </a:r>
          </a:p>
          <a:p>
            <a:pPr algn="just">
              <a:lnSpc>
                <a:spcPct val="90000"/>
              </a:lnSpc>
              <a:buFont typeface="Wingdings" panose="05000000000000000000" pitchFamily="2" charset="2"/>
              <a:buChar char="q"/>
            </a:pPr>
            <a:r>
              <a:rPr lang="en-US" dirty="0">
                <a:latin typeface="Arial" panose="020B0604020202020204" pitchFamily="34" charset="0"/>
                <a:cs typeface="Arial" panose="020B0604020202020204" pitchFamily="34" charset="0"/>
              </a:rPr>
              <a:t> Su </a:t>
            </a:r>
            <a:r>
              <a:rPr lang="en-US" dirty="0" err="1">
                <a:latin typeface="Arial" panose="020B0604020202020204" pitchFamily="34" charset="0"/>
                <a:cs typeface="Arial" panose="020B0604020202020204" pitchFamily="34" charset="0"/>
              </a:rPr>
              <a:t>trascendencia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institucional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impide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modificar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etapa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ejecución</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sentencia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contenido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sustancial</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sentencia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mérito</a:t>
            </a:r>
            <a:r>
              <a:rPr lang="en-US" dirty="0">
                <a:latin typeface="Arial" panose="020B0604020202020204" pitchFamily="34" charset="0"/>
                <a:cs typeface="Arial" panose="020B0604020202020204" pitchFamily="34" charset="0"/>
              </a:rPr>
              <a:t>.</a:t>
            </a:r>
          </a:p>
          <a:p>
            <a:pPr>
              <a:lnSpc>
                <a:spcPct val="90000"/>
              </a:lnSpc>
            </a:pPr>
            <a:endParaRPr lang="en-US" sz="800" dirty="0"/>
          </a:p>
        </p:txBody>
      </p:sp>
    </p:spTree>
    <p:extLst>
      <p:ext uri="{BB962C8B-B14F-4D97-AF65-F5344CB8AC3E}">
        <p14:creationId xmlns:p14="http://schemas.microsoft.com/office/powerpoint/2010/main" val="1687098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F9903-6962-2D82-59C0-93B35863E6CD}"/>
              </a:ext>
            </a:extLst>
          </p:cNvPr>
          <p:cNvSpPr>
            <a:spLocks noGrp="1"/>
          </p:cNvSpPr>
          <p:nvPr>
            <p:ph type="title"/>
          </p:nvPr>
        </p:nvSpPr>
        <p:spPr>
          <a:xfrm>
            <a:off x="1066800" y="237442"/>
            <a:ext cx="10151806" cy="1450757"/>
          </a:xfrm>
          <a:solidFill>
            <a:srgbClr val="92D050"/>
          </a:solidFill>
        </p:spPr>
        <p:txBody>
          <a:bodyPr>
            <a:noAutofit/>
          </a:bodyPr>
          <a:lstStyle/>
          <a:p>
            <a:r>
              <a:rPr lang="es-AR" sz="3200" dirty="0"/>
              <a:t>Intereses y cosa juzgada: Función de actualización y preservación del contenido económico del pronunciamiento. Causa Sequeiros </a:t>
            </a:r>
          </a:p>
        </p:txBody>
      </p:sp>
      <p:sp>
        <p:nvSpPr>
          <p:cNvPr id="3" name="CuadroTexto 2">
            <a:extLst>
              <a:ext uri="{FF2B5EF4-FFF2-40B4-BE49-F238E27FC236}">
                <a16:creationId xmlns:a16="http://schemas.microsoft.com/office/drawing/2014/main" id="{5DFD94AC-EF02-88A6-575D-19D610D290B1}"/>
              </a:ext>
            </a:extLst>
          </p:cNvPr>
          <p:cNvSpPr txBox="1"/>
          <p:nvPr/>
        </p:nvSpPr>
        <p:spPr>
          <a:xfrm>
            <a:off x="1066800" y="2094271"/>
            <a:ext cx="10058400" cy="4247317"/>
          </a:xfrm>
          <a:prstGeom prst="rect">
            <a:avLst/>
          </a:prstGeom>
          <a:noFill/>
        </p:spPr>
        <p:txBody>
          <a:bodyPr wrap="square" rtlCol="0">
            <a:spAutoFit/>
          </a:bodyPr>
          <a:lstStyle/>
          <a:p>
            <a:pPr algn="just"/>
            <a:r>
              <a:rPr lang="es-ES" dirty="0">
                <a:latin typeface="Aptos" panose="020B0004020202020204" pitchFamily="34" charset="0"/>
              </a:rPr>
              <a:t>19) </a:t>
            </a:r>
            <a:r>
              <a:rPr lang="es-ES" b="1" dirty="0">
                <a:solidFill>
                  <a:srgbClr val="FF0000"/>
                </a:solidFill>
                <a:latin typeface="Aptos" panose="020B0004020202020204" pitchFamily="34" charset="0"/>
              </a:rPr>
              <a:t>Que así como esta Corte ha decidido reiteradamente que corresponde actualizar el importe de la condena cuando los intereses resultaban insuficientes para asegurar la recomposición del capital ante la variación del valor de la moneda </a:t>
            </a:r>
            <a:r>
              <a:rPr lang="es-ES" dirty="0">
                <a:latin typeface="Aptos" panose="020B0004020202020204" pitchFamily="34" charset="0"/>
              </a:rPr>
              <a:t>(Fallos: 300:777 --La Ley, 1979-A, 254--; 301 - 104; 308:2376; 312:751; causa T. 138.XXII "</a:t>
            </a:r>
            <a:r>
              <a:rPr lang="es-ES" dirty="0" err="1">
                <a:latin typeface="Aptos" panose="020B0004020202020204" pitchFamily="34" charset="0"/>
              </a:rPr>
              <a:t>Torchio</a:t>
            </a:r>
            <a:r>
              <a:rPr lang="es-ES" dirty="0">
                <a:latin typeface="Aptos" panose="020B0004020202020204" pitchFamily="34" charset="0"/>
              </a:rPr>
              <a:t>, Ernesto y otra c. Ruiz, José", fallada el 10 de junio de 1992), </a:t>
            </a:r>
            <a:r>
              <a:rPr lang="es-ES" b="1" dirty="0">
                <a:solidFill>
                  <a:srgbClr val="FF0000"/>
                </a:solidFill>
                <a:latin typeface="Aptos" panose="020B0004020202020204" pitchFamily="34" charset="0"/>
              </a:rPr>
              <a:t>tutelando de este modo la autoridad de la cosa juzgada incorporada al patrimonio del acreedor mediante la preservación de la solución real adoptada por el juez, este principio justifica también una adecuación del mecanismo de capitalización y/o de ajuste utilizado, ya que afecta de similar manera al deudor por alterarse la significación patrimonial de la condena dictada.</a:t>
            </a:r>
          </a:p>
          <a:p>
            <a:pPr algn="just"/>
            <a:r>
              <a:rPr lang="es-ES" dirty="0">
                <a:latin typeface="Aptos" panose="020B0004020202020204" pitchFamily="34" charset="0"/>
              </a:rPr>
              <a:t>20) Que al concluir la liquidación --por la capitalización de intereses efectuada-- en un resultado que quiebra toda norma de razonabilidad, violentando los principios establecidos en los arts. 953 y 1071 del Cód. Civil, pues desnaturaliza la finalidad resarcitoria de la pretensión entablada (art. 1083 del ordenamiento citado), la sentencia que impide la revisión de aquélla afecta en forma directa e inmediata las garantías constitucionales que se invocan como vulneradas (art. 15, ley 48)…” (cfr. Fallos 316:3054).</a:t>
            </a:r>
          </a:p>
        </p:txBody>
      </p:sp>
    </p:spTree>
    <p:extLst>
      <p:ext uri="{BB962C8B-B14F-4D97-AF65-F5344CB8AC3E}">
        <p14:creationId xmlns:p14="http://schemas.microsoft.com/office/powerpoint/2010/main" val="3746325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E762E1-99BF-1B94-BC8F-BBC222AFD88D}"/>
              </a:ext>
            </a:extLst>
          </p:cNvPr>
          <p:cNvSpPr>
            <a:spLocks noGrp="1"/>
          </p:cNvSpPr>
          <p:nvPr>
            <p:ph type="title"/>
          </p:nvPr>
        </p:nvSpPr>
        <p:spPr>
          <a:xfrm>
            <a:off x="737419" y="286603"/>
            <a:ext cx="10524449" cy="1450757"/>
          </a:xfrm>
          <a:solidFill>
            <a:schemeClr val="accent4">
              <a:lumMod val="60000"/>
              <a:lumOff val="40000"/>
            </a:schemeClr>
          </a:solidFill>
          <a:ln w="57150">
            <a:solidFill>
              <a:srgbClr val="002060"/>
            </a:solidFill>
          </a:ln>
        </p:spPr>
        <p:txBody>
          <a:bodyPr/>
          <a:lstStyle/>
          <a:p>
            <a:pPr algn="just"/>
            <a:r>
              <a:rPr lang="es-AR" dirty="0"/>
              <a:t>Oportunidad del planteo: Planilla de Liquidación</a:t>
            </a:r>
          </a:p>
        </p:txBody>
      </p:sp>
      <p:sp>
        <p:nvSpPr>
          <p:cNvPr id="4" name="CuadroTexto 3">
            <a:extLst>
              <a:ext uri="{FF2B5EF4-FFF2-40B4-BE49-F238E27FC236}">
                <a16:creationId xmlns:a16="http://schemas.microsoft.com/office/drawing/2014/main" id="{3543B8D9-C32C-79A8-8B32-B0CBF1397A03}"/>
              </a:ext>
            </a:extLst>
          </p:cNvPr>
          <p:cNvSpPr txBox="1"/>
          <p:nvPr/>
        </p:nvSpPr>
        <p:spPr>
          <a:xfrm>
            <a:off x="833775" y="2326994"/>
            <a:ext cx="10524449" cy="1200329"/>
          </a:xfrm>
          <a:prstGeom prst="rect">
            <a:avLst/>
          </a:prstGeom>
          <a:solidFill>
            <a:schemeClr val="accent3">
              <a:lumMod val="20000"/>
              <a:lumOff val="80000"/>
            </a:schemeClr>
          </a:solidFill>
        </p:spPr>
        <p:txBody>
          <a:bodyPr wrap="square">
            <a:spAutoFit/>
          </a:bodyPr>
          <a:lstStyle/>
          <a:p>
            <a:pPr algn="just"/>
            <a:r>
              <a:rPr lang="es-ES" b="1" dirty="0"/>
              <a:t>En definitiva «…el verdadero impacto de la aplicación de la tasa sólo se puede advertir al practicarse la planilla de liquidación, antesala de la percepción del crédito. Es en este momento en el que la cuestión cobra actualidad: toda consideración anterior hubiera sido abstracta o teórica, pues la situación fáctico-económica que motiva a la tasa puede sufrir alteraciones sustanciales en la oportunidad de su aplicación efectiva»…”</a:t>
            </a:r>
          </a:p>
        </p:txBody>
      </p:sp>
      <p:sp>
        <p:nvSpPr>
          <p:cNvPr id="5" name="CuadroTexto 4">
            <a:extLst>
              <a:ext uri="{FF2B5EF4-FFF2-40B4-BE49-F238E27FC236}">
                <a16:creationId xmlns:a16="http://schemas.microsoft.com/office/drawing/2014/main" id="{39BE77BA-099E-ED93-FA48-4A76B8694C70}"/>
              </a:ext>
            </a:extLst>
          </p:cNvPr>
          <p:cNvSpPr txBox="1"/>
          <p:nvPr/>
        </p:nvSpPr>
        <p:spPr>
          <a:xfrm>
            <a:off x="904568" y="3913239"/>
            <a:ext cx="10453656" cy="646331"/>
          </a:xfrm>
          <a:prstGeom prst="rect">
            <a:avLst/>
          </a:prstGeom>
          <a:solidFill>
            <a:schemeClr val="accent2">
              <a:lumMod val="60000"/>
              <a:lumOff val="40000"/>
            </a:schemeClr>
          </a:solidFill>
        </p:spPr>
        <p:txBody>
          <a:bodyPr wrap="square" rtlCol="0">
            <a:spAutoFit/>
          </a:bodyPr>
          <a:lstStyle/>
          <a:p>
            <a:r>
              <a:rPr lang="es-AR" b="1" dirty="0"/>
              <a:t>FUNDAMENTO: METODO DE ACTUALIZACION Y PRESERVACION DEL CONTENIDO ECONOMICO DEL CREDITO </a:t>
            </a:r>
          </a:p>
          <a:p>
            <a:endParaRPr lang="es-AR" dirty="0"/>
          </a:p>
        </p:txBody>
      </p:sp>
      <p:sp>
        <p:nvSpPr>
          <p:cNvPr id="6" name="CuadroTexto 5">
            <a:extLst>
              <a:ext uri="{FF2B5EF4-FFF2-40B4-BE49-F238E27FC236}">
                <a16:creationId xmlns:a16="http://schemas.microsoft.com/office/drawing/2014/main" id="{A45183FD-6F7C-EF27-9909-2F7D546F9E17}"/>
              </a:ext>
            </a:extLst>
          </p:cNvPr>
          <p:cNvSpPr txBox="1"/>
          <p:nvPr/>
        </p:nvSpPr>
        <p:spPr>
          <a:xfrm>
            <a:off x="904569" y="5112774"/>
            <a:ext cx="10453656" cy="646331"/>
          </a:xfrm>
          <a:prstGeom prst="rect">
            <a:avLst/>
          </a:prstGeom>
          <a:solidFill>
            <a:schemeClr val="accent4">
              <a:lumMod val="60000"/>
              <a:lumOff val="40000"/>
            </a:schemeClr>
          </a:solidFill>
        </p:spPr>
        <p:txBody>
          <a:bodyPr wrap="square" rtlCol="0">
            <a:spAutoFit/>
          </a:bodyPr>
          <a:lstStyle/>
          <a:p>
            <a:r>
              <a:rPr lang="es-AR" b="1" dirty="0"/>
              <a:t>DISTINCION ENTRE PERIODOS ANTERIORES Y POSTERIORES A LA RESOLUCION/SENTENCIA QUE FIJA LA TASA DE INTERES</a:t>
            </a:r>
          </a:p>
        </p:txBody>
      </p:sp>
      <p:sp>
        <p:nvSpPr>
          <p:cNvPr id="7" name="CuadroTexto 6">
            <a:extLst>
              <a:ext uri="{FF2B5EF4-FFF2-40B4-BE49-F238E27FC236}">
                <a16:creationId xmlns:a16="http://schemas.microsoft.com/office/drawing/2014/main" id="{B18FF30C-5642-B6D9-269E-38B19A59972A}"/>
              </a:ext>
            </a:extLst>
          </p:cNvPr>
          <p:cNvSpPr txBox="1"/>
          <p:nvPr/>
        </p:nvSpPr>
        <p:spPr>
          <a:xfrm>
            <a:off x="904568" y="6066503"/>
            <a:ext cx="10453656" cy="646331"/>
          </a:xfrm>
          <a:prstGeom prst="rect">
            <a:avLst/>
          </a:prstGeom>
          <a:solidFill>
            <a:srgbClr val="FFFF00"/>
          </a:solidFill>
          <a:ln w="57150">
            <a:solidFill>
              <a:srgbClr val="002060"/>
            </a:solidFill>
          </a:ln>
        </p:spPr>
        <p:txBody>
          <a:bodyPr wrap="square" rtlCol="0">
            <a:spAutoFit/>
          </a:bodyPr>
          <a:lstStyle/>
          <a:p>
            <a:r>
              <a:rPr lang="es-AR" b="1" dirty="0"/>
              <a:t>DAUBENFELD MARIA MARCELA c/ ITURRA ALVAREZ MARIA JOSE s/ DAÑOS Y PERJUICIOS” (JNQCI6 EXP 522649/2018)</a:t>
            </a:r>
          </a:p>
        </p:txBody>
      </p:sp>
    </p:spTree>
    <p:extLst>
      <p:ext uri="{BB962C8B-B14F-4D97-AF65-F5344CB8AC3E}">
        <p14:creationId xmlns:p14="http://schemas.microsoft.com/office/powerpoint/2010/main" val="1530074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9E86D6A-D972-ED15-9F44-34913CCEB8A2}"/>
              </a:ext>
            </a:extLst>
          </p:cNvPr>
          <p:cNvSpPr txBox="1"/>
          <p:nvPr/>
        </p:nvSpPr>
        <p:spPr>
          <a:xfrm>
            <a:off x="324465" y="471949"/>
            <a:ext cx="11543070" cy="5632311"/>
          </a:xfrm>
          <a:prstGeom prst="rect">
            <a:avLst/>
          </a:prstGeom>
          <a:noFill/>
          <a:ln w="38100">
            <a:solidFill>
              <a:schemeClr val="tx1"/>
            </a:solidFill>
          </a:ln>
        </p:spPr>
        <p:txBody>
          <a:bodyPr wrap="square" rtlCol="0">
            <a:spAutoFit/>
          </a:bodyPr>
          <a:lstStyle/>
          <a:p>
            <a:r>
              <a:rPr lang="es-AR" b="1" u="sng" dirty="0">
                <a:solidFill>
                  <a:srgbClr val="FF0000"/>
                </a:solidFill>
              </a:rPr>
              <a:t>Caso uno:</a:t>
            </a:r>
          </a:p>
          <a:p>
            <a:endParaRPr lang="es-AR" dirty="0"/>
          </a:p>
          <a:p>
            <a:r>
              <a:rPr lang="es-AR" dirty="0"/>
              <a:t>Sentencia  02-07-2021, fija intereses tasa activa BPN, computados desde el evento dañoso hasta el efectivo pago</a:t>
            </a:r>
          </a:p>
          <a:p>
            <a:endParaRPr lang="es-AR" dirty="0"/>
          </a:p>
          <a:p>
            <a:pPr marL="342900" indent="-342900">
              <a:buAutoNum type="alphaUcParenR"/>
            </a:pPr>
            <a:r>
              <a:rPr lang="es-AR" dirty="0"/>
              <a:t>Practica liquidación 03-08-2022:  </a:t>
            </a:r>
          </a:p>
          <a:p>
            <a:endParaRPr lang="es-AR" dirty="0"/>
          </a:p>
          <a:p>
            <a:pPr marL="285750" indent="-285750">
              <a:buFont typeface="Arial" panose="020B0604020202020204" pitchFamily="34" charset="0"/>
              <a:buChar char="•"/>
            </a:pPr>
            <a:r>
              <a:rPr lang="es-AR" dirty="0"/>
              <a:t>Pretende que se revise la tasa anterior  a la fecha de la sentencia:  </a:t>
            </a:r>
            <a:r>
              <a:rPr lang="es-AR" b="1" dirty="0">
                <a:solidFill>
                  <a:srgbClr val="FF0000"/>
                </a:solidFill>
              </a:rPr>
              <a:t>NO</a:t>
            </a:r>
          </a:p>
          <a:p>
            <a:pPr marL="285750" indent="-285750">
              <a:buFont typeface="Arial" panose="020B0604020202020204" pitchFamily="34" charset="0"/>
              <a:buChar char="•"/>
            </a:pPr>
            <a:r>
              <a:rPr lang="es-AR" dirty="0"/>
              <a:t>Desde la sentencia hasta la liquidación: Tasa activa 41,39%  IPC 83,74%   </a:t>
            </a:r>
            <a:r>
              <a:rPr lang="es-AR" b="1" dirty="0">
                <a:solidFill>
                  <a:srgbClr val="FF0000"/>
                </a:solidFill>
              </a:rPr>
              <a:t>SI </a:t>
            </a:r>
            <a:endParaRPr lang="es-AR" dirty="0"/>
          </a:p>
          <a:p>
            <a:endParaRPr lang="es-AR" dirty="0"/>
          </a:p>
          <a:p>
            <a:r>
              <a:rPr lang="es-AR" b="1" u="sng" dirty="0">
                <a:solidFill>
                  <a:srgbClr val="FF0000"/>
                </a:solidFill>
              </a:rPr>
              <a:t>Caso dos: </a:t>
            </a:r>
          </a:p>
          <a:p>
            <a:endParaRPr lang="es-AR" dirty="0"/>
          </a:p>
          <a:p>
            <a:r>
              <a:rPr lang="es-AR" dirty="0"/>
              <a:t>Sentencia 04-04-2024, fija tasa activa BPN desde el despido hasta el efectivo pago</a:t>
            </a:r>
          </a:p>
          <a:p>
            <a:endParaRPr lang="es-AR" dirty="0"/>
          </a:p>
          <a:p>
            <a:pPr marL="342900" indent="-342900">
              <a:buAutoNum type="alphaLcParenR"/>
            </a:pPr>
            <a:r>
              <a:rPr lang="es-AR" dirty="0"/>
              <a:t>No apela la tasa. </a:t>
            </a:r>
          </a:p>
          <a:p>
            <a:pPr marL="342900" indent="-342900">
              <a:buAutoNum type="alphaLcParenR"/>
            </a:pPr>
            <a:r>
              <a:rPr lang="es-AR" dirty="0"/>
              <a:t>En julio de 2024 cuando se practica planilla de liquidación, solicita que se aplique el criterio actual “Moreno </a:t>
            </a:r>
            <a:r>
              <a:rPr lang="es-AR" dirty="0" err="1"/>
              <a:t>Coppa</a:t>
            </a:r>
            <a:r>
              <a:rPr lang="es-AR" dirty="0"/>
              <a:t>” </a:t>
            </a:r>
          </a:p>
          <a:p>
            <a:pPr marL="342900" indent="-342900">
              <a:buAutoNum type="alphaLcParenR"/>
            </a:pPr>
            <a:r>
              <a:rPr lang="es-AR" dirty="0"/>
              <a:t>Habiendo transcurrido un corto lapso de tiempo desde que devino firme, no se pueden intentar introducir planteos si no se acredita un cambio sustancial de condiciones económicas. </a:t>
            </a:r>
            <a:r>
              <a:rPr lang="es-AR" b="1" dirty="0">
                <a:solidFill>
                  <a:srgbClr val="FF0000"/>
                </a:solidFill>
              </a:rPr>
              <a:t>NO</a:t>
            </a:r>
          </a:p>
          <a:p>
            <a:pPr marL="342900" indent="-342900">
              <a:buAutoNum type="alphaLcParenR"/>
            </a:pPr>
            <a:endParaRPr lang="es-AR" dirty="0"/>
          </a:p>
          <a:p>
            <a:endParaRPr lang="es-AR" dirty="0"/>
          </a:p>
          <a:p>
            <a:endParaRPr lang="es-AR" dirty="0"/>
          </a:p>
        </p:txBody>
      </p:sp>
      <p:sp>
        <p:nvSpPr>
          <p:cNvPr id="5" name="CuadroTexto 4">
            <a:extLst>
              <a:ext uri="{FF2B5EF4-FFF2-40B4-BE49-F238E27FC236}">
                <a16:creationId xmlns:a16="http://schemas.microsoft.com/office/drawing/2014/main" id="{F6282B6E-0512-515E-5299-068E4208CCDC}"/>
              </a:ext>
            </a:extLst>
          </p:cNvPr>
          <p:cNvSpPr txBox="1"/>
          <p:nvPr/>
        </p:nvSpPr>
        <p:spPr>
          <a:xfrm>
            <a:off x="1671484" y="5338917"/>
            <a:ext cx="10058400" cy="646331"/>
          </a:xfrm>
          <a:prstGeom prst="rect">
            <a:avLst/>
          </a:prstGeom>
          <a:solidFill>
            <a:schemeClr val="accent2">
              <a:lumMod val="60000"/>
              <a:lumOff val="40000"/>
            </a:schemeClr>
          </a:solidFill>
        </p:spPr>
        <p:txBody>
          <a:bodyPr wrap="square" rtlCol="0">
            <a:spAutoFit/>
          </a:bodyPr>
          <a:lstStyle/>
          <a:p>
            <a:r>
              <a:rPr lang="es-AR" dirty="0"/>
              <a:t>VALDEBENITO ARNOLDO c/ SA IMPORTADORA Y EXPORTADORA s/ DESPIDO (JNQLA6 EXP. 509875/2017)</a:t>
            </a:r>
          </a:p>
        </p:txBody>
      </p:sp>
    </p:spTree>
    <p:extLst>
      <p:ext uri="{BB962C8B-B14F-4D97-AF65-F5344CB8AC3E}">
        <p14:creationId xmlns:p14="http://schemas.microsoft.com/office/powerpoint/2010/main" val="3152583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E0C50-FE1A-C819-F631-22E316A7B03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3312918-0234-8E62-A4B2-77C41E32BE00}"/>
              </a:ext>
            </a:extLst>
          </p:cNvPr>
          <p:cNvSpPr>
            <a:spLocks noGrp="1"/>
          </p:cNvSpPr>
          <p:nvPr>
            <p:ph type="title"/>
          </p:nvPr>
        </p:nvSpPr>
        <p:spPr/>
        <p:txBody>
          <a:bodyPr/>
          <a:lstStyle/>
          <a:p>
            <a:r>
              <a:rPr lang="es-AR" dirty="0"/>
              <a:t>ALGUNOS PRONUNCIAMIENTOS DE LA CAMARA DE APELACIONES</a:t>
            </a:r>
          </a:p>
        </p:txBody>
      </p:sp>
      <p:sp>
        <p:nvSpPr>
          <p:cNvPr id="3" name="Marcador de contenido 2">
            <a:extLst>
              <a:ext uri="{FF2B5EF4-FFF2-40B4-BE49-F238E27FC236}">
                <a16:creationId xmlns:a16="http://schemas.microsoft.com/office/drawing/2014/main" id="{B7AB99A5-E86C-C61E-B7B7-751766BD10EC}"/>
              </a:ext>
            </a:extLst>
          </p:cNvPr>
          <p:cNvSpPr>
            <a:spLocks noGrp="1"/>
          </p:cNvSpPr>
          <p:nvPr>
            <p:ph idx="1"/>
          </p:nvPr>
        </p:nvSpPr>
        <p:spPr>
          <a:xfrm>
            <a:off x="1097280" y="2108201"/>
            <a:ext cx="10058400" cy="4463196"/>
          </a:xfrm>
        </p:spPr>
        <p:txBody>
          <a:bodyPr>
            <a:normAutofit fontScale="62500" lnSpcReduction="20000"/>
          </a:bodyPr>
          <a:lstStyle/>
          <a:p>
            <a:pPr algn="just"/>
            <a:r>
              <a:rPr lang="es-AR" sz="2600" dirty="0">
                <a:latin typeface="Abadi" panose="020B0604020104020204" pitchFamily="34" charset="0"/>
              </a:rPr>
              <a:t>BALBI VICTOR HUGO NICOLAS Y OTROS c/ GALENO ART S.A. s/ EJECUCION DE HONORARIOS (INC. 541591/2023) UNANIMIDAD PAMPHILE-PASCUARELLI 14-06-2024 (había pasado un mes desde la sentencia; no se había apelado). </a:t>
            </a:r>
          </a:p>
          <a:p>
            <a:pPr algn="just"/>
            <a:r>
              <a:rPr lang="es-AR" sz="2600" dirty="0">
                <a:latin typeface="Abadi" panose="020B0604020104020204" pitchFamily="34" charset="0"/>
              </a:rPr>
              <a:t>POMA BORGHELLI GUIDO H.Y OTRO c/ FERRUFINO SERGIO DANIEL s/ EJECUCION DE HONORARIOS (INC 533518/2021) MAYORIA PAMPHILE-CLERICI 09-08-2024 (sentencia de venta 2022 firme periodo anterior, se muta desde allí en adelante)</a:t>
            </a:r>
          </a:p>
          <a:p>
            <a:pPr algn="just"/>
            <a:r>
              <a:rPr lang="es-AR" sz="2600" dirty="0">
                <a:latin typeface="Abadi" panose="020B0604020104020204" pitchFamily="34" charset="0"/>
              </a:rPr>
              <a:t>CORBALAN DEBORA ALEJANDRINA c/ LA SEGUNDA ART S.A. s/ ACCIDENTE DE TRABAJO CON ART” JNQLA5 EXP 533349/2021 UNANIMIDAD PAMPHILE PASCUARELLI 12-09-2025. Para cambiar la tasa debe mediar agravio: desproporción irrazonable.</a:t>
            </a:r>
          </a:p>
          <a:p>
            <a:pPr algn="just"/>
            <a:r>
              <a:rPr lang="es-AR" sz="2600" dirty="0">
                <a:latin typeface="Abadi" panose="020B0604020104020204" pitchFamily="34" charset="0"/>
              </a:rPr>
              <a:t>LARA NADIA GRACIELA c/ SOIPE S.R.L. s/ DESPIDO INDIRECTO JNQLA1 501889/2013, 8-08-2025, UNANIMIDAD CLERICI FURLOTTI </a:t>
            </a:r>
          </a:p>
          <a:p>
            <a:pPr algn="just"/>
            <a:r>
              <a:rPr lang="es-AR" sz="2600" dirty="0">
                <a:latin typeface="Abadi" panose="020B0604020104020204" pitchFamily="34" charset="0"/>
              </a:rPr>
              <a:t>"CASAL RICARDO AXEL C/ GAMBATESA ELVIRA ROSA Y OTROS S/ COBRO ORDINARIO DE PESOS" (JNQCI1 EXP 543448/2021) 22-08-2025 UNANIMIDAD CIUCCI-MENESTRINA</a:t>
            </a:r>
          </a:p>
          <a:p>
            <a:pPr algn="just"/>
            <a:r>
              <a:rPr lang="es-AR" sz="2600" dirty="0">
                <a:latin typeface="Abadi" panose="020B0604020104020204" pitchFamily="34" charset="0"/>
              </a:rPr>
              <a:t>“PEDROZO LUIS ALBERTO C/ MANPETROL S.A. S/COBRO DE HABERES” (JNQLA5 EXP 514671/2019) MAYORIA PAMPHILE-CLERICI 16-10-2024</a:t>
            </a:r>
          </a:p>
          <a:p>
            <a:pPr algn="just"/>
            <a:endParaRPr lang="es-AR" dirty="0"/>
          </a:p>
          <a:p>
            <a:endParaRPr lang="es-AR" dirty="0"/>
          </a:p>
          <a:p>
            <a:endParaRPr lang="es-AR" dirty="0"/>
          </a:p>
        </p:txBody>
      </p:sp>
    </p:spTree>
    <p:extLst>
      <p:ext uri="{BB962C8B-B14F-4D97-AF65-F5344CB8AC3E}">
        <p14:creationId xmlns:p14="http://schemas.microsoft.com/office/powerpoint/2010/main" val="2856838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3C457D-629F-5E27-8D1C-BEE5666F9659}"/>
              </a:ext>
            </a:extLst>
          </p:cNvPr>
          <p:cNvSpPr>
            <a:spLocks noGrp="1"/>
          </p:cNvSpPr>
          <p:nvPr>
            <p:ph type="title"/>
          </p:nvPr>
        </p:nvSpPr>
        <p:spPr/>
        <p:txBody>
          <a:bodyPr/>
          <a:lstStyle/>
          <a:p>
            <a:r>
              <a:rPr lang="es-AR" dirty="0"/>
              <a:t>ALGUNOS PRONUNCIAMIENTOS DEL TSJ</a:t>
            </a:r>
          </a:p>
        </p:txBody>
      </p:sp>
      <p:sp>
        <p:nvSpPr>
          <p:cNvPr id="3" name="Marcador de contenido 2">
            <a:extLst>
              <a:ext uri="{FF2B5EF4-FFF2-40B4-BE49-F238E27FC236}">
                <a16:creationId xmlns:a16="http://schemas.microsoft.com/office/drawing/2014/main" id="{F09BD5C5-A0CE-4D83-619A-2C44DA22865E}"/>
              </a:ext>
            </a:extLst>
          </p:cNvPr>
          <p:cNvSpPr>
            <a:spLocks noGrp="1"/>
          </p:cNvSpPr>
          <p:nvPr>
            <p:ph idx="1"/>
          </p:nvPr>
        </p:nvSpPr>
        <p:spPr/>
        <p:txBody>
          <a:bodyPr>
            <a:normAutofit fontScale="92500"/>
          </a:bodyPr>
          <a:lstStyle/>
          <a:p>
            <a:r>
              <a:rPr lang="es-AR" dirty="0"/>
              <a:t>MILLAIN LUIS ALFREDO c/ INSTITUTO DE SEGURIDAD SOCIAL DEL NEUQUEN  </a:t>
            </a:r>
            <a:r>
              <a:rPr lang="es-AR" dirty="0" err="1"/>
              <a:t>opanq</a:t>
            </a:r>
            <a:r>
              <a:rPr lang="es-AR" dirty="0"/>
              <a:t> </a:t>
            </a:r>
            <a:r>
              <a:rPr lang="es-AR" dirty="0" err="1"/>
              <a:t>exp</a:t>
            </a:r>
            <a:r>
              <a:rPr lang="es-AR" dirty="0"/>
              <a:t>. 20020/2020, TSJ RI 58-2024 (INDETERMINACION DE LA TASA, INSUFICIENCIA, OPORTUNIDAD PARA CAPITALIZAR INTERESES) </a:t>
            </a:r>
          </a:p>
          <a:p>
            <a:r>
              <a:rPr lang="es-AR" dirty="0"/>
              <a:t>RIGHETTI CARLOS JUAN MANUEL Y OTROS c/ INSTITUTO s/ INCIDENTE DE APELACION (OPANQ INC 9227/2023) TSJ RI 3-2024 (NO SE ALTERA LA COSA JUZGADA, REMISION A INSEMAR S.A)</a:t>
            </a:r>
          </a:p>
          <a:p>
            <a:r>
              <a:rPr lang="es-AR" dirty="0"/>
              <a:t>LOPEZ RAGGI MARIANINA Y OTRO c/ PROVINCIA DEL NEUQUEN  s/ EJECUCION DE HONORARIOS (OPANQ INC. 9199/2022) TSJ 87-23 (NO SE PUEDE REVISAR POR HABER CONSENTIDO LA TASA)</a:t>
            </a:r>
          </a:p>
          <a:p>
            <a:pPr algn="just"/>
            <a:r>
              <a:rPr lang="es-AR" dirty="0"/>
              <a:t> "MIRANDA CARLOS ALFREDO  c/ MUNICIPLIDAD DE NEUQUEN Y OTRO s/ ACCION PROCESAL  ADMINISTRATIVA”, Expediente OPANQ1 6453/2016, SDO RI 37/25 08-08-2025</a:t>
            </a:r>
          </a:p>
          <a:p>
            <a:pPr algn="just"/>
            <a:endParaRPr lang="es-AR" dirty="0"/>
          </a:p>
          <a:p>
            <a:endParaRPr lang="es-AR" dirty="0"/>
          </a:p>
          <a:p>
            <a:endParaRPr lang="es-AR" dirty="0"/>
          </a:p>
        </p:txBody>
      </p:sp>
    </p:spTree>
    <p:extLst>
      <p:ext uri="{BB962C8B-B14F-4D97-AF65-F5344CB8AC3E}">
        <p14:creationId xmlns:p14="http://schemas.microsoft.com/office/powerpoint/2010/main" val="4261619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6868B5C1-120A-976F-0A9C-4CFA8398199E}"/>
              </a:ext>
            </a:extLst>
          </p:cNvPr>
          <p:cNvSpPr>
            <a:spLocks noGrp="1"/>
          </p:cNvSpPr>
          <p:nvPr>
            <p:ph type="title"/>
          </p:nvPr>
        </p:nvSpPr>
        <p:spPr>
          <a:xfrm>
            <a:off x="492369" y="605896"/>
            <a:ext cx="3642309" cy="5646208"/>
          </a:xfrm>
        </p:spPr>
        <p:txBody>
          <a:bodyPr anchor="ctr">
            <a:normAutofit/>
          </a:bodyPr>
          <a:lstStyle/>
          <a:p>
            <a:r>
              <a:rPr lang="es-AR" sz="4400">
                <a:solidFill>
                  <a:srgbClr val="FFFFFF"/>
                </a:solidFill>
              </a:rPr>
              <a:t>ANATOCISMO ART. 770 CCCN</a:t>
            </a:r>
            <a:br>
              <a:rPr lang="es-AR" sz="4400">
                <a:solidFill>
                  <a:srgbClr val="FFFFFF"/>
                </a:solidFill>
              </a:rPr>
            </a:br>
            <a:endParaRPr lang="es-AR" sz="4400">
              <a:solidFill>
                <a:srgbClr val="FFFFFF"/>
              </a:solidFill>
            </a:endParaRPr>
          </a:p>
        </p:txBody>
      </p:sp>
      <p:sp>
        <p:nvSpPr>
          <p:cNvPr id="3" name="Marcador de contenido 2">
            <a:extLst>
              <a:ext uri="{FF2B5EF4-FFF2-40B4-BE49-F238E27FC236}">
                <a16:creationId xmlns:a16="http://schemas.microsoft.com/office/drawing/2014/main" id="{5226DA83-33C7-226B-6BC7-CF40C987FA89}"/>
              </a:ext>
            </a:extLst>
          </p:cNvPr>
          <p:cNvSpPr>
            <a:spLocks noGrp="1"/>
          </p:cNvSpPr>
          <p:nvPr>
            <p:ph idx="1"/>
          </p:nvPr>
        </p:nvSpPr>
        <p:spPr>
          <a:xfrm>
            <a:off x="5231958" y="605896"/>
            <a:ext cx="6644356" cy="5646208"/>
          </a:xfrm>
        </p:spPr>
        <p:txBody>
          <a:bodyPr anchor="ctr">
            <a:normAutofit fontScale="77500" lnSpcReduction="20000"/>
          </a:bodyPr>
          <a:lstStyle/>
          <a:p>
            <a:endParaRPr lang="es-ES" sz="2400" dirty="0"/>
          </a:p>
          <a:p>
            <a:endParaRPr lang="es-ES" sz="2400" dirty="0"/>
          </a:p>
          <a:p>
            <a:pPr algn="just"/>
            <a:r>
              <a:rPr lang="es-ES" sz="2800" dirty="0">
                <a:latin typeface="Abadi" panose="020B0604020104020204" pitchFamily="34" charset="0"/>
              </a:rPr>
              <a:t>No se deben intereses de los intereses, excepto que:</a:t>
            </a:r>
          </a:p>
          <a:p>
            <a:pPr algn="just"/>
            <a:r>
              <a:rPr lang="es-ES" sz="2800" dirty="0">
                <a:latin typeface="Abadi" panose="020B0604020104020204" pitchFamily="34" charset="0"/>
              </a:rPr>
              <a:t>a) una cláusula expresa autorice la acumulación de los intereses al capital con una periodicidad no inferior a seis meses;</a:t>
            </a:r>
          </a:p>
          <a:p>
            <a:pPr algn="just"/>
            <a:r>
              <a:rPr lang="es-ES" sz="2800" dirty="0">
                <a:latin typeface="Abadi" panose="020B0604020104020204" pitchFamily="34" charset="0"/>
              </a:rPr>
              <a:t>b) la obligación se demande judicialmente; en este caso, la acumulación opera desde la fecha de la notificación de la demanda;</a:t>
            </a:r>
          </a:p>
          <a:p>
            <a:pPr algn="just"/>
            <a:r>
              <a:rPr lang="es-ES" sz="2800" dirty="0">
                <a:latin typeface="Abadi" panose="020B0604020104020204" pitchFamily="34" charset="0"/>
              </a:rPr>
              <a:t>c) la obligación se liquide judicialmente; en este caso, la capitalización se produce desde que el juez manda pagar la suma resultante y el deudor es moroso en hacerlo;</a:t>
            </a:r>
          </a:p>
          <a:p>
            <a:pPr algn="just"/>
            <a:r>
              <a:rPr lang="es-ES" sz="2800" dirty="0">
                <a:latin typeface="Abadi" panose="020B0604020104020204" pitchFamily="34" charset="0"/>
              </a:rPr>
              <a:t>d) otras disposiciones legales prevean la acumulación.</a:t>
            </a:r>
          </a:p>
          <a:p>
            <a:endParaRPr lang="es-ES" sz="2400" dirty="0"/>
          </a:p>
          <a:p>
            <a:endParaRPr lang="es-ES" sz="2400" dirty="0"/>
          </a:p>
          <a:p>
            <a:endParaRPr lang="es-AR" sz="2400" dirty="0"/>
          </a:p>
        </p:txBody>
      </p:sp>
    </p:spTree>
    <p:extLst>
      <p:ext uri="{BB962C8B-B14F-4D97-AF65-F5344CB8AC3E}">
        <p14:creationId xmlns:p14="http://schemas.microsoft.com/office/powerpoint/2010/main" val="1394704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E8410866-6F84-3397-1EA4-F4E6E17CCEB4}"/>
              </a:ext>
            </a:extLst>
          </p:cNvPr>
          <p:cNvSpPr>
            <a:spLocks noGrp="1"/>
          </p:cNvSpPr>
          <p:nvPr>
            <p:ph type="title"/>
          </p:nvPr>
        </p:nvSpPr>
        <p:spPr>
          <a:xfrm>
            <a:off x="492370" y="516836"/>
            <a:ext cx="3084844" cy="1961086"/>
          </a:xfrm>
        </p:spPr>
        <p:txBody>
          <a:bodyPr>
            <a:normAutofit/>
          </a:bodyPr>
          <a:lstStyle/>
          <a:p>
            <a:br>
              <a:rPr lang="es-AR" sz="1900" dirty="0">
                <a:solidFill>
                  <a:srgbClr val="FFFFFF"/>
                </a:solidFill>
              </a:rPr>
            </a:br>
            <a:br>
              <a:rPr lang="es-AR" sz="1900" dirty="0">
                <a:solidFill>
                  <a:srgbClr val="FFFFFF"/>
                </a:solidFill>
              </a:rPr>
            </a:br>
            <a:br>
              <a:rPr lang="es-AR" sz="1900" dirty="0">
                <a:solidFill>
                  <a:srgbClr val="FFFFFF"/>
                </a:solidFill>
              </a:rPr>
            </a:br>
            <a:br>
              <a:rPr lang="es-AR" sz="1900" dirty="0">
                <a:solidFill>
                  <a:srgbClr val="FFFFFF"/>
                </a:solidFill>
              </a:rPr>
            </a:br>
            <a:r>
              <a:rPr lang="es-AR" sz="1900" dirty="0">
                <a:solidFill>
                  <a:srgbClr val="FFFFFF"/>
                </a:solidFill>
              </a:rPr>
              <a:t>OLIVA FABIO OMAR c/ COMA s/DESPIDO</a:t>
            </a:r>
            <a:br>
              <a:rPr lang="es-AR" sz="1900" dirty="0">
                <a:solidFill>
                  <a:srgbClr val="FFFFFF"/>
                </a:solidFill>
              </a:rPr>
            </a:br>
            <a:r>
              <a:rPr lang="es-AR" sz="1900" dirty="0">
                <a:solidFill>
                  <a:srgbClr val="FFFFFF"/>
                </a:solidFill>
              </a:rPr>
              <a:t> </a:t>
            </a:r>
          </a:p>
        </p:txBody>
      </p:sp>
      <p:cxnSp>
        <p:nvCxnSpPr>
          <p:cNvPr id="16" name="Straight Connector 15">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479DCCDB-2881-C76E-DCB5-AF2367C3B7AE}"/>
              </a:ext>
            </a:extLst>
          </p:cNvPr>
          <p:cNvSpPr>
            <a:spLocks noGrp="1"/>
          </p:cNvSpPr>
          <p:nvPr>
            <p:ph idx="1"/>
          </p:nvPr>
        </p:nvSpPr>
        <p:spPr>
          <a:xfrm>
            <a:off x="571752" y="2799654"/>
            <a:ext cx="3005462" cy="3189665"/>
          </a:xfrm>
        </p:spPr>
        <p:txBody>
          <a:bodyPr>
            <a:normAutofit/>
          </a:bodyPr>
          <a:lstStyle/>
          <a:p>
            <a:r>
              <a:rPr lang="en-US" sz="1800" dirty="0">
                <a:solidFill>
                  <a:srgbClr val="FFFFFF"/>
                </a:solidFill>
              </a:rPr>
              <a:t>CSJN 29-02-2024</a:t>
            </a:r>
          </a:p>
        </p:txBody>
      </p:sp>
      <p:pic>
        <p:nvPicPr>
          <p:cNvPr id="5" name="Marcador de contenido 4">
            <a:extLst>
              <a:ext uri="{FF2B5EF4-FFF2-40B4-BE49-F238E27FC236}">
                <a16:creationId xmlns:a16="http://schemas.microsoft.com/office/drawing/2014/main" id="{05062FB6-2A7E-6B80-4916-73734DBCEDE5}"/>
              </a:ext>
            </a:extLst>
          </p:cNvPr>
          <p:cNvPicPr>
            <a:picLocks noChangeAspect="1"/>
          </p:cNvPicPr>
          <p:nvPr/>
        </p:nvPicPr>
        <p:blipFill>
          <a:blip r:embed="rId2"/>
          <a:stretch>
            <a:fillRect/>
          </a:stretch>
        </p:blipFill>
        <p:spPr>
          <a:xfrm>
            <a:off x="4742017" y="752255"/>
            <a:ext cx="6798082" cy="5353489"/>
          </a:xfrm>
          <a:prstGeom prst="rect">
            <a:avLst/>
          </a:prstGeom>
        </p:spPr>
      </p:pic>
    </p:spTree>
    <p:extLst>
      <p:ext uri="{BB962C8B-B14F-4D97-AF65-F5344CB8AC3E}">
        <p14:creationId xmlns:p14="http://schemas.microsoft.com/office/powerpoint/2010/main" val="326578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A14F48F4-BE01-0D9F-6F95-7D27ED27F2B6}"/>
              </a:ext>
            </a:extLst>
          </p:cNvPr>
          <p:cNvSpPr>
            <a:spLocks noGrp="1"/>
          </p:cNvSpPr>
          <p:nvPr>
            <p:ph type="title"/>
          </p:nvPr>
        </p:nvSpPr>
        <p:spPr>
          <a:xfrm>
            <a:off x="492369" y="605896"/>
            <a:ext cx="3642309" cy="5646208"/>
          </a:xfrm>
        </p:spPr>
        <p:txBody>
          <a:bodyPr anchor="ctr">
            <a:normAutofit/>
          </a:bodyPr>
          <a:lstStyle/>
          <a:p>
            <a:r>
              <a:rPr lang="es-AR" sz="4400">
                <a:solidFill>
                  <a:srgbClr val="FFFFFF"/>
                </a:solidFill>
              </a:rPr>
              <a:t>VAZQUEZ  TSJ AC. 11/2024</a:t>
            </a:r>
          </a:p>
        </p:txBody>
      </p:sp>
      <p:sp>
        <p:nvSpPr>
          <p:cNvPr id="3" name="Marcador de contenido 2">
            <a:extLst>
              <a:ext uri="{FF2B5EF4-FFF2-40B4-BE49-F238E27FC236}">
                <a16:creationId xmlns:a16="http://schemas.microsoft.com/office/drawing/2014/main" id="{D5E2F579-EC12-2B45-A5E0-23D38AE64CDE}"/>
              </a:ext>
            </a:extLst>
          </p:cNvPr>
          <p:cNvSpPr>
            <a:spLocks noGrp="1"/>
          </p:cNvSpPr>
          <p:nvPr>
            <p:ph idx="1"/>
          </p:nvPr>
        </p:nvSpPr>
        <p:spPr>
          <a:xfrm>
            <a:off x="5231958" y="605896"/>
            <a:ext cx="5923721" cy="5646208"/>
          </a:xfrm>
        </p:spPr>
        <p:txBody>
          <a:bodyPr anchor="ctr">
            <a:normAutofit/>
          </a:bodyPr>
          <a:lstStyle/>
          <a:p>
            <a:pPr algn="just">
              <a:buFont typeface="Wingdings" panose="05000000000000000000" pitchFamily="2" charset="2"/>
              <a:buChar char="§"/>
            </a:pPr>
            <a:r>
              <a:rPr lang="es-AR" sz="2400" dirty="0"/>
              <a:t>L</a:t>
            </a:r>
            <a:r>
              <a:rPr lang="es-AR" sz="2400" b="1" dirty="0"/>
              <a:t>OS INTERESES DEBEN SER SOLICITADOS EN EL ESCRITO INICIAL (MASA AC. 68/12 SDO)</a:t>
            </a:r>
          </a:p>
          <a:p>
            <a:pPr algn="just">
              <a:buFont typeface="Wingdings" panose="05000000000000000000" pitchFamily="2" charset="2"/>
              <a:buChar char="§"/>
            </a:pPr>
            <a:r>
              <a:rPr lang="es-AR" sz="2400" b="1" dirty="0"/>
              <a:t>LA CAPITALIZACION DEBE SER SOLICITADA (no se aplica de oficio)</a:t>
            </a:r>
          </a:p>
          <a:p>
            <a:pPr algn="just">
              <a:buFont typeface="Wingdings" panose="05000000000000000000" pitchFamily="2" charset="2"/>
              <a:buChar char="§"/>
            </a:pPr>
            <a:r>
              <a:rPr lang="es-AR" sz="2400" b="1" dirty="0"/>
              <a:t>OPORTUNIDAD: HASTA EL MOMENTO DE LA PLANILLA DE LIQUIDACION</a:t>
            </a:r>
          </a:p>
          <a:p>
            <a:pPr algn="just">
              <a:buFont typeface="Wingdings" panose="05000000000000000000" pitchFamily="2" charset="2"/>
              <a:buChar char="§"/>
            </a:pPr>
            <a:r>
              <a:rPr lang="es-AR" sz="2400" b="1" dirty="0"/>
              <a:t>AL PRACTICAR PLANILLA SE ANALIZA SUPUESTO DE USURA (ART. 771 CCCN)</a:t>
            </a:r>
          </a:p>
          <a:p>
            <a:pPr algn="just">
              <a:buFont typeface="Wingdings" panose="05000000000000000000" pitchFamily="2" charset="2"/>
              <a:buChar char="§"/>
            </a:pPr>
            <a:r>
              <a:rPr lang="es-AR" sz="2400" b="1" dirty="0"/>
              <a:t>APLICA A OBLIGACIONES DE DAR SUMAS DE DINERO Y OBLIGACIONES DE VALOR</a:t>
            </a:r>
          </a:p>
        </p:txBody>
      </p:sp>
    </p:spTree>
    <p:extLst>
      <p:ext uri="{BB962C8B-B14F-4D97-AF65-F5344CB8AC3E}">
        <p14:creationId xmlns:p14="http://schemas.microsoft.com/office/powerpoint/2010/main" val="56863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9D531-C2FD-BB9D-0E66-7AFB4E38C7C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CD46262-2649-BDF1-79AF-321D0973F29A}"/>
              </a:ext>
            </a:extLst>
          </p:cNvPr>
          <p:cNvSpPr>
            <a:spLocks noGrp="1"/>
          </p:cNvSpPr>
          <p:nvPr>
            <p:ph type="title"/>
          </p:nvPr>
        </p:nvSpPr>
        <p:spPr/>
        <p:txBody>
          <a:bodyPr/>
          <a:lstStyle/>
          <a:p>
            <a:r>
              <a:rPr lang="es-AR" dirty="0"/>
              <a:t>EL ORDEN JURIDICO COMO SISTEMA</a:t>
            </a:r>
            <a:br>
              <a:rPr lang="es-AR" dirty="0"/>
            </a:br>
            <a:r>
              <a:rPr lang="es-AR" dirty="0"/>
              <a:t>Los problemas comunes: </a:t>
            </a:r>
          </a:p>
        </p:txBody>
      </p:sp>
      <p:sp>
        <p:nvSpPr>
          <p:cNvPr id="3" name="Marcador de contenido 2">
            <a:extLst>
              <a:ext uri="{FF2B5EF4-FFF2-40B4-BE49-F238E27FC236}">
                <a16:creationId xmlns:a16="http://schemas.microsoft.com/office/drawing/2014/main" id="{B2E54710-FCF7-81A2-1D55-730CFF3C4628}"/>
              </a:ext>
            </a:extLst>
          </p:cNvPr>
          <p:cNvSpPr>
            <a:spLocks noGrp="1"/>
          </p:cNvSpPr>
          <p:nvPr>
            <p:ph idx="1"/>
          </p:nvPr>
        </p:nvSpPr>
        <p:spPr/>
        <p:txBody>
          <a:bodyPr>
            <a:normAutofit/>
          </a:bodyPr>
          <a:lstStyle/>
          <a:p>
            <a:pPr>
              <a:buFont typeface="Wingdings" panose="05000000000000000000" pitchFamily="2" charset="2"/>
              <a:buChar char="q"/>
            </a:pPr>
            <a:r>
              <a:rPr lang="es-AR" sz="2800" dirty="0"/>
              <a:t> </a:t>
            </a:r>
            <a:r>
              <a:rPr lang="es-AR" sz="3200" b="1" dirty="0"/>
              <a:t>PAGO DE LA OBLIGACION CON MORA y EN CONTEXTO INFLACIONARIO:</a:t>
            </a:r>
          </a:p>
          <a:p>
            <a:pPr lvl="1">
              <a:buFont typeface="Wingdings" panose="05000000000000000000" pitchFamily="2" charset="2"/>
              <a:buChar char="q"/>
            </a:pPr>
            <a:r>
              <a:rPr lang="es-AR" sz="3200" b="1" dirty="0"/>
              <a:t> PRESERVAR EL CONTENIDO ECONOMICO DEL CREDITO </a:t>
            </a:r>
          </a:p>
          <a:p>
            <a:pPr lvl="1">
              <a:buFont typeface="Wingdings" panose="05000000000000000000" pitchFamily="2" charset="2"/>
              <a:buChar char="q"/>
            </a:pPr>
            <a:r>
              <a:rPr lang="es-AR" sz="3200" b="1" dirty="0"/>
              <a:t> INDEMNIZAR LA PRIVACION DEL USO DEL DINERO MEDIANTE INTERESES</a:t>
            </a:r>
          </a:p>
          <a:p>
            <a:pPr marL="201168" lvl="1" indent="0">
              <a:buNone/>
            </a:pPr>
            <a:endParaRPr lang="es-AR" sz="3200" b="1" dirty="0"/>
          </a:p>
          <a:p>
            <a:pPr marL="201168" lvl="1" indent="0">
              <a:buNone/>
            </a:pPr>
            <a:endParaRPr lang="es-AR" sz="2600" dirty="0"/>
          </a:p>
        </p:txBody>
      </p:sp>
    </p:spTree>
    <p:extLst>
      <p:ext uri="{BB962C8B-B14F-4D97-AF65-F5344CB8AC3E}">
        <p14:creationId xmlns:p14="http://schemas.microsoft.com/office/powerpoint/2010/main" val="2889278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12897E-B6F4-1464-AC11-FAA55F48A359}"/>
              </a:ext>
            </a:extLst>
          </p:cNvPr>
          <p:cNvSpPr>
            <a:spLocks noGrp="1"/>
          </p:cNvSpPr>
          <p:nvPr>
            <p:ph type="title"/>
          </p:nvPr>
        </p:nvSpPr>
        <p:spPr/>
        <p:txBody>
          <a:bodyPr/>
          <a:lstStyle/>
          <a:p>
            <a:r>
              <a:rPr lang="es-AR" dirty="0"/>
              <a:t>PRONUNCIAMIENTOS CAMARA DE APELACIONES </a:t>
            </a:r>
          </a:p>
        </p:txBody>
      </p:sp>
      <p:sp>
        <p:nvSpPr>
          <p:cNvPr id="3" name="Marcador de contenido 2">
            <a:extLst>
              <a:ext uri="{FF2B5EF4-FFF2-40B4-BE49-F238E27FC236}">
                <a16:creationId xmlns:a16="http://schemas.microsoft.com/office/drawing/2014/main" id="{99E074D5-F03F-9AAB-18F4-52BB0B018867}"/>
              </a:ext>
            </a:extLst>
          </p:cNvPr>
          <p:cNvSpPr>
            <a:spLocks noGrp="1"/>
          </p:cNvSpPr>
          <p:nvPr>
            <p:ph idx="1"/>
          </p:nvPr>
        </p:nvSpPr>
        <p:spPr/>
        <p:txBody>
          <a:bodyPr/>
          <a:lstStyle/>
          <a:p>
            <a:r>
              <a:rPr lang="es-AR" dirty="0"/>
              <a:t>LLAYTUQUEO GUSTAVO ADRIAN c/ INDALO SA s/ DESPIDO JNQLA1 535824/2022 UNANIMIDAD PAMPHILE-PASCUARELLI 24-09-2025</a:t>
            </a:r>
          </a:p>
          <a:p>
            <a:r>
              <a:rPr lang="es-AR" dirty="0"/>
              <a:t>GARCIA JAL JORGE ROBERTO c/ GAMARO S.A s/ DESPIDO Y COBRO DE HABERES JNQLA4 529840/2020 12-11-2025 UNANIMIDAD PAMPHILE PASCUARELLI</a:t>
            </a:r>
          </a:p>
          <a:p>
            <a:r>
              <a:rPr lang="es-ES" dirty="0"/>
              <a:t>“RAMIREZ  LUCAS MATIAS C/ CORREO ANDREANI S.A  S/ DESPIDO Y COBRO DE HABERES”, (JNQLA1 EXP 536075/2022), 17-11-2025 UNANIMIDAD CIUCCI-MENESTRINA</a:t>
            </a:r>
          </a:p>
          <a:p>
            <a:endParaRPr lang="es-AR" dirty="0"/>
          </a:p>
        </p:txBody>
      </p:sp>
    </p:spTree>
    <p:extLst>
      <p:ext uri="{BB962C8B-B14F-4D97-AF65-F5344CB8AC3E}">
        <p14:creationId xmlns:p14="http://schemas.microsoft.com/office/powerpoint/2010/main" val="2192194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dirty="0"/>
          </a:p>
        </p:txBody>
      </p:sp>
      <p:sp>
        <p:nvSpPr>
          <p:cNvPr id="2" name="Título 1">
            <a:extLst>
              <a:ext uri="{FF2B5EF4-FFF2-40B4-BE49-F238E27FC236}">
                <a16:creationId xmlns:a16="http://schemas.microsoft.com/office/drawing/2014/main" id="{52C78F56-6C76-5A75-51DE-143715514AA2}"/>
              </a:ext>
            </a:extLst>
          </p:cNvPr>
          <p:cNvSpPr>
            <a:spLocks noGrp="1"/>
          </p:cNvSpPr>
          <p:nvPr>
            <p:ph type="title"/>
          </p:nvPr>
        </p:nvSpPr>
        <p:spPr>
          <a:xfrm>
            <a:off x="492370" y="516835"/>
            <a:ext cx="3084844" cy="5772840"/>
          </a:xfrm>
        </p:spPr>
        <p:txBody>
          <a:bodyPr anchor="ctr">
            <a:normAutofit/>
          </a:bodyPr>
          <a:lstStyle/>
          <a:p>
            <a:r>
              <a:rPr lang="es-AR" sz="3600" dirty="0">
                <a:solidFill>
                  <a:schemeClr val="bg1"/>
                </a:solidFill>
              </a:rPr>
              <a:t>RESUMIENDO IDEAS</a:t>
            </a:r>
          </a:p>
        </p:txBody>
      </p:sp>
      <p:graphicFrame>
        <p:nvGraphicFramePr>
          <p:cNvPr id="5" name="Marcador de contenido 2">
            <a:extLst>
              <a:ext uri="{FF2B5EF4-FFF2-40B4-BE49-F238E27FC236}">
                <a16:creationId xmlns:a16="http://schemas.microsoft.com/office/drawing/2014/main" id="{E3D0D187-CE12-ACBA-BAC8-DBD805C985BF}"/>
              </a:ext>
            </a:extLst>
          </p:cNvPr>
          <p:cNvGraphicFramePr>
            <a:graphicFrameLocks noGrp="1"/>
          </p:cNvGraphicFramePr>
          <p:nvPr>
            <p:ph idx="1"/>
            <p:extLst>
              <p:ext uri="{D42A27DB-BD31-4B8C-83A1-F6EECF244321}">
                <p14:modId xmlns:p14="http://schemas.microsoft.com/office/powerpoint/2010/main" val="212385196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3823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42F62E-BF75-94A8-7598-FBDE49DC0709}"/>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44DE32A2-3AA9-A2F7-CBE5-8FA88E35D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8961AA4-B5F8-43A7-F342-B5B576FB0EBC}"/>
              </a:ext>
            </a:extLst>
          </p:cNvPr>
          <p:cNvSpPr>
            <a:spLocks noGrp="1"/>
          </p:cNvSpPr>
          <p:nvPr>
            <p:ph type="ctrTitle"/>
          </p:nvPr>
        </p:nvSpPr>
        <p:spPr>
          <a:xfrm>
            <a:off x="1097280" y="758952"/>
            <a:ext cx="10058400" cy="3892168"/>
          </a:xfrm>
        </p:spPr>
        <p:txBody>
          <a:bodyPr>
            <a:normAutofit/>
          </a:bodyPr>
          <a:lstStyle/>
          <a:p>
            <a:pPr algn="r"/>
            <a:r>
              <a:rPr lang="es-AR" sz="8900" dirty="0"/>
              <a:t>INTERESES ¿Y/O? ACTUALIZACION</a:t>
            </a:r>
            <a:br>
              <a:rPr lang="es-AR" sz="8900" dirty="0"/>
            </a:br>
            <a:r>
              <a:rPr lang="es-AR" sz="1800" dirty="0"/>
              <a:t>NEUQUEN, 28 DE NOVIEMBRE DE 2025 </a:t>
            </a:r>
            <a:r>
              <a:rPr lang="es-AR" sz="8900" dirty="0"/>
              <a:t>          </a:t>
            </a:r>
            <a:endParaRPr lang="es-AR" sz="3600" dirty="0"/>
          </a:p>
        </p:txBody>
      </p:sp>
      <p:sp>
        <p:nvSpPr>
          <p:cNvPr id="62" name="Rectangle 61">
            <a:extLst>
              <a:ext uri="{FF2B5EF4-FFF2-40B4-BE49-F238E27FC236}">
                <a16:creationId xmlns:a16="http://schemas.microsoft.com/office/drawing/2014/main" id="{2169D4CC-A8F2-AF1E-3FBB-81B045526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dirty="0"/>
          </a:p>
        </p:txBody>
      </p:sp>
      <p:sp>
        <p:nvSpPr>
          <p:cNvPr id="3" name="Subtítulo 2">
            <a:extLst>
              <a:ext uri="{FF2B5EF4-FFF2-40B4-BE49-F238E27FC236}">
                <a16:creationId xmlns:a16="http://schemas.microsoft.com/office/drawing/2014/main" id="{1C3D18FA-D141-6085-B900-7446A96D9EE9}"/>
              </a:ext>
            </a:extLst>
          </p:cNvPr>
          <p:cNvSpPr>
            <a:spLocks noGrp="1"/>
          </p:cNvSpPr>
          <p:nvPr>
            <p:ph type="subTitle" idx="1"/>
          </p:nvPr>
        </p:nvSpPr>
        <p:spPr>
          <a:xfrm>
            <a:off x="1100051" y="5225240"/>
            <a:ext cx="10058400" cy="1143000"/>
          </a:xfrm>
        </p:spPr>
        <p:txBody>
          <a:bodyPr>
            <a:normAutofit/>
          </a:bodyPr>
          <a:lstStyle/>
          <a:p>
            <a:pPr>
              <a:lnSpc>
                <a:spcPct val="100000"/>
              </a:lnSpc>
            </a:pPr>
            <a:endParaRPr lang="es-AR" sz="1500" b="1" dirty="0">
              <a:solidFill>
                <a:srgbClr val="FFFFFF"/>
              </a:solidFill>
            </a:endParaRPr>
          </a:p>
          <a:p>
            <a:pPr algn="r">
              <a:lnSpc>
                <a:spcPct val="100000"/>
              </a:lnSpc>
            </a:pPr>
            <a:r>
              <a:rPr lang="es-AR" sz="1600" b="1" dirty="0">
                <a:solidFill>
                  <a:srgbClr val="FFFFFF"/>
                </a:solidFill>
              </a:rPr>
              <a:t>muchas gracias (totales). </a:t>
            </a:r>
            <a:r>
              <a:rPr lang="es-AR" sz="1500" b="1" dirty="0">
                <a:solidFill>
                  <a:srgbClr val="FFFFFF"/>
                </a:solidFill>
              </a:rPr>
              <a:t> </a:t>
            </a:r>
          </a:p>
        </p:txBody>
      </p:sp>
    </p:spTree>
    <p:extLst>
      <p:ext uri="{BB962C8B-B14F-4D97-AF65-F5344CB8AC3E}">
        <p14:creationId xmlns:p14="http://schemas.microsoft.com/office/powerpoint/2010/main" val="216406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B3807-182C-5791-C620-2D8A3B5B7565}"/>
              </a:ext>
            </a:extLst>
          </p:cNvPr>
          <p:cNvSpPr>
            <a:spLocks noGrp="1"/>
          </p:cNvSpPr>
          <p:nvPr>
            <p:ph type="title"/>
          </p:nvPr>
        </p:nvSpPr>
        <p:spPr/>
        <p:txBody>
          <a:bodyPr/>
          <a:lstStyle/>
          <a:p>
            <a:r>
              <a:rPr lang="es-AR" dirty="0"/>
              <a:t>CREDITOS RECLAMADOS EN EL FUERO LABORAL</a:t>
            </a:r>
          </a:p>
        </p:txBody>
      </p:sp>
      <p:sp>
        <p:nvSpPr>
          <p:cNvPr id="3" name="Marcador de contenido 2">
            <a:extLst>
              <a:ext uri="{FF2B5EF4-FFF2-40B4-BE49-F238E27FC236}">
                <a16:creationId xmlns:a16="http://schemas.microsoft.com/office/drawing/2014/main" id="{5C151EB0-893C-B0A6-A0FF-2FEBE401C892}"/>
              </a:ext>
            </a:extLst>
          </p:cNvPr>
          <p:cNvSpPr>
            <a:spLocks noGrp="1"/>
          </p:cNvSpPr>
          <p:nvPr>
            <p:ph idx="1"/>
          </p:nvPr>
        </p:nvSpPr>
        <p:spPr/>
        <p:txBody>
          <a:bodyPr>
            <a:normAutofit lnSpcReduction="10000"/>
          </a:bodyPr>
          <a:lstStyle/>
          <a:p>
            <a:pPr>
              <a:buFont typeface="Wingdings" panose="05000000000000000000" pitchFamily="2" charset="2"/>
              <a:buChar char="v"/>
            </a:pPr>
            <a:r>
              <a:rPr lang="es-AR" dirty="0"/>
              <a:t>NATURALEZA TARIFADA</a:t>
            </a:r>
          </a:p>
          <a:p>
            <a:pPr lvl="1"/>
            <a:r>
              <a:rPr lang="es-AR" dirty="0"/>
              <a:t>INDEMNIZACION POR DESPIDO, </a:t>
            </a:r>
          </a:p>
          <a:p>
            <a:pPr lvl="1"/>
            <a:r>
              <a:rPr lang="es-AR" dirty="0"/>
              <a:t>DIFERENCIAS DE HABERES, </a:t>
            </a:r>
          </a:p>
          <a:p>
            <a:pPr lvl="1"/>
            <a:r>
              <a:rPr lang="es-AR" dirty="0"/>
              <a:t>COBRO DE HABERES, ETC.</a:t>
            </a:r>
          </a:p>
          <a:p>
            <a:pPr lvl="1"/>
            <a:r>
              <a:rPr lang="es-AR" dirty="0"/>
              <a:t>RIESGOS DEL TRABAJO </a:t>
            </a:r>
          </a:p>
          <a:p>
            <a:pPr marL="201168" lvl="1" indent="0">
              <a:buNone/>
            </a:pPr>
            <a:endParaRPr lang="es-AR" dirty="0"/>
          </a:p>
          <a:p>
            <a:pPr>
              <a:buFont typeface="Wingdings" panose="05000000000000000000" pitchFamily="2" charset="2"/>
              <a:buChar char="v"/>
            </a:pPr>
            <a:r>
              <a:rPr lang="es-AR" dirty="0"/>
              <a:t>OTRAS INDEMNIZACIONES </a:t>
            </a:r>
          </a:p>
          <a:p>
            <a:pPr lvl="1">
              <a:buFont typeface="Wingdings" panose="05000000000000000000" pitchFamily="2" charset="2"/>
              <a:buChar char="v"/>
            </a:pPr>
            <a:r>
              <a:rPr lang="es-AR" dirty="0"/>
              <a:t>ACCIDENTE ACCION DE DERECHO COMUN </a:t>
            </a:r>
          </a:p>
          <a:p>
            <a:pPr lvl="1">
              <a:buFont typeface="Wingdings" panose="05000000000000000000" pitchFamily="2" charset="2"/>
              <a:buChar char="v"/>
            </a:pPr>
            <a:r>
              <a:rPr lang="es-AR" dirty="0"/>
              <a:t>DAÑOS Y PERJUICIOS DISTINTOS A LOS TARIFADOS (DESPIDO DISCRIMINATORIO; ACOSO LABORAL, VIOLENCIA LABORAL, ETC)</a:t>
            </a:r>
          </a:p>
          <a:p>
            <a:pPr>
              <a:buFont typeface="Wingdings" panose="05000000000000000000" pitchFamily="2" charset="2"/>
              <a:buChar char="v"/>
            </a:pPr>
            <a:endParaRPr lang="es-AR" dirty="0"/>
          </a:p>
          <a:p>
            <a:pPr marL="201168" lvl="1" indent="0">
              <a:buNone/>
            </a:pPr>
            <a:endParaRPr lang="es-AR" dirty="0"/>
          </a:p>
          <a:p>
            <a:pPr marL="201168" lvl="1" indent="0">
              <a:buNone/>
            </a:pPr>
            <a:endParaRPr lang="es-AR" dirty="0"/>
          </a:p>
          <a:p>
            <a:endParaRPr lang="es-AR" dirty="0"/>
          </a:p>
          <a:p>
            <a:endParaRPr lang="es-AR" dirty="0"/>
          </a:p>
        </p:txBody>
      </p:sp>
      <p:sp>
        <p:nvSpPr>
          <p:cNvPr id="4" name="CuadroTexto 3">
            <a:extLst>
              <a:ext uri="{FF2B5EF4-FFF2-40B4-BE49-F238E27FC236}">
                <a16:creationId xmlns:a16="http://schemas.microsoft.com/office/drawing/2014/main" id="{6B1D12FE-068A-851D-7205-252D85F85BD0}"/>
              </a:ext>
            </a:extLst>
          </p:cNvPr>
          <p:cNvSpPr txBox="1"/>
          <p:nvPr/>
        </p:nvSpPr>
        <p:spPr>
          <a:xfrm>
            <a:off x="5638800" y="2699657"/>
            <a:ext cx="914400" cy="914400"/>
          </a:xfrm>
          <a:prstGeom prst="rect">
            <a:avLst/>
          </a:prstGeom>
          <a:noFill/>
        </p:spPr>
        <p:txBody>
          <a:bodyPr wrap="square" rtlCol="0">
            <a:spAutoFit/>
          </a:bodyPr>
          <a:lstStyle/>
          <a:p>
            <a:endParaRPr lang="es-AR" dirty="0"/>
          </a:p>
        </p:txBody>
      </p:sp>
      <p:sp>
        <p:nvSpPr>
          <p:cNvPr id="5" name="CuadroTexto 4">
            <a:extLst>
              <a:ext uri="{FF2B5EF4-FFF2-40B4-BE49-F238E27FC236}">
                <a16:creationId xmlns:a16="http://schemas.microsoft.com/office/drawing/2014/main" id="{A6AA1141-4A65-299E-E43B-0F558B1E24CB}"/>
              </a:ext>
            </a:extLst>
          </p:cNvPr>
          <p:cNvSpPr txBox="1"/>
          <p:nvPr/>
        </p:nvSpPr>
        <p:spPr>
          <a:xfrm>
            <a:off x="6553200" y="2275114"/>
            <a:ext cx="4332514" cy="923330"/>
          </a:xfrm>
          <a:prstGeom prst="rect">
            <a:avLst/>
          </a:prstGeom>
          <a:noFill/>
          <a:ln w="57150">
            <a:solidFill>
              <a:srgbClr val="00B0F0"/>
            </a:solidFill>
          </a:ln>
        </p:spPr>
        <p:txBody>
          <a:bodyPr wrap="square" rtlCol="0">
            <a:spAutoFit/>
          </a:bodyPr>
          <a:lstStyle/>
          <a:p>
            <a:pPr algn="ctr"/>
            <a:r>
              <a:rPr lang="es-AR" dirty="0"/>
              <a:t>DEUDA DE DAR SUMAS DE DINERO; INDEMNIZACIONES CON BASES ANCLADAS EN EL PASADO</a:t>
            </a:r>
          </a:p>
        </p:txBody>
      </p:sp>
      <p:sp>
        <p:nvSpPr>
          <p:cNvPr id="6" name="CuadroTexto 5">
            <a:extLst>
              <a:ext uri="{FF2B5EF4-FFF2-40B4-BE49-F238E27FC236}">
                <a16:creationId xmlns:a16="http://schemas.microsoft.com/office/drawing/2014/main" id="{44EC0B8A-88C8-42C2-DDF6-2EF20304ADFC}"/>
              </a:ext>
            </a:extLst>
          </p:cNvPr>
          <p:cNvSpPr txBox="1"/>
          <p:nvPr/>
        </p:nvSpPr>
        <p:spPr>
          <a:xfrm>
            <a:off x="5638800" y="2699657"/>
            <a:ext cx="914400" cy="914400"/>
          </a:xfrm>
          <a:prstGeom prst="rect">
            <a:avLst/>
          </a:prstGeom>
          <a:noFill/>
        </p:spPr>
        <p:txBody>
          <a:bodyPr wrap="square" rtlCol="0">
            <a:spAutoFit/>
          </a:bodyPr>
          <a:lstStyle/>
          <a:p>
            <a:endParaRPr lang="es-AR" dirty="0"/>
          </a:p>
        </p:txBody>
      </p:sp>
      <p:sp>
        <p:nvSpPr>
          <p:cNvPr id="7" name="CuadroTexto 6">
            <a:extLst>
              <a:ext uri="{FF2B5EF4-FFF2-40B4-BE49-F238E27FC236}">
                <a16:creationId xmlns:a16="http://schemas.microsoft.com/office/drawing/2014/main" id="{C13A6F52-E0B2-8E9B-B0AD-E5D5F3B97738}"/>
              </a:ext>
            </a:extLst>
          </p:cNvPr>
          <p:cNvSpPr txBox="1"/>
          <p:nvPr/>
        </p:nvSpPr>
        <p:spPr>
          <a:xfrm>
            <a:off x="6096000" y="4343399"/>
            <a:ext cx="4789714" cy="369332"/>
          </a:xfrm>
          <a:prstGeom prst="rect">
            <a:avLst/>
          </a:prstGeom>
          <a:noFill/>
          <a:ln w="76200">
            <a:solidFill>
              <a:srgbClr val="FF0000"/>
            </a:solidFill>
          </a:ln>
        </p:spPr>
        <p:txBody>
          <a:bodyPr wrap="square" rtlCol="0">
            <a:spAutoFit/>
          </a:bodyPr>
          <a:lstStyle/>
          <a:p>
            <a:pPr algn="ctr"/>
            <a:r>
              <a:rPr lang="es-AR" dirty="0"/>
              <a:t>DEUDAS DE VALOR</a:t>
            </a:r>
          </a:p>
        </p:txBody>
      </p:sp>
    </p:spTree>
    <p:extLst>
      <p:ext uri="{BB962C8B-B14F-4D97-AF65-F5344CB8AC3E}">
        <p14:creationId xmlns:p14="http://schemas.microsoft.com/office/powerpoint/2010/main" val="43858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1DC65F8-77F6-A75D-424E-6D9A591C7513}"/>
              </a:ext>
            </a:extLst>
          </p:cNvPr>
          <p:cNvSpPr txBox="1"/>
          <p:nvPr/>
        </p:nvSpPr>
        <p:spPr>
          <a:xfrm>
            <a:off x="1111045" y="1307800"/>
            <a:ext cx="10441858" cy="1477328"/>
          </a:xfrm>
          <a:prstGeom prst="rect">
            <a:avLst/>
          </a:prstGeom>
          <a:noFill/>
        </p:spPr>
        <p:txBody>
          <a:bodyPr wrap="square">
            <a:spAutoFit/>
          </a:bodyPr>
          <a:lstStyle/>
          <a:p>
            <a:endParaRPr lang="es-ES" dirty="0"/>
          </a:p>
          <a:p>
            <a:endParaRPr lang="es-ES" dirty="0"/>
          </a:p>
          <a:p>
            <a:r>
              <a:rPr lang="es-ES" dirty="0"/>
              <a:t>. </a:t>
            </a:r>
          </a:p>
          <a:p>
            <a:endParaRPr lang="es-ES" dirty="0"/>
          </a:p>
          <a:p>
            <a:endParaRPr lang="es-ES" dirty="0"/>
          </a:p>
        </p:txBody>
      </p:sp>
      <p:sp>
        <p:nvSpPr>
          <p:cNvPr id="7" name="Marcador de contenido 6">
            <a:extLst>
              <a:ext uri="{FF2B5EF4-FFF2-40B4-BE49-F238E27FC236}">
                <a16:creationId xmlns:a16="http://schemas.microsoft.com/office/drawing/2014/main" id="{C6CACC1B-4B7A-709F-8242-18951531EA4C}"/>
              </a:ext>
            </a:extLst>
          </p:cNvPr>
          <p:cNvSpPr>
            <a:spLocks noGrp="1"/>
          </p:cNvSpPr>
          <p:nvPr>
            <p:ph idx="1"/>
          </p:nvPr>
        </p:nvSpPr>
        <p:spPr/>
        <p:txBody>
          <a:bodyPr>
            <a:normAutofit fontScale="85000" lnSpcReduction="10000"/>
          </a:bodyPr>
          <a:lstStyle/>
          <a:p>
            <a:r>
              <a:rPr lang="es-AR" dirty="0"/>
              <a:t>OBLIGACIONES DE VALOR </a:t>
            </a:r>
          </a:p>
          <a:p>
            <a:pPr lvl="2"/>
            <a:endParaRPr lang="es-ES" dirty="0"/>
          </a:p>
          <a:p>
            <a:pPr lvl="2" algn="just"/>
            <a:r>
              <a:rPr lang="es-ES" sz="1800" dirty="0">
                <a:latin typeface="Arial" panose="020B0604020202020204" pitchFamily="34" charset="0"/>
                <a:cs typeface="Arial" panose="020B0604020202020204" pitchFamily="34" charset="0"/>
              </a:rPr>
              <a:t>El objeto de las deudas de valor no es el dinero , sino –justamente- un determinado valor, utilidad o ventaja patrimonial, que debe el deudor al acreedor: Se concretará en una suma de signos monetarios destinada a cubrir ese "valor debido”.</a:t>
            </a:r>
          </a:p>
          <a:p>
            <a:pPr lvl="2" algn="just"/>
            <a:r>
              <a:rPr lang="es-ES" sz="1800" dirty="0">
                <a:latin typeface="Arial" panose="020B0604020202020204" pitchFamily="34" charset="0"/>
                <a:cs typeface="Arial" panose="020B0604020202020204" pitchFamily="34" charset="0"/>
              </a:rPr>
              <a:t>El art. 772 CCCN dispone que “si la deuda consiste en cierto valor, el monto resultante debe referirse al valor real al momento que corresponda tomar en cuenta para la evaluación de la deuda”.</a:t>
            </a:r>
          </a:p>
          <a:p>
            <a:pPr lvl="2" algn="just"/>
            <a:r>
              <a:rPr lang="es-ES" sz="1800" dirty="0">
                <a:latin typeface="Arial" panose="020B0604020202020204" pitchFamily="34" charset="0"/>
                <a:cs typeface="Arial" panose="020B0604020202020204" pitchFamily="34" charset="0"/>
              </a:rPr>
              <a:t>“…el principio de la reparación integral es un principio basal del sistema de reparación civil que encuentra su fundamento en la Constitución Nacional” . Y desde allí, la valoración del daño no puede prescindir de la realidad económica existente al momento del pronunciamiento (CSJN “Ontiveros” Fallos: 340:1038 </a:t>
            </a:r>
            <a:r>
              <a:rPr lang="es-ES" sz="1800" dirty="0" err="1">
                <a:latin typeface="Arial" panose="020B0604020202020204" pitchFamily="34" charset="0"/>
                <a:cs typeface="Arial" panose="020B0604020202020204" pitchFamily="34" charset="0"/>
              </a:rPr>
              <a:t>Grippo</a:t>
            </a:r>
            <a:r>
              <a:rPr lang="es-ES" sz="1800" dirty="0">
                <a:latin typeface="Arial" panose="020B0604020202020204" pitchFamily="34" charset="0"/>
                <a:cs typeface="Arial" panose="020B0604020202020204" pitchFamily="34" charset="0"/>
              </a:rPr>
              <a:t>  Fallos: 344:2256; Fallos 342:162). </a:t>
            </a:r>
          </a:p>
          <a:p>
            <a:pPr lvl="2" algn="just"/>
            <a:r>
              <a:rPr lang="es-ES" sz="1800" dirty="0">
                <a:latin typeface="Arial" panose="020B0604020202020204" pitchFamily="34" charset="0"/>
                <a:cs typeface="Arial" panose="020B0604020202020204" pitchFamily="34" charset="0"/>
              </a:rPr>
              <a:t>“Recurso de hecho deducido por la citada en garantía en la causa Barrientos, Gabriela Alexandra y otros  c/ </a:t>
            </a:r>
            <a:r>
              <a:rPr lang="es-ES" sz="1800" dirty="0" err="1">
                <a:latin typeface="Arial" panose="020B0604020202020204" pitchFamily="34" charset="0"/>
                <a:cs typeface="Arial" panose="020B0604020202020204" pitchFamily="34" charset="0"/>
              </a:rPr>
              <a:t>Ocorso</a:t>
            </a:r>
            <a:r>
              <a:rPr lang="es-ES" sz="1800" dirty="0">
                <a:latin typeface="Arial" panose="020B0604020202020204" pitchFamily="34" charset="0"/>
                <a:cs typeface="Arial" panose="020B0604020202020204" pitchFamily="34" charset="0"/>
              </a:rPr>
              <a:t>, Damián y otros s/ daños y perjuicios (</a:t>
            </a:r>
            <a:r>
              <a:rPr lang="es-ES" sz="1800" dirty="0" err="1">
                <a:latin typeface="Arial" panose="020B0604020202020204" pitchFamily="34" charset="0"/>
                <a:cs typeface="Arial" panose="020B0604020202020204" pitchFamily="34" charset="0"/>
              </a:rPr>
              <a:t>acc</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trán</a:t>
            </a:r>
            <a:r>
              <a:rPr lang="es-ES" sz="1800" dirty="0">
                <a:latin typeface="Arial" panose="020B0604020202020204" pitchFamily="34" charset="0"/>
                <a:cs typeface="Arial" panose="020B0604020202020204" pitchFamily="34" charset="0"/>
              </a:rPr>
              <a:t>. c/ les. o muerte)”, CSJN 15-04-2024.</a:t>
            </a:r>
          </a:p>
          <a:p>
            <a:pPr lvl="2" algn="just"/>
            <a:endParaRPr lang="es-ES" sz="1800" dirty="0">
              <a:latin typeface="Arial" panose="020B0604020202020204" pitchFamily="34" charset="0"/>
              <a:cs typeface="Arial" panose="020B0604020202020204" pitchFamily="34" charset="0"/>
            </a:endParaRPr>
          </a:p>
          <a:p>
            <a:pPr lvl="2"/>
            <a:endParaRPr lang="es-ES" dirty="0"/>
          </a:p>
          <a:p>
            <a:pPr lvl="2"/>
            <a:endParaRPr lang="es-AR" dirty="0"/>
          </a:p>
        </p:txBody>
      </p:sp>
      <p:sp>
        <p:nvSpPr>
          <p:cNvPr id="6" name="Título 5">
            <a:extLst>
              <a:ext uri="{FF2B5EF4-FFF2-40B4-BE49-F238E27FC236}">
                <a16:creationId xmlns:a16="http://schemas.microsoft.com/office/drawing/2014/main" id="{442734CA-179D-CDBE-44CF-CAD6C444FFF0}"/>
              </a:ext>
            </a:extLst>
          </p:cNvPr>
          <p:cNvSpPr>
            <a:spLocks noGrp="1"/>
          </p:cNvSpPr>
          <p:nvPr>
            <p:ph type="title"/>
          </p:nvPr>
        </p:nvSpPr>
        <p:spPr>
          <a:solidFill>
            <a:schemeClr val="accent2">
              <a:lumMod val="60000"/>
              <a:lumOff val="40000"/>
            </a:schemeClr>
          </a:solidFill>
        </p:spPr>
        <p:txBody>
          <a:bodyPr/>
          <a:lstStyle/>
          <a:p>
            <a:r>
              <a:rPr lang="es-AR" dirty="0"/>
              <a:t>MAS ALLA DE LA TARIFA</a:t>
            </a:r>
            <a:br>
              <a:rPr lang="es-AR" dirty="0"/>
            </a:br>
            <a:r>
              <a:rPr lang="es-AR" dirty="0"/>
              <a:t>Reclamos adicionales: Daños y perjuicios </a:t>
            </a:r>
          </a:p>
        </p:txBody>
      </p:sp>
    </p:spTree>
    <p:extLst>
      <p:ext uri="{BB962C8B-B14F-4D97-AF65-F5344CB8AC3E}">
        <p14:creationId xmlns:p14="http://schemas.microsoft.com/office/powerpoint/2010/main" val="257710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D13FFF61-DFD1-BB97-A750-669C71C6D57A}"/>
              </a:ext>
            </a:extLst>
          </p:cNvPr>
          <p:cNvPicPr>
            <a:picLocks noChangeAspect="1"/>
          </p:cNvPicPr>
          <p:nvPr/>
        </p:nvPicPr>
        <p:blipFill>
          <a:blip r:embed="rId2"/>
          <a:stretch>
            <a:fillRect/>
          </a:stretch>
        </p:blipFill>
        <p:spPr>
          <a:xfrm>
            <a:off x="3066850" y="905933"/>
            <a:ext cx="6090304" cy="5039728"/>
          </a:xfrm>
          <a:prstGeom prst="rect">
            <a:avLst/>
          </a:prstGeom>
        </p:spPr>
      </p:pic>
      <p:sp>
        <p:nvSpPr>
          <p:cNvPr id="3" name="CuadroTexto 2">
            <a:extLst>
              <a:ext uri="{FF2B5EF4-FFF2-40B4-BE49-F238E27FC236}">
                <a16:creationId xmlns:a16="http://schemas.microsoft.com/office/drawing/2014/main" id="{CE0A42BA-CCA3-7881-954F-42E68DDA814D}"/>
              </a:ext>
            </a:extLst>
          </p:cNvPr>
          <p:cNvSpPr txBox="1"/>
          <p:nvPr/>
        </p:nvSpPr>
        <p:spPr>
          <a:xfrm>
            <a:off x="5649686" y="6052457"/>
            <a:ext cx="5900057" cy="369332"/>
          </a:xfrm>
          <a:prstGeom prst="rect">
            <a:avLst/>
          </a:prstGeom>
          <a:noFill/>
        </p:spPr>
        <p:txBody>
          <a:bodyPr wrap="square" rtlCol="0">
            <a:spAutoFit/>
          </a:bodyPr>
          <a:lstStyle/>
          <a:p>
            <a:r>
              <a:rPr lang="es-AR" dirty="0"/>
              <a:t>BARRIENTOS C/ OCORSO</a:t>
            </a:r>
          </a:p>
        </p:txBody>
      </p:sp>
    </p:spTree>
    <p:extLst>
      <p:ext uri="{BB962C8B-B14F-4D97-AF65-F5344CB8AC3E}">
        <p14:creationId xmlns:p14="http://schemas.microsoft.com/office/powerpoint/2010/main" val="166600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9EC640-732A-1578-353B-16A037791FCE}"/>
              </a:ext>
            </a:extLst>
          </p:cNvPr>
          <p:cNvSpPr>
            <a:spLocks noGrp="1"/>
          </p:cNvSpPr>
          <p:nvPr>
            <p:ph type="title"/>
          </p:nvPr>
        </p:nvSpPr>
        <p:spPr/>
        <p:txBody>
          <a:bodyPr/>
          <a:lstStyle/>
          <a:p>
            <a:r>
              <a:rPr lang="es-AR" dirty="0"/>
              <a:t>Obligaciones de valor:</a:t>
            </a:r>
            <a:br>
              <a:rPr lang="es-AR" dirty="0"/>
            </a:br>
            <a:r>
              <a:rPr lang="es-AR" dirty="0"/>
              <a:t>Algunos Pronunciamientos</a:t>
            </a:r>
          </a:p>
        </p:txBody>
      </p:sp>
      <p:sp>
        <p:nvSpPr>
          <p:cNvPr id="3" name="Marcador de contenido 2">
            <a:extLst>
              <a:ext uri="{FF2B5EF4-FFF2-40B4-BE49-F238E27FC236}">
                <a16:creationId xmlns:a16="http://schemas.microsoft.com/office/drawing/2014/main" id="{B97B4282-56D6-CCB4-09E5-60004DED6893}"/>
              </a:ext>
            </a:extLst>
          </p:cNvPr>
          <p:cNvSpPr>
            <a:spLocks noGrp="1"/>
          </p:cNvSpPr>
          <p:nvPr>
            <p:ph idx="1"/>
          </p:nvPr>
        </p:nvSpPr>
        <p:spPr>
          <a:xfrm>
            <a:off x="1097280" y="2108201"/>
            <a:ext cx="10058400" cy="4292599"/>
          </a:xfrm>
        </p:spPr>
        <p:txBody>
          <a:bodyPr>
            <a:normAutofit fontScale="85000" lnSpcReduction="10000"/>
          </a:bodyPr>
          <a:lstStyle/>
          <a:p>
            <a:pPr algn="just"/>
            <a:r>
              <a:rPr lang="es-ES" dirty="0"/>
              <a:t>“MONSALVE CANDIA ENZO GASTON C/ SILVA VALDERAS AMADOR HERNAN Y OTRO S/D Y P DERIVADOS DEL USO DE AUTOMOTORES (CON LESION O MUERTE)” (JNQCI3 EXP 513116/2016) Sala I. Mayo de 2023</a:t>
            </a:r>
            <a:endParaRPr lang="es-AR" dirty="0"/>
          </a:p>
          <a:p>
            <a:pPr algn="just"/>
            <a:r>
              <a:rPr lang="es-ES" dirty="0"/>
              <a:t>“MONZÓN ROCIO BETINA Y OTRO C/ TOLEDO SANDRA ELIZABETH Y OTRO S/D Y P DERIVADOS DE LA RESPONSABILIDAD POR EL EJERCICIO PROFESIONAL (MALA PRAXIS)”, (JNQCI6 EXP </a:t>
            </a:r>
            <a:r>
              <a:rPr lang="es-ES" dirty="0" err="1"/>
              <a:t>Nº</a:t>
            </a:r>
            <a:r>
              <a:rPr lang="es-ES" dirty="0"/>
              <a:t> 508010/2015), Sala III </a:t>
            </a:r>
          </a:p>
          <a:p>
            <a:pPr algn="just"/>
            <a:r>
              <a:rPr lang="es-ES" dirty="0"/>
              <a:t>MORENO COPPA JUAN CRUZ c/ PROVINCIA DEL NEUQUEN s/ ACCION PROCESAL ADMINISTRATIVA EXPTE. OPANQ 4253-AÑO 2013. TSJ SDO. Septiembre de 2023</a:t>
            </a:r>
          </a:p>
          <a:p>
            <a:pPr algn="just"/>
            <a:r>
              <a:rPr lang="es-ES" dirty="0"/>
              <a:t>“CONTRERAS, EVA NORMA c/ GALENO ART S.A. s/ ENFERMEDAD PROFESIONAL CON ART” (Expediente JZA1S1 </a:t>
            </a:r>
            <a:r>
              <a:rPr lang="es-ES" dirty="0" err="1"/>
              <a:t>N°</a:t>
            </a:r>
            <a:r>
              <a:rPr lang="es-ES" dirty="0"/>
              <a:t> 45.005 – Año 2019) Octubre de 2023</a:t>
            </a:r>
          </a:p>
          <a:p>
            <a:pPr algn="just"/>
            <a:r>
              <a:rPr lang="es-ES" dirty="0"/>
              <a:t>"CAÑETE,  EDUARDO Y OTRO c/ MUNICIPALIDAD DE NEUQUÉN Y OTRO s/ ACCIÓN PROCESAL ADMINISTRATIVA", Expediente OPANQ1 3557 Año 2011) Febrero de 2024 </a:t>
            </a:r>
          </a:p>
          <a:p>
            <a:pPr algn="just"/>
            <a:r>
              <a:rPr lang="es-ES" dirty="0"/>
              <a:t>“Y.  V. P. D. c/ SEGECO S.R.L s/ DESPIDO Y COBRO DE HABERES” (JNQLA5 536130/2022) Noviembre 2025</a:t>
            </a:r>
          </a:p>
          <a:p>
            <a:pPr algn="just"/>
            <a:endParaRPr lang="es-ES" dirty="0"/>
          </a:p>
          <a:p>
            <a:pPr algn="just"/>
            <a:endParaRPr lang="es-ES" dirty="0"/>
          </a:p>
          <a:p>
            <a:pPr algn="just"/>
            <a:endParaRPr lang="es-ES" dirty="0"/>
          </a:p>
          <a:p>
            <a:pPr algn="just"/>
            <a:endParaRPr lang="es-ES" dirty="0"/>
          </a:p>
        </p:txBody>
      </p:sp>
    </p:spTree>
    <p:extLst>
      <p:ext uri="{BB962C8B-B14F-4D97-AF65-F5344CB8AC3E}">
        <p14:creationId xmlns:p14="http://schemas.microsoft.com/office/powerpoint/2010/main" val="263416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F21F1A43-5D25-FDF5-64D8-5B68E23C067F}"/>
              </a:ext>
            </a:extLst>
          </p:cNvPr>
          <p:cNvPicPr>
            <a:picLocks noChangeAspect="1"/>
          </p:cNvPicPr>
          <p:nvPr/>
        </p:nvPicPr>
        <p:blipFill>
          <a:blip r:embed="rId2"/>
          <a:stretch>
            <a:fillRect/>
          </a:stretch>
        </p:blipFill>
        <p:spPr>
          <a:xfrm>
            <a:off x="1748602" y="905933"/>
            <a:ext cx="8726800" cy="5039728"/>
          </a:xfrm>
          <a:prstGeom prst="rect">
            <a:avLst/>
          </a:prstGeom>
        </p:spPr>
      </p:pic>
      <p:sp>
        <p:nvSpPr>
          <p:cNvPr id="4" name="CuadroTexto 3">
            <a:extLst>
              <a:ext uri="{FF2B5EF4-FFF2-40B4-BE49-F238E27FC236}">
                <a16:creationId xmlns:a16="http://schemas.microsoft.com/office/drawing/2014/main" id="{579957C9-E3A9-2CDA-B68D-D7F0D50EFC33}"/>
              </a:ext>
            </a:extLst>
          </p:cNvPr>
          <p:cNvSpPr txBox="1"/>
          <p:nvPr/>
        </p:nvSpPr>
        <p:spPr>
          <a:xfrm>
            <a:off x="1001486" y="664029"/>
            <a:ext cx="2024743"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76200">
            <a:solidFill>
              <a:schemeClr val="tx1"/>
            </a:solidFill>
          </a:ln>
        </p:spPr>
        <p:txBody>
          <a:bodyPr wrap="square" rtlCol="0">
            <a:spAutoFit/>
          </a:bodyPr>
          <a:lstStyle/>
          <a:p>
            <a:r>
              <a:rPr lang="es-AR" dirty="0">
                <a:latin typeface="Aptos" panose="020B0004020202020204" pitchFamily="34" charset="0"/>
              </a:rPr>
              <a:t>MORENO COPPA</a:t>
            </a:r>
          </a:p>
        </p:txBody>
      </p:sp>
    </p:spTree>
    <p:extLst>
      <p:ext uri="{BB962C8B-B14F-4D97-AF65-F5344CB8AC3E}">
        <p14:creationId xmlns:p14="http://schemas.microsoft.com/office/powerpoint/2010/main" val="3716739626"/>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988</TotalTime>
  <Words>4979</Words>
  <Application>Microsoft Office PowerPoint</Application>
  <PresentationFormat>Panorámica</PresentationFormat>
  <Paragraphs>233</Paragraphs>
  <Slides>42</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42</vt:i4>
      </vt:variant>
    </vt:vector>
  </HeadingPairs>
  <TitlesOfParts>
    <vt:vector size="50" baseType="lpstr">
      <vt:lpstr>Abadi</vt:lpstr>
      <vt:lpstr>Aptos</vt:lpstr>
      <vt:lpstr>Arial</vt:lpstr>
      <vt:lpstr>Calibri</vt:lpstr>
      <vt:lpstr>Georgia Pro Cond Light</vt:lpstr>
      <vt:lpstr>Speak Pro</vt:lpstr>
      <vt:lpstr>Wingdings</vt:lpstr>
      <vt:lpstr>RetrospectVTI</vt:lpstr>
      <vt:lpstr>INTERESES ¿Y/O? ACTUALIZACION </vt:lpstr>
      <vt:lpstr>EL ORDEN JURIDICO COMO SISTEMA Los problemas comunes: </vt:lpstr>
      <vt:lpstr>Presentación de PowerPoint</vt:lpstr>
      <vt:lpstr>EL ORDEN JURIDICO COMO SISTEMA Los problemas comunes: </vt:lpstr>
      <vt:lpstr>CREDITOS RECLAMADOS EN EL FUERO LABORAL</vt:lpstr>
      <vt:lpstr>MAS ALLA DE LA TARIFA Reclamos adicionales: Daños y perjuicios </vt:lpstr>
      <vt:lpstr>Presentación de PowerPoint</vt:lpstr>
      <vt:lpstr>Obligaciones de valor: Algunos Pronunciamientos</vt:lpstr>
      <vt:lpstr>Presentación de PowerPoint</vt:lpstr>
      <vt:lpstr>Presentación de PowerPoint</vt:lpstr>
      <vt:lpstr>Presentación de PowerPoint</vt:lpstr>
      <vt:lpstr>Presentación de PowerPoint</vt:lpstr>
      <vt:lpstr>Presentación de PowerPoint</vt:lpstr>
      <vt:lpstr>ASPECTOS A TENER EN CUENTA</vt:lpstr>
      <vt:lpstr>ARTICULADO A CONSIDERAR  </vt:lpstr>
      <vt:lpstr> Valores actuales: Tasa de interés aplicable</vt:lpstr>
      <vt:lpstr>INTERESES A TASA PURA : Art. 1748 CCC</vt:lpstr>
      <vt:lpstr>Presentación de PowerPoint</vt:lpstr>
      <vt:lpstr>INFLACION: DE PUBLICO Y NOTORIO</vt:lpstr>
      <vt:lpstr>CASO ALOCILLA  TSJ NQN AC. 1590/09</vt:lpstr>
      <vt:lpstr>Función  de los intereses moratorios</vt:lpstr>
      <vt:lpstr>DERROTERO DE LOS INTERESES MULTIPLICACION DE LA TASA  </vt:lpstr>
      <vt:lpstr>DERROTERO DE LOS INTERESES AGRAVAMIENTO DE LA TASA</vt:lpstr>
      <vt:lpstr>DERROTERO DE LOS INTERESES VUELTA A LA TASA ACTIVA </vt:lpstr>
      <vt:lpstr>CASO ALOCILLA  TSJ NQN AC. 1590/09</vt:lpstr>
      <vt:lpstr>Presentación de PowerPoint</vt:lpstr>
      <vt:lpstr>TRATAMIENTO  A PARTIR DE LA TASA FIJADA EN CASAS/ TROTELLI </vt:lpstr>
      <vt:lpstr>TRATAMIENTO DE LOS INTERESES/ ACTUALIZACION  Continuación</vt:lpstr>
      <vt:lpstr>Argumentos para apartarse de Casas</vt:lpstr>
      <vt:lpstr>EL CASO DE LOS CREDITOS POR ALIMENTOS EN EL DERECHO DE FAMILIA </vt:lpstr>
      <vt:lpstr>Intereses y cosa juzgada:  Insemar S.A. TSJ 26-07-2011</vt:lpstr>
      <vt:lpstr>Intereses y cosa juzgada: Función de actualización y preservación del contenido económico del pronunciamiento. Causa Sequeiros </vt:lpstr>
      <vt:lpstr>Oportunidad del planteo: Planilla de Liquidación</vt:lpstr>
      <vt:lpstr>Presentación de PowerPoint</vt:lpstr>
      <vt:lpstr>ALGUNOS PRONUNCIAMIENTOS DE LA CAMARA DE APELACIONES</vt:lpstr>
      <vt:lpstr>ALGUNOS PRONUNCIAMIENTOS DEL TSJ</vt:lpstr>
      <vt:lpstr>ANATOCISMO ART. 770 CCCN </vt:lpstr>
      <vt:lpstr>    OLIVA FABIO OMAR c/ COMA s/DESPIDO  </vt:lpstr>
      <vt:lpstr>VAZQUEZ  TSJ AC. 11/2024</vt:lpstr>
      <vt:lpstr>PRONUNCIAMIENTOS CAMARA DE APELACIONES </vt:lpstr>
      <vt:lpstr>RESUMIENDO IDEAS</vt:lpstr>
      <vt:lpstr>INTERESES ¿Y/O? ACTUALIZACION NEUQUEN, 28 DE NOVIEMBRE DE 2025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CECILIA PAMPHILE</dc:creator>
  <cp:lastModifiedBy>CECILIA PAMPHILE</cp:lastModifiedBy>
  <cp:revision>4</cp:revision>
  <dcterms:created xsi:type="dcterms:W3CDTF">2024-10-24T11:43:23Z</dcterms:created>
  <dcterms:modified xsi:type="dcterms:W3CDTF">2025-11-27T14:07:38Z</dcterms:modified>
</cp:coreProperties>
</file>